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2" r:id="rId8"/>
    <p:sldId id="337" r:id="rId9"/>
    <p:sldId id="338" r:id="rId10"/>
  </p:sldIdLst>
  <p:sldSz cx="7632700" cy="5724525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780" autoAdjust="0"/>
  </p:normalViewPr>
  <p:slideViewPr>
    <p:cSldViewPr>
      <p:cViewPr varScale="1">
        <p:scale>
          <a:sx n="91" d="100"/>
          <a:sy n="91" d="100"/>
        </p:scale>
        <p:origin x="-2052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t-BR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GB" sz="1200" dirty="0" smtClean="0">
                <a:solidFill>
                  <a:srgbClr val="FFFF00"/>
                </a:solidFill>
                <a:latin typeface="Arial" charset="0"/>
              </a:rPr>
              <a:t>O </a:t>
            </a:r>
            <a:r>
              <a:rPr lang="en-GB" sz="1200" dirty="0" err="1" smtClean="0">
                <a:solidFill>
                  <a:srgbClr val="FFFF00"/>
                </a:solidFill>
                <a:latin typeface="Arial" charset="0"/>
              </a:rPr>
              <a:t>Tema</a:t>
            </a:r>
            <a:r>
              <a:rPr lang="en-GB" sz="1200" dirty="0" smtClean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200" dirty="0" err="1" smtClean="0">
                <a:solidFill>
                  <a:srgbClr val="FFFF00"/>
                </a:solidFill>
                <a:latin typeface="Arial" charset="0"/>
              </a:rPr>
              <a:t>da</a:t>
            </a:r>
            <a:r>
              <a:rPr lang="en-GB" sz="1200" dirty="0" smtClean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200" dirty="0" err="1" smtClean="0">
                <a:solidFill>
                  <a:srgbClr val="FFFF00"/>
                </a:solidFill>
                <a:latin typeface="Arial" charset="0"/>
              </a:rPr>
              <a:t>Sessão</a:t>
            </a:r>
            <a:r>
              <a:rPr lang="en-GB" sz="1200" dirty="0" smtClean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200" dirty="0" err="1" smtClean="0">
                <a:solidFill>
                  <a:srgbClr val="FFFF00"/>
                </a:solidFill>
                <a:latin typeface="Arial" charset="0"/>
              </a:rPr>
              <a:t>Astronomia</a:t>
            </a:r>
            <a:endParaRPr lang="en-GB" sz="1200" dirty="0" smtClean="0">
              <a:solidFill>
                <a:srgbClr val="FFFF00"/>
              </a:solidFill>
              <a:latin typeface="Arial" charset="0"/>
            </a:endParaRPr>
          </a:p>
          <a:p>
            <a:pPr algn="just" eaLnBrk="1" hangingPunct="1">
              <a:lnSpc>
                <a:spcPts val="2138"/>
              </a:lnSpc>
              <a:spcBef>
                <a:spcPts val="213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 smtClean="0">
                <a:solidFill>
                  <a:srgbClr val="FFFF00"/>
                </a:solidFill>
                <a:latin typeface="Arial" charset="0"/>
              </a:rPr>
              <a:t>Título</a:t>
            </a:r>
            <a:r>
              <a:rPr lang="en-GB" sz="1200" dirty="0" smtClean="0">
                <a:solidFill>
                  <a:srgbClr val="FFFF00"/>
                </a:solidFill>
                <a:latin typeface="Arial" charset="0"/>
              </a:rPr>
              <a:t> : </a:t>
            </a:r>
          </a:p>
          <a:p>
            <a:pPr algn="just" eaLnBrk="1" hangingPunct="1">
              <a:lnSpc>
                <a:spcPts val="2138"/>
              </a:lnSpc>
              <a:spcBef>
                <a:spcPts val="213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FFFF00"/>
                </a:solidFill>
                <a:latin typeface="Arial" charset="0"/>
              </a:rPr>
              <a:t>Nome do </a:t>
            </a:r>
            <a:r>
              <a:rPr lang="en-GB" sz="1200" dirty="0" err="1" smtClean="0">
                <a:solidFill>
                  <a:srgbClr val="FFFF00"/>
                </a:solidFill>
                <a:latin typeface="Arial" charset="0"/>
              </a:rPr>
              <a:t>Autor</a:t>
            </a:r>
            <a:r>
              <a:rPr lang="en-GB" sz="1200" dirty="0" smtClean="0">
                <a:solidFill>
                  <a:srgbClr val="FFFF00"/>
                </a:solidFill>
                <a:latin typeface="Arial" charset="0"/>
              </a:rPr>
              <a:t> : </a:t>
            </a:r>
          </a:p>
          <a:p>
            <a:pPr algn="just" eaLnBrk="1" hangingPunct="1">
              <a:lnSpc>
                <a:spcPts val="2138"/>
              </a:lnSpc>
              <a:spcBef>
                <a:spcPts val="213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FFFF00"/>
                </a:solidFill>
                <a:latin typeface="Arial" charset="0"/>
              </a:rPr>
              <a:t>Data </a:t>
            </a:r>
            <a:r>
              <a:rPr lang="en-GB" sz="1200" dirty="0" err="1" smtClean="0">
                <a:solidFill>
                  <a:srgbClr val="FFFF00"/>
                </a:solidFill>
                <a:latin typeface="Arial" charset="0"/>
              </a:rPr>
              <a:t>da</a:t>
            </a:r>
            <a:r>
              <a:rPr lang="en-GB" sz="1200" dirty="0" smtClean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200" dirty="0" err="1" smtClean="0">
                <a:solidFill>
                  <a:srgbClr val="FFFF00"/>
                </a:solidFill>
                <a:latin typeface="Arial" charset="0"/>
              </a:rPr>
              <a:t>Apresentação</a:t>
            </a:r>
            <a:r>
              <a:rPr lang="en-GB" sz="1200" dirty="0" smtClean="0">
                <a:solidFill>
                  <a:srgbClr val="FFFF00"/>
                </a:solidFill>
                <a:latin typeface="Arial" charset="0"/>
              </a:rPr>
              <a:t>: </a:t>
            </a:r>
          </a:p>
          <a:p>
            <a:pPr algn="just" eaLnBrk="1" hangingPunct="1">
              <a:lnSpc>
                <a:spcPts val="2138"/>
              </a:lnSpc>
              <a:spcBef>
                <a:spcPts val="213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 smtClean="0">
                <a:solidFill>
                  <a:srgbClr val="FFFF00"/>
                </a:solidFill>
                <a:latin typeface="Arial" charset="0"/>
              </a:rPr>
              <a:t>Número</a:t>
            </a:r>
            <a:r>
              <a:rPr lang="en-GB" sz="1200" dirty="0" smtClean="0">
                <a:solidFill>
                  <a:srgbClr val="FFFF00"/>
                </a:solidFill>
                <a:latin typeface="Arial" charset="0"/>
              </a:rPr>
              <a:t> de </a:t>
            </a:r>
            <a:r>
              <a:rPr lang="en-GB" sz="1200" dirty="0" err="1" smtClean="0">
                <a:solidFill>
                  <a:srgbClr val="FFFF00"/>
                </a:solidFill>
                <a:latin typeface="Arial" charset="0"/>
              </a:rPr>
              <a:t>Espectadores</a:t>
            </a:r>
            <a:r>
              <a:rPr lang="en-GB" sz="1200" dirty="0" smtClean="0">
                <a:solidFill>
                  <a:srgbClr val="FFFF00"/>
                </a:solidFill>
                <a:latin typeface="Arial" charset="0"/>
              </a:rPr>
              <a:t> no </a:t>
            </a:r>
            <a:r>
              <a:rPr lang="en-GB" sz="1200" dirty="0" err="1" smtClean="0">
                <a:solidFill>
                  <a:srgbClr val="FFFF00"/>
                </a:solidFill>
                <a:latin typeface="Arial" charset="0"/>
              </a:rPr>
              <a:t>Audiório</a:t>
            </a:r>
            <a:r>
              <a:rPr lang="en-GB" sz="1200" dirty="0" smtClean="0">
                <a:solidFill>
                  <a:srgbClr val="FFFF00"/>
                </a:solidFill>
                <a:latin typeface="Arial" charset="0"/>
              </a:rPr>
              <a:t>:</a:t>
            </a:r>
          </a:p>
          <a:p>
            <a:pPr algn="just" eaLnBrk="1" hangingPunct="1">
              <a:lnSpc>
                <a:spcPts val="2138"/>
              </a:lnSpc>
              <a:spcBef>
                <a:spcPts val="213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FFFF00"/>
                </a:solidFill>
                <a:latin typeface="Arial" charset="0"/>
              </a:rPr>
              <a:t>Nome do </a:t>
            </a:r>
            <a:r>
              <a:rPr lang="en-GB" sz="1200" dirty="0" err="1" smtClean="0">
                <a:solidFill>
                  <a:srgbClr val="FFFF00"/>
                </a:solidFill>
                <a:latin typeface="Arial" charset="0"/>
              </a:rPr>
              <a:t>Apresentador</a:t>
            </a:r>
            <a:r>
              <a:rPr lang="en-GB" sz="1200" dirty="0" smtClean="0">
                <a:solidFill>
                  <a:srgbClr val="FFFF00"/>
                </a:solidFill>
                <a:latin typeface="Arial" charset="0"/>
              </a:rPr>
              <a:t>: </a:t>
            </a:r>
          </a:p>
          <a:p>
            <a:pPr algn="just" eaLnBrk="1" hangingPunct="1">
              <a:lnSpc>
                <a:spcPts val="2138"/>
              </a:lnSpc>
              <a:spcBef>
                <a:spcPts val="213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 smtClean="0">
                <a:solidFill>
                  <a:srgbClr val="FFFF00"/>
                </a:solidFill>
                <a:latin typeface="Arial" charset="0"/>
              </a:rPr>
              <a:t>Resumo</a:t>
            </a:r>
            <a:r>
              <a:rPr lang="en-GB" sz="1200" dirty="0" smtClean="0">
                <a:solidFill>
                  <a:srgbClr val="FFFF00"/>
                </a:solidFill>
                <a:latin typeface="Arial" charset="0"/>
              </a:rPr>
              <a:t>/ABSTRACT: </a:t>
            </a:r>
          </a:p>
          <a:p>
            <a:pPr eaLnBrk="1" hangingPunct="1">
              <a:lnSpc>
                <a:spcPts val="1938"/>
              </a:lnSpc>
              <a:spcBef>
                <a:spcPts val="62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 smtClean="0">
                <a:solidFill>
                  <a:srgbClr val="FFFF00"/>
                </a:solidFill>
                <a:latin typeface="Arial" charset="0"/>
              </a:rPr>
              <a:t>Crédito</a:t>
            </a:r>
            <a:r>
              <a:rPr lang="en-GB" sz="1200" dirty="0" smtClean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200" dirty="0" err="1" smtClean="0">
                <a:solidFill>
                  <a:srgbClr val="FFFF00"/>
                </a:solidFill>
                <a:latin typeface="Arial" charset="0"/>
              </a:rPr>
              <a:t>da</a:t>
            </a:r>
            <a:r>
              <a:rPr lang="en-GB" sz="1200" dirty="0" smtClean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200" dirty="0" err="1" smtClean="0">
                <a:solidFill>
                  <a:srgbClr val="FFFF00"/>
                </a:solidFill>
                <a:latin typeface="Arial" charset="0"/>
              </a:rPr>
              <a:t>Imagem</a:t>
            </a:r>
            <a:r>
              <a:rPr lang="en-GB" sz="1200" dirty="0" smtClean="0">
                <a:solidFill>
                  <a:srgbClr val="FFFF00"/>
                </a:solidFill>
                <a:latin typeface="Arial" charset="0"/>
              </a:rPr>
              <a:t> de </a:t>
            </a:r>
            <a:r>
              <a:rPr lang="en-GB" sz="1200" dirty="0" err="1" smtClean="0">
                <a:solidFill>
                  <a:srgbClr val="FFFF00"/>
                </a:solidFill>
                <a:latin typeface="Arial" charset="0"/>
              </a:rPr>
              <a:t>Abertura</a:t>
            </a:r>
            <a:r>
              <a:rPr lang="en-GB" sz="1200" dirty="0" smtClean="0">
                <a:solidFill>
                  <a:srgbClr val="FFFF00"/>
                </a:solidFill>
                <a:latin typeface="Arial" charset="0"/>
              </a:rPr>
              <a:t>:</a:t>
            </a:r>
          </a:p>
          <a:p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7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8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3088" y="1778000"/>
            <a:ext cx="6486525" cy="1227138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4588" y="3243263"/>
            <a:ext cx="5343525" cy="14636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437188" y="285750"/>
            <a:ext cx="1620837" cy="5602288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3088" y="285750"/>
            <a:ext cx="4711700" cy="560228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3088" y="1778000"/>
            <a:ext cx="6486525" cy="1227138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4588" y="3243263"/>
            <a:ext cx="5343525" cy="14636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6870700" cy="954088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335088"/>
            <a:ext cx="6870700" cy="3778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3250" y="3678238"/>
            <a:ext cx="6488113" cy="11366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3250" y="2425700"/>
            <a:ext cx="6488113" cy="12525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6870700" cy="954088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335088"/>
            <a:ext cx="3359150" cy="37782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92550" y="1335088"/>
            <a:ext cx="3359150" cy="37782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6870700" cy="95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281113"/>
            <a:ext cx="3373438" cy="5349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1000" y="1816100"/>
            <a:ext cx="3373438" cy="329723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876675" y="1281113"/>
            <a:ext cx="3375025" cy="5349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876675" y="1816100"/>
            <a:ext cx="3375025" cy="329723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6870700" cy="954088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511425" cy="96996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84500" y="228600"/>
            <a:ext cx="4267200" cy="488473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1198563"/>
            <a:ext cx="2511425" cy="3914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95425" y="4006850"/>
            <a:ext cx="4579938" cy="4730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495425" y="511175"/>
            <a:ext cx="4579938" cy="3435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495425" y="4479925"/>
            <a:ext cx="4579938" cy="6715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6870700" cy="954088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81000" y="1335088"/>
            <a:ext cx="6870700" cy="37782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534025" y="228600"/>
            <a:ext cx="1717675" cy="4884738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5000625" cy="48847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3250" y="3678238"/>
            <a:ext cx="6488113" cy="11366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3250" y="2425700"/>
            <a:ext cx="6488113" cy="12525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3088" y="1654175"/>
            <a:ext cx="3165475" cy="4233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90963" y="1654175"/>
            <a:ext cx="3167062" cy="4233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6870700" cy="954088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281113"/>
            <a:ext cx="3373438" cy="5349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1000" y="1816100"/>
            <a:ext cx="3373438" cy="32972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876675" y="1281113"/>
            <a:ext cx="3375025" cy="5349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876675" y="1816100"/>
            <a:ext cx="3375025" cy="32972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511425" cy="9699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84500" y="228600"/>
            <a:ext cx="4267200" cy="48847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1198563"/>
            <a:ext cx="2511425" cy="3914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95425" y="4006850"/>
            <a:ext cx="4579938" cy="473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495425" y="511175"/>
            <a:ext cx="4579938" cy="34353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495425" y="4479925"/>
            <a:ext cx="4579938" cy="6715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573088" y="5214938"/>
            <a:ext cx="1589087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608263" y="5214938"/>
            <a:ext cx="2416175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73088" y="285750"/>
            <a:ext cx="6484937" cy="140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do título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3088" y="1654175"/>
            <a:ext cx="6484937" cy="423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de texto do tópico</a:t>
            </a:r>
          </a:p>
          <a:p>
            <a:pPr lvl="1"/>
            <a:r>
              <a:rPr lang="en-GB" smtClean="0"/>
              <a:t>Tópicos de nível 2</a:t>
            </a:r>
          </a:p>
          <a:p>
            <a:pPr lvl="2"/>
            <a:r>
              <a:rPr lang="en-GB" smtClean="0"/>
              <a:t>Tópicos de nível 3</a:t>
            </a:r>
          </a:p>
          <a:p>
            <a:pPr lvl="3"/>
            <a:r>
              <a:rPr lang="en-GB" smtClean="0"/>
              <a:t>Tópicos de nível 4</a:t>
            </a:r>
          </a:p>
          <a:p>
            <a:pPr lvl="4"/>
            <a:r>
              <a:rPr lang="en-GB" smtClean="0"/>
              <a:t>Tópicos de nível 5</a:t>
            </a:r>
          </a:p>
          <a:p>
            <a:pPr lvl="4"/>
            <a:r>
              <a:rPr lang="en-GB" smtClean="0"/>
              <a:t>Tópicos de nível 6</a:t>
            </a:r>
          </a:p>
          <a:p>
            <a:pPr lvl="4"/>
            <a:r>
              <a:rPr lang="en-GB" smtClean="0"/>
              <a:t>Tópicos de nível 7</a:t>
            </a:r>
          </a:p>
          <a:p>
            <a:pPr lvl="4"/>
            <a:r>
              <a:rPr lang="en-GB" smtClean="0"/>
              <a:t>Tópicos de nível 8</a:t>
            </a:r>
          </a:p>
          <a:p>
            <a:pPr lvl="4"/>
            <a:r>
              <a:rPr lang="en-GB" smtClean="0"/>
              <a:t>Tópicos de nível 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 Unicode MS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 Unicode MS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 Unicode MS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 Unicode MS" charset="0"/>
        </a:defRPr>
      </a:lvl5pPr>
      <a:lvl6pPr marL="4572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 Unicode MS" charset="0"/>
        </a:defRPr>
      </a:lvl6pPr>
      <a:lvl7pPr marL="9144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 Unicode MS" charset="0"/>
        </a:defRPr>
      </a:lvl7pPr>
      <a:lvl8pPr marL="1371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 Unicode MS" charset="0"/>
        </a:defRPr>
      </a:lvl8pPr>
      <a:lvl9pPr marL="18288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 Unicode MS" charset="0"/>
        </a:defRPr>
      </a:lvl9pPr>
    </p:titleStyle>
    <p:bodyStyle>
      <a:lvl1pPr marL="341313" indent="-341313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 Unicode MS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 Unicode MS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 Unicode MS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 Unicode MS" charset="0"/>
        </a:defRPr>
      </a:lvl5pPr>
      <a:lvl6pPr marL="4572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 Unicode MS" charset="0"/>
        </a:defRPr>
      </a:lvl6pPr>
      <a:lvl7pPr marL="9144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 Unicode MS" charset="0"/>
        </a:defRPr>
      </a:lvl7pPr>
      <a:lvl8pPr marL="1371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 Unicode MS" charset="0"/>
        </a:defRPr>
      </a:lvl8pPr>
      <a:lvl9pPr marL="18288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 Unicode MS" charset="0"/>
        </a:defRPr>
      </a:lvl9pPr>
    </p:titleStyle>
    <p:bodyStyle>
      <a:lvl1pPr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cs typeface="+mn-cs"/>
        </a:defRPr>
      </a:lvl2pPr>
      <a:lvl3pPr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cs typeface="+mn-cs"/>
        </a:defRPr>
      </a:lvl3pPr>
      <a:lvl4pPr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cs typeface="+mn-cs"/>
        </a:defRPr>
      </a:lvl4pPr>
      <a:lvl5pPr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cs typeface="+mn-cs"/>
        </a:defRPr>
      </a:lvl5pPr>
      <a:lvl6pPr marL="4572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cs typeface="+mn-cs"/>
        </a:defRPr>
      </a:lvl6pPr>
      <a:lvl7pPr marL="9144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cs typeface="+mn-cs"/>
        </a:defRPr>
      </a:lvl7pPr>
      <a:lvl8pPr marL="13716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cs typeface="+mn-cs"/>
        </a:defRPr>
      </a:lvl8pPr>
      <a:lvl9pPr marL="18288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c.sc.usp.br/cd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cda@cdcc.sc.usp.br" TargetMode="External"/><Relationship Id="rId5" Type="http://schemas.openxmlformats.org/officeDocument/2006/relationships/hyperlink" Target="mailto:cda@cdcc.usp.br" TargetMode="External"/><Relationship Id="rId4" Type="http://schemas.openxmlformats.org/officeDocument/2006/relationships/hyperlink" Target="http://www.cdcc.usp.br/cd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c.usp.br/cda/sessao-astronomia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cdcc.sc.usp.br/cda/sessao-astronomia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referencia-bibliografica-ufrgs.ht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hyperlink" Target="modelosdereferencias-usp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6130" y="1638126"/>
            <a:ext cx="3806825" cy="2854325"/>
          </a:xfrm>
          <a:prstGeom prst="rect">
            <a:avLst/>
          </a:prstGeom>
          <a:noFill/>
        </p:spPr>
      </p:pic>
      <p:pic>
        <p:nvPicPr>
          <p:cNvPr id="4139" name="Picture 4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24262" y="4743450"/>
            <a:ext cx="1828800" cy="981075"/>
          </a:xfrm>
          <a:prstGeom prst="rect">
            <a:avLst/>
          </a:prstGeom>
          <a:noFill/>
        </p:spPr>
      </p:pic>
      <p:sp>
        <p:nvSpPr>
          <p:cNvPr id="39" name="Retângulo 38"/>
          <p:cNvSpPr/>
          <p:nvPr/>
        </p:nvSpPr>
        <p:spPr>
          <a:xfrm>
            <a:off x="179946" y="558006"/>
            <a:ext cx="7236804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/>
            <a:r>
              <a:rPr lang="pt-B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Centro de Divulgação da Astronomia</a:t>
            </a:r>
          </a:p>
          <a:p>
            <a:pPr lvl="0" algn="ctr"/>
            <a:r>
              <a:rPr lang="pt-B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Observatório Dietrich </a:t>
            </a:r>
            <a:r>
              <a:rPr lang="pt-BR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Schiel</a:t>
            </a:r>
            <a:endParaRPr lang="pt-B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2700"/>
            <a:ext cx="7345363" cy="561975"/>
          </a:xfrm>
          <a:ln/>
        </p:spPr>
        <p:txBody>
          <a:bodyPr/>
          <a:lstStyle/>
          <a:p>
            <a:pPr algn="l">
              <a:lnSpc>
                <a:spcPct val="93000"/>
              </a:lnSpc>
              <a:buClr>
                <a:srgbClr val="FFFF00"/>
              </a:buCl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err="1">
                <a:solidFill>
                  <a:srgbClr val="FFFF00"/>
                </a:solidFill>
                <a:latin typeface="Arial" charset="0"/>
              </a:rPr>
              <a:t>Observatório</a:t>
            </a:r>
            <a:r>
              <a:rPr lang="en-GB" sz="28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2800" dirty="0" smtClean="0">
                <a:solidFill>
                  <a:srgbClr val="FFFF00"/>
                </a:solidFill>
                <a:latin typeface="Arial" charset="0"/>
              </a:rPr>
              <a:t>Dietrich </a:t>
            </a:r>
            <a:r>
              <a:rPr lang="en-GB" sz="2800" dirty="0" err="1" smtClean="0">
                <a:solidFill>
                  <a:srgbClr val="FFFF00"/>
                </a:solidFill>
                <a:latin typeface="Arial" charset="0"/>
              </a:rPr>
              <a:t>Schiel</a:t>
            </a:r>
            <a:r>
              <a:rPr lang="en-GB" sz="2800" dirty="0" smtClean="0">
                <a:solidFill>
                  <a:srgbClr val="FFFF00"/>
                </a:solidFill>
                <a:latin typeface="Arial" charset="0"/>
              </a:rPr>
              <a:t> (CDA-CDCC)</a:t>
            </a:r>
            <a:endParaRPr lang="en-GB" sz="2800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34950" y="1108175"/>
            <a:ext cx="7162800" cy="36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just">
              <a:buClr>
                <a:srgbClr val="FFFF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FFFF00"/>
                </a:solidFill>
                <a:latin typeface="Arial" charset="0"/>
              </a:rPr>
              <a:t>Centro </a:t>
            </a:r>
            <a:r>
              <a:rPr lang="en-GB" sz="1800" dirty="0">
                <a:solidFill>
                  <a:srgbClr val="FFFF00"/>
                </a:solidFill>
                <a:latin typeface="Arial" charset="0"/>
              </a:rPr>
              <a:t>de </a:t>
            </a:r>
            <a:r>
              <a:rPr lang="en-GB" sz="1800" dirty="0" err="1">
                <a:solidFill>
                  <a:srgbClr val="FFFF00"/>
                </a:solidFill>
                <a:latin typeface="Arial" charset="0"/>
              </a:rPr>
              <a:t>Divulgação</a:t>
            </a:r>
            <a:r>
              <a:rPr lang="en-GB" sz="18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800" dirty="0" err="1">
                <a:solidFill>
                  <a:srgbClr val="FFFF00"/>
                </a:solidFill>
                <a:latin typeface="Arial" charset="0"/>
              </a:rPr>
              <a:t>da</a:t>
            </a:r>
            <a:r>
              <a:rPr lang="en-GB" sz="18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800" dirty="0" err="1">
                <a:solidFill>
                  <a:srgbClr val="FFFF00"/>
                </a:solidFill>
                <a:latin typeface="Arial" charset="0"/>
              </a:rPr>
              <a:t>Astronomia</a:t>
            </a:r>
            <a:r>
              <a:rPr lang="en-GB" sz="1800" dirty="0">
                <a:solidFill>
                  <a:srgbClr val="FFFF00"/>
                </a:solidFill>
                <a:latin typeface="Arial" charset="0"/>
              </a:rPr>
              <a:t> - </a:t>
            </a:r>
            <a:r>
              <a:rPr lang="en-GB" sz="1800" dirty="0" smtClean="0">
                <a:solidFill>
                  <a:srgbClr val="FFFF00"/>
                </a:solidFill>
                <a:latin typeface="Arial" charset="0"/>
              </a:rPr>
              <a:t>CDA</a:t>
            </a:r>
            <a:endParaRPr lang="en-GB" sz="1800" dirty="0">
              <a:solidFill>
                <a:srgbClr val="FFFF00"/>
              </a:solidFill>
              <a:latin typeface="Arial" charset="0"/>
            </a:endParaRPr>
          </a:p>
          <a:p>
            <a:pPr algn="just">
              <a:buClr>
                <a:srgbClr val="FFFF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FFFF00"/>
                </a:solidFill>
                <a:latin typeface="Arial" charset="0"/>
              </a:rPr>
              <a:t>Centro de </a:t>
            </a:r>
            <a:r>
              <a:rPr lang="en-GB" sz="1800" dirty="0" err="1">
                <a:solidFill>
                  <a:srgbClr val="FFFF00"/>
                </a:solidFill>
                <a:latin typeface="Arial" charset="0"/>
              </a:rPr>
              <a:t>Divulgação</a:t>
            </a:r>
            <a:r>
              <a:rPr lang="en-GB" sz="18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800" dirty="0" err="1">
                <a:solidFill>
                  <a:srgbClr val="FFFF00"/>
                </a:solidFill>
                <a:latin typeface="Arial" charset="0"/>
              </a:rPr>
              <a:t>Científica</a:t>
            </a:r>
            <a:r>
              <a:rPr lang="en-GB" sz="1800" dirty="0">
                <a:solidFill>
                  <a:srgbClr val="FFFF00"/>
                </a:solidFill>
                <a:latin typeface="Arial" charset="0"/>
              </a:rPr>
              <a:t> e Cultural - CDCC</a:t>
            </a:r>
          </a:p>
          <a:p>
            <a:pPr algn="just">
              <a:buClr>
                <a:srgbClr val="FFFF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err="1">
                <a:solidFill>
                  <a:srgbClr val="FFFF00"/>
                </a:solidFill>
                <a:latin typeface="Arial" charset="0"/>
              </a:rPr>
              <a:t>Universidade</a:t>
            </a:r>
            <a:r>
              <a:rPr lang="en-GB" sz="1800" dirty="0">
                <a:solidFill>
                  <a:srgbClr val="FFFF00"/>
                </a:solidFill>
                <a:latin typeface="Arial" charset="0"/>
              </a:rPr>
              <a:t> de São Paulo - USP</a:t>
            </a:r>
          </a:p>
          <a:p>
            <a:pPr algn="just">
              <a:buClr>
                <a:srgbClr val="FFFF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dirty="0">
              <a:solidFill>
                <a:srgbClr val="FFFF00"/>
              </a:solidFill>
              <a:latin typeface="Arial" charset="0"/>
            </a:endParaRPr>
          </a:p>
          <a:p>
            <a:pPr algn="just">
              <a:buClr>
                <a:srgbClr val="CCCCFF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CCCCFF"/>
                </a:solidFill>
                <a:latin typeface="Arial" charset="0"/>
                <a:hlinkClick r:id="rId3"/>
              </a:rPr>
              <a:t>http://</a:t>
            </a:r>
            <a:r>
              <a:rPr lang="en-GB" sz="1800" dirty="0" smtClean="0">
                <a:solidFill>
                  <a:srgbClr val="CCCCFF"/>
                </a:solidFill>
                <a:latin typeface="Arial" charset="0"/>
                <a:hlinkClick r:id="rId4"/>
              </a:rPr>
              <a:t>www.cdcc.usp.br/cda</a:t>
            </a:r>
            <a:endParaRPr lang="en-GB" sz="1800" dirty="0">
              <a:solidFill>
                <a:srgbClr val="CCCCFF"/>
              </a:solidFill>
              <a:latin typeface="Arial" charset="0"/>
              <a:hlinkClick r:id="rId3"/>
            </a:endParaRPr>
          </a:p>
          <a:p>
            <a:pPr algn="just">
              <a:buClr>
                <a:srgbClr val="FFFF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err="1">
                <a:solidFill>
                  <a:srgbClr val="FFFF00"/>
                </a:solidFill>
                <a:latin typeface="Arial" charset="0"/>
              </a:rPr>
              <a:t>Endereço</a:t>
            </a:r>
            <a:r>
              <a:rPr lang="en-GB" sz="1800" dirty="0">
                <a:solidFill>
                  <a:srgbClr val="FFFF00"/>
                </a:solidFill>
                <a:latin typeface="Arial" charset="0"/>
              </a:rPr>
              <a:t>: Av. </a:t>
            </a:r>
            <a:r>
              <a:rPr lang="en-GB" sz="1800" dirty="0" err="1">
                <a:solidFill>
                  <a:srgbClr val="FFFF00"/>
                </a:solidFill>
                <a:latin typeface="Arial" charset="0"/>
              </a:rPr>
              <a:t>Trabalhador</a:t>
            </a:r>
            <a:r>
              <a:rPr lang="en-GB" sz="1800" dirty="0">
                <a:solidFill>
                  <a:srgbClr val="FFFF00"/>
                </a:solidFill>
                <a:latin typeface="Arial" charset="0"/>
              </a:rPr>
              <a:t> São-</a:t>
            </a:r>
            <a:r>
              <a:rPr lang="en-GB" sz="1800" dirty="0" err="1">
                <a:solidFill>
                  <a:srgbClr val="FFFF00"/>
                </a:solidFill>
                <a:latin typeface="Arial" charset="0"/>
              </a:rPr>
              <a:t>Carlense</a:t>
            </a:r>
            <a:r>
              <a:rPr lang="en-GB" sz="1800" dirty="0">
                <a:solidFill>
                  <a:srgbClr val="FFFF00"/>
                </a:solidFill>
                <a:latin typeface="Arial" charset="0"/>
              </a:rPr>
              <a:t>, n.400</a:t>
            </a:r>
          </a:p>
          <a:p>
            <a:pPr algn="just">
              <a:buClr>
                <a:srgbClr val="FFFF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FFFF00"/>
                </a:solidFill>
                <a:latin typeface="Arial" charset="0"/>
              </a:rPr>
              <a:t>São Carlos-SP</a:t>
            </a:r>
          </a:p>
          <a:p>
            <a:pPr algn="just">
              <a:buClr>
                <a:srgbClr val="FFFF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FFFF00"/>
                </a:solidFill>
                <a:latin typeface="Arial" charset="0"/>
              </a:rPr>
              <a:t>Tel: 0-xx-16-3373-9191 </a:t>
            </a:r>
            <a:r>
              <a:rPr lang="en-GB" sz="1800" dirty="0" err="1">
                <a:solidFill>
                  <a:srgbClr val="FFFF00"/>
                </a:solidFill>
                <a:latin typeface="Arial" charset="0"/>
              </a:rPr>
              <a:t>ou</a:t>
            </a:r>
            <a:r>
              <a:rPr lang="en-GB" sz="1800" dirty="0">
                <a:solidFill>
                  <a:srgbClr val="FFFF00"/>
                </a:solidFill>
                <a:latin typeface="Arial" charset="0"/>
              </a:rPr>
              <a:t> 3373-8615 </a:t>
            </a:r>
            <a:r>
              <a:rPr lang="en-GB" sz="1800" dirty="0" smtClean="0">
                <a:solidFill>
                  <a:srgbClr val="FFFF00"/>
                </a:solidFill>
                <a:latin typeface="Arial" charset="0"/>
              </a:rPr>
              <a:t>(CDA)</a:t>
            </a:r>
            <a:endParaRPr lang="en-GB" sz="1800" dirty="0">
              <a:solidFill>
                <a:srgbClr val="FFFF00"/>
              </a:solidFill>
              <a:latin typeface="Arial" charset="0"/>
            </a:endParaRPr>
          </a:p>
          <a:p>
            <a:pPr algn="just">
              <a:buClr>
                <a:srgbClr val="FFFF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FFFF00"/>
                </a:solidFill>
                <a:latin typeface="Arial" charset="0"/>
              </a:rPr>
              <a:t>Tel: 0-xx-16-3373-9772 (CDCC)</a:t>
            </a:r>
          </a:p>
          <a:p>
            <a:pPr algn="just">
              <a:buClr>
                <a:srgbClr val="FFFF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FFFF00"/>
                </a:solidFill>
                <a:latin typeface="Arial" charset="0"/>
              </a:rPr>
              <a:t>e-mail: </a:t>
            </a:r>
            <a:r>
              <a:rPr lang="en-GB" sz="1800" dirty="0" smtClean="0">
                <a:solidFill>
                  <a:srgbClr val="CCCCFF"/>
                </a:solidFill>
                <a:latin typeface="Arial" charset="0"/>
                <a:hlinkClick r:id="rId5"/>
              </a:rPr>
              <a:t>cda@cdcc.usp.br</a:t>
            </a:r>
            <a:endParaRPr lang="en-GB" sz="1800" dirty="0">
              <a:solidFill>
                <a:srgbClr val="CCCCFF"/>
              </a:solidFill>
              <a:latin typeface="Arial" charset="0"/>
              <a:hlinkClick r:id="rId6"/>
            </a:endParaRPr>
          </a:p>
          <a:p>
            <a:pPr algn="just">
              <a:buClr>
                <a:srgbClr val="FFFF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err="1">
                <a:solidFill>
                  <a:srgbClr val="FFFF00"/>
                </a:solidFill>
                <a:latin typeface="Arial" charset="0"/>
              </a:rPr>
              <a:t>Localização</a:t>
            </a:r>
            <a:r>
              <a:rPr lang="en-GB" sz="1800" dirty="0">
                <a:solidFill>
                  <a:srgbClr val="FFFF00"/>
                </a:solidFill>
                <a:latin typeface="Arial" charset="0"/>
              </a:rPr>
              <a:t>:</a:t>
            </a:r>
            <a:br>
              <a:rPr lang="en-GB" sz="1800" dirty="0">
                <a:solidFill>
                  <a:srgbClr val="FFFF00"/>
                </a:solidFill>
                <a:latin typeface="Arial" charset="0"/>
              </a:rPr>
            </a:br>
            <a:r>
              <a:rPr lang="en-GB" sz="1800" dirty="0">
                <a:solidFill>
                  <a:srgbClr val="FFFF00"/>
                </a:solidFill>
                <a:latin typeface="Arial" charset="0"/>
              </a:rPr>
              <a:t>Latitude: 22° 00' 39,5"S  Longitude: 47° 53' 47,5"W</a:t>
            </a:r>
          </a:p>
          <a:p>
            <a:pPr algn="just">
              <a:buClr>
                <a:srgbClr val="FFFF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err="1">
                <a:solidFill>
                  <a:srgbClr val="FFFF00"/>
                </a:solidFill>
                <a:latin typeface="Arial" charset="0"/>
              </a:rPr>
              <a:t>Imagem</a:t>
            </a:r>
            <a:r>
              <a:rPr lang="en-GB" sz="1800" dirty="0">
                <a:solidFill>
                  <a:srgbClr val="FFFF00"/>
                </a:solidFill>
                <a:latin typeface="Arial" charset="0"/>
              </a:rPr>
              <a:t>: O </a:t>
            </a:r>
            <a:r>
              <a:rPr lang="en-GB" sz="1800" dirty="0" err="1">
                <a:solidFill>
                  <a:srgbClr val="FFFF00"/>
                </a:solidFill>
                <a:latin typeface="Arial" charset="0"/>
              </a:rPr>
              <a:t>Inicio</a:t>
            </a:r>
            <a:r>
              <a:rPr lang="en-GB" sz="1800" dirty="0">
                <a:solidFill>
                  <a:srgbClr val="FFFF00"/>
                </a:solidFill>
                <a:latin typeface="Arial" charset="0"/>
              </a:rPr>
              <a:t> do </a:t>
            </a:r>
            <a:r>
              <a:rPr lang="en-GB" sz="1800" dirty="0" err="1">
                <a:solidFill>
                  <a:srgbClr val="FFFF00"/>
                </a:solidFill>
                <a:latin typeface="Arial" charset="0"/>
              </a:rPr>
              <a:t>Observatório</a:t>
            </a:r>
            <a:endParaRPr lang="en-GB" sz="1800" dirty="0">
              <a:solidFill>
                <a:srgbClr val="FFFF00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114300" y="23813"/>
            <a:ext cx="5915025" cy="561975"/>
          </a:xfrm>
          <a:ln/>
        </p:spPr>
        <p:txBody>
          <a:bodyPr/>
          <a:lstStyle/>
          <a:p>
            <a:pPr algn="l">
              <a:lnSpc>
                <a:spcPct val="93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>
                <a:latin typeface="Arial" charset="0"/>
              </a:rPr>
              <a:t>Sessão Astronomia</a:t>
            </a:r>
          </a:p>
        </p:txBody>
      </p:sp>
      <p:pic>
        <p:nvPicPr>
          <p:cNvPr id="4" name="Imagem 3" descr="sessao_astronom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58850" y="1576387"/>
            <a:ext cx="5715000" cy="257175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-19050"/>
            <a:ext cx="5915025" cy="561975"/>
          </a:xfrm>
          <a:ln/>
        </p:spPr>
        <p:txBody>
          <a:bodyPr/>
          <a:lstStyle/>
          <a:p>
            <a:pPr algn="l">
              <a:lnSpc>
                <a:spcPct val="93000"/>
              </a:lnSpc>
              <a:buClr>
                <a:srgbClr val="FFFF00"/>
              </a:buCl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>
                <a:solidFill>
                  <a:srgbClr val="FFFF00"/>
                </a:solidFill>
                <a:latin typeface="Arial" charset="0"/>
              </a:rPr>
              <a:t>Sessão Astronomia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34950" y="1150953"/>
            <a:ext cx="7162800" cy="3667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just">
              <a:lnSpc>
                <a:spcPct val="93000"/>
              </a:lnSpc>
              <a:buClr>
                <a:srgbClr val="FFFF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FFFF00"/>
                </a:solidFill>
                <a:latin typeface="Arial" charset="0"/>
              </a:rPr>
              <a:t>As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Sessões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Astronomia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são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palestras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proferidas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pela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equipe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do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Setor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de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Astronomia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todos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os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sábados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às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21h00.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Iniciadas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em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1992,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foram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criadas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com o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objetivo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de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falar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sobre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Astronomia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ao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nosso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público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em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uma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linguagem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simples e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acessível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a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todas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as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faixas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etárias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.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Estas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palestras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se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tornaram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uma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opção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de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diversão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e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informação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para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a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comunidade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local e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também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para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visitantes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de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nossa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cidade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. Os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temas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abordados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são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os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mais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variados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possíveis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.</a:t>
            </a:r>
          </a:p>
          <a:p>
            <a:pPr algn="just">
              <a:buClr>
                <a:srgbClr val="FFFF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FFFF00"/>
                </a:solidFill>
                <a:latin typeface="Arial" charset="0"/>
              </a:rPr>
              <a:t>O material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multimídia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contido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aqui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consiste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numa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opção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audiovisual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complementar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que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o professor do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Sistema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de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Ensino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pode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utilizar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como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auxílio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às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suas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aulas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. </a:t>
            </a:r>
          </a:p>
          <a:p>
            <a:pPr algn="just">
              <a:buClr>
                <a:srgbClr val="FFFF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FFFF00"/>
                </a:solidFill>
                <a:latin typeface="Arial" charset="0"/>
              </a:rPr>
              <a:t>O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conteúdo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das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Sessões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Astronomia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pode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ser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acessado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no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seguinte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endereço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:</a:t>
            </a:r>
          </a:p>
          <a:p>
            <a:pPr algn="just">
              <a:buClr>
                <a:srgbClr val="CCCCFF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CCCFF"/>
                </a:solidFill>
                <a:latin typeface="Arial" charset="0"/>
                <a:hlinkClick r:id="rId3"/>
              </a:rPr>
              <a:t>http://</a:t>
            </a:r>
            <a:r>
              <a:rPr lang="en-GB" sz="1600" dirty="0" smtClean="0">
                <a:solidFill>
                  <a:srgbClr val="CCCCFF"/>
                </a:solidFill>
                <a:latin typeface="Arial" charset="0"/>
                <a:hlinkClick r:id="rId3"/>
              </a:rPr>
              <a:t>www.cdcc.usp.br/cda/sessao-astronomia</a:t>
            </a:r>
            <a:r>
              <a:rPr lang="en-GB" sz="1600" dirty="0">
                <a:solidFill>
                  <a:srgbClr val="CCCCFF"/>
                </a:solidFill>
                <a:latin typeface="Arial" charset="0"/>
                <a:hlinkClick r:id="rId3"/>
              </a:rPr>
              <a:t>/</a:t>
            </a:r>
            <a:endParaRPr lang="en-GB" sz="1600" dirty="0">
              <a:solidFill>
                <a:srgbClr val="CCCCFF"/>
              </a:solidFill>
              <a:latin typeface="Arial" charset="0"/>
              <a:hlinkClick r:id="rId4"/>
            </a:endParaRPr>
          </a:p>
          <a:p>
            <a:pPr algn="just">
              <a:buClr>
                <a:srgbClr val="FFFF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Crédito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do logo: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Sessão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Astronomia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, CDCC-USP/SC,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criado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por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Andre Fonseca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da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smtClean="0">
                <a:solidFill>
                  <a:srgbClr val="FFFF00"/>
                </a:solidFill>
                <a:latin typeface="Arial" charset="0"/>
              </a:rPr>
              <a:t>Silva</a:t>
            </a:r>
            <a:endParaRPr lang="en-GB" sz="1600" dirty="0">
              <a:solidFill>
                <a:srgbClr val="FFFF00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19063"/>
            <a:ext cx="6705600" cy="1560512"/>
          </a:xfrm>
          <a:ln/>
        </p:spPr>
        <p:txBody>
          <a:bodyPr/>
          <a:lstStyle/>
          <a:p>
            <a:pPr>
              <a:lnSpc>
                <a:spcPct val="93000"/>
              </a:lnSpc>
              <a:buClr>
                <a:srgbClr val="FFFF00"/>
              </a:buCl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>
                <a:solidFill>
                  <a:srgbClr val="FFFF00"/>
                </a:solidFill>
                <a:latin typeface="Arial" charset="0"/>
              </a:rPr>
              <a:t>Abertura</a:t>
            </a:r>
            <a:br>
              <a:rPr lang="en-GB" sz="3200">
                <a:solidFill>
                  <a:srgbClr val="FFFF00"/>
                </a:solidFill>
                <a:latin typeface="Arial" charset="0"/>
              </a:rPr>
            </a:br>
            <a:r>
              <a:rPr lang="en-GB" sz="3200">
                <a:solidFill>
                  <a:srgbClr val="FFFF00"/>
                </a:solidFill>
                <a:latin typeface="Arial" charset="0"/>
              </a:rPr>
              <a:t>O Tema da Sessão Astronomia</a:t>
            </a:r>
            <a:br>
              <a:rPr lang="en-GB" sz="3200">
                <a:solidFill>
                  <a:srgbClr val="FFFF00"/>
                </a:solidFill>
                <a:latin typeface="Arial" charset="0"/>
              </a:rPr>
            </a:br>
            <a:r>
              <a:rPr lang="en-GB" sz="3200">
                <a:solidFill>
                  <a:srgbClr val="FFFF00"/>
                </a:solidFill>
                <a:latin typeface="Arial" charset="0"/>
              </a:rPr>
              <a:t>Ilustração</a:t>
            </a:r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5019675" y="4762500"/>
            <a:ext cx="1325563" cy="457200"/>
          </a:xfrm>
          <a:prstGeom prst="roundRect">
            <a:avLst>
              <a:gd name="adj" fmla="val 34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5000"/>
              </a:lnSpc>
              <a:spcBef>
                <a:spcPts val="1500"/>
              </a:spcBef>
              <a:buClr>
                <a:srgbClr val="FFFF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FFFF00"/>
                </a:solidFill>
              </a:rPr>
              <a:t>Autor: ??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3942" y="882042"/>
            <a:ext cx="65887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Em Clique para adicionar anotações: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Colocar informações sobre o diapositivo e os créditos das imagens.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Fazer isso para cada diapositivo. 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Uma apresentação sem um conteúdo escrito não é muito útil.</a:t>
            </a:r>
            <a:endParaRPr lang="pt-B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01600"/>
            <a:ext cx="7467600" cy="584200"/>
          </a:xfrm>
          <a:ln/>
        </p:spPr>
        <p:txBody>
          <a:bodyPr/>
          <a:lstStyle/>
          <a:p>
            <a:pPr algn="l">
              <a:lnSpc>
                <a:spcPct val="93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>
                <a:latin typeface="Arial" charset="0"/>
              </a:rPr>
              <a:t>Final da Apresentação</a:t>
            </a:r>
          </a:p>
        </p:txBody>
      </p:sp>
      <p:pic>
        <p:nvPicPr>
          <p:cNvPr id="870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01800" y="1016000"/>
            <a:ext cx="4689475" cy="3046413"/>
          </a:xfrm>
          <a:prstGeom prst="rect">
            <a:avLst/>
          </a:prstGeom>
          <a:noFill/>
        </p:spPr>
      </p:pic>
      <p:pic>
        <p:nvPicPr>
          <p:cNvPr id="870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228600"/>
            <a:ext cx="1828800" cy="981075"/>
          </a:xfrm>
          <a:prstGeom prst="rect">
            <a:avLst/>
          </a:prstGeom>
          <a:noFill/>
        </p:spPr>
      </p:pic>
      <p:pic>
        <p:nvPicPr>
          <p:cNvPr id="8704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4038600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01600"/>
            <a:ext cx="7467600" cy="584200"/>
          </a:xfrm>
          <a:ln/>
        </p:spPr>
        <p:txBody>
          <a:bodyPr/>
          <a:lstStyle/>
          <a:p>
            <a:pPr algn="l">
              <a:lnSpc>
                <a:spcPct val="93000"/>
              </a:lnSpc>
              <a:buClr>
                <a:srgbClr val="FFFF00"/>
              </a:buCl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>
                <a:solidFill>
                  <a:srgbClr val="FFFF00"/>
                </a:solidFill>
                <a:latin typeface="Arial" charset="0"/>
              </a:rPr>
              <a:t>Referências e Bibliografia</a:t>
            </a:r>
          </a:p>
        </p:txBody>
      </p:sp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228600" y="752475"/>
            <a:ext cx="7162800" cy="217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just">
              <a:lnSpc>
                <a:spcPct val="93000"/>
              </a:lnSpc>
              <a:spcBef>
                <a:spcPts val="1000"/>
              </a:spcBef>
              <a:buClr>
                <a:srgbClr val="FFFF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FFFF00"/>
                </a:solidFill>
                <a:latin typeface="Arial" charset="0"/>
              </a:rPr>
              <a:t>Relacionar as Referências sugeridas pelo autor(a) e empregar nos devidos casos a  citação de bibliografia conforme a:</a:t>
            </a:r>
          </a:p>
          <a:p>
            <a:pPr algn="just">
              <a:spcBef>
                <a:spcPts val="1000"/>
              </a:spcBef>
              <a:buClr>
                <a:srgbClr val="FFFF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FFFF00"/>
                </a:solidFill>
                <a:latin typeface="Arial" charset="0"/>
              </a:rPr>
              <a:t>Norma NBR 6023/2002, vide: </a:t>
            </a:r>
            <a:r>
              <a:rPr lang="en-GB" sz="1600">
                <a:solidFill>
                  <a:srgbClr val="CCCCFF"/>
                </a:solidFill>
                <a:latin typeface="Arial" charset="0"/>
                <a:hlinkClick r:id="rId3"/>
              </a:rPr>
              <a:t>referencia-bibliografica-ufrgs.htm</a:t>
            </a:r>
          </a:p>
          <a:p>
            <a:pPr algn="just">
              <a:spcBef>
                <a:spcPts val="1000"/>
              </a:spcBef>
              <a:buClr>
                <a:srgbClr val="FFFF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FFFF00"/>
                </a:solidFill>
                <a:latin typeface="Arial" charset="0"/>
              </a:rPr>
              <a:t>ou vide: </a:t>
            </a:r>
            <a:r>
              <a:rPr lang="en-GB" sz="1600">
                <a:solidFill>
                  <a:srgbClr val="CCCCFF"/>
                </a:solidFill>
                <a:latin typeface="Arial" charset="0"/>
                <a:hlinkClick r:id="rId4"/>
              </a:rPr>
              <a:t>modelosdereferencias-usp.pdf </a:t>
            </a:r>
          </a:p>
          <a:p>
            <a:pPr algn="just">
              <a:spcBef>
                <a:spcPts val="1000"/>
              </a:spcBef>
              <a:buClr>
                <a:srgbClr val="FFFF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FFFF00"/>
                </a:solidFill>
                <a:latin typeface="Arial" charset="0"/>
              </a:rPr>
              <a:t>a serem aplicadas aos créditos das fontes consultadas e das imagens inseridas que não sejam de nossa autoria  e que sejam devidamente relacionadas nos campos de comentários dos diapositivos de comentário.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Times New Roman"/>
        <a:ea typeface=""/>
        <a:cs typeface="Arial Unicode MS"/>
      </a:majorFont>
      <a:minorFont>
        <a:latin typeface="Times New Roman"/>
        <a:ea typeface=""/>
        <a:cs typeface="Arial Unicode MS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Times New Roman"/>
        <a:ea typeface=""/>
        <a:cs typeface="Arial Unicode MS"/>
      </a:majorFont>
      <a:minorFont>
        <a:latin typeface="Times New Roman"/>
        <a:ea typeface=""/>
        <a:cs typeface="Arial Unicode MS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343</Words>
  <Application>Microsoft Office PowerPoint</Application>
  <PresentationFormat>Personalizar</PresentationFormat>
  <Paragraphs>45</Paragraphs>
  <Slides>8</Slides>
  <Notes>8</Notes>
  <HiddenSlides>2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8</vt:i4>
      </vt:variant>
    </vt:vector>
  </HeadingPairs>
  <TitlesOfParts>
    <vt:vector size="10" baseType="lpstr">
      <vt:lpstr>Design padrão</vt:lpstr>
      <vt:lpstr>Design padrão</vt:lpstr>
      <vt:lpstr>Slide 1</vt:lpstr>
      <vt:lpstr>Observatório Dietrich Schiel (CDA-CDCC)</vt:lpstr>
      <vt:lpstr>Sessão Astronomia</vt:lpstr>
      <vt:lpstr>Sessão Astronomia</vt:lpstr>
      <vt:lpstr>Abertura O Tema da Sessão Astronomia Ilustração</vt:lpstr>
      <vt:lpstr>Slide 6</vt:lpstr>
      <vt:lpstr>Final da Apresentação</vt:lpstr>
      <vt:lpstr>Referências e Bibliografia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Observatório do CDCC - USP/SC</dc:title>
  <dc:creator>Jorge</dc:creator>
  <cp:lastModifiedBy>Jorge</cp:lastModifiedBy>
  <cp:revision>9</cp:revision>
  <dcterms:modified xsi:type="dcterms:W3CDTF">2012-02-07T13:45:39Z</dcterms:modified>
</cp:coreProperties>
</file>