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2" r:id="rId8"/>
    <p:sldId id="337" r:id="rId9"/>
    <p:sldId id="338" r:id="rId10"/>
  </p:sldIdLst>
  <p:sldSz cx="7632700" cy="5724525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780" autoAdjust="0"/>
  </p:normalViewPr>
  <p:slideViewPr>
    <p:cSldViewPr>
      <p:cViewPr varScale="1">
        <p:scale>
          <a:sx n="91" d="100"/>
          <a:sy n="91" d="100"/>
        </p:scale>
        <p:origin x="-205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t-BR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dirty="0" smtClean="0"/>
              <a:t>Animação: </a:t>
            </a:r>
            <a:r>
              <a:rPr lang="pt-BR" dirty="0" err="1" smtClean="0"/>
              <a:t>abertura-cda</a:t>
            </a:r>
            <a:r>
              <a:rPr lang="pt-BR" dirty="0" smtClean="0"/>
              <a:t>.</a:t>
            </a:r>
            <a:r>
              <a:rPr lang="pt-BR" dirty="0" err="1" smtClean="0"/>
              <a:t>wmv</a:t>
            </a:r>
            <a:endParaRPr lang="pt-BR" dirty="0" smtClean="0"/>
          </a:p>
          <a:p>
            <a:r>
              <a:rPr lang="pt-BR" dirty="0" smtClean="0"/>
              <a:t>Autoria: André Fonseca da Silva</a:t>
            </a:r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dirty="0" smtClean="0"/>
              <a:t>Animação: </a:t>
            </a:r>
            <a:r>
              <a:rPr lang="pt-BR" dirty="0" err="1" smtClean="0"/>
              <a:t>abertura-sessao-astronomia</a:t>
            </a:r>
            <a:r>
              <a:rPr lang="pt-BR" dirty="0" smtClean="0"/>
              <a:t>.</a:t>
            </a:r>
            <a:r>
              <a:rPr lang="pt-BR" dirty="0" err="1" smtClean="0"/>
              <a:t>wmv</a:t>
            </a:r>
            <a:endParaRPr lang="pt-BR" dirty="0" smtClean="0"/>
          </a:p>
          <a:p>
            <a:r>
              <a:rPr lang="pt-BR" dirty="0" smtClean="0"/>
              <a:t>Autoria: André Fonseca da Silva</a:t>
            </a:r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O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Tema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da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Sessão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Astronomia</a:t>
            </a:r>
            <a:endParaRPr lang="en-GB" sz="1200" dirty="0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lnSpc>
                <a:spcPts val="2138"/>
              </a:lnSpc>
              <a:spcBef>
                <a:spcPts val="213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Título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: </a:t>
            </a:r>
          </a:p>
          <a:p>
            <a:pPr algn="just" eaLnBrk="1" hangingPunct="1">
              <a:lnSpc>
                <a:spcPts val="2138"/>
              </a:lnSpc>
              <a:spcBef>
                <a:spcPts val="213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Nome do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Autor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: </a:t>
            </a:r>
          </a:p>
          <a:p>
            <a:pPr algn="just" eaLnBrk="1" hangingPunct="1">
              <a:lnSpc>
                <a:spcPts val="2138"/>
              </a:lnSpc>
              <a:spcBef>
                <a:spcPts val="213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Data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da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Apresentação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: </a:t>
            </a:r>
          </a:p>
          <a:p>
            <a:pPr algn="just" eaLnBrk="1" hangingPunct="1">
              <a:lnSpc>
                <a:spcPts val="2138"/>
              </a:lnSpc>
              <a:spcBef>
                <a:spcPts val="213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Número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de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Espectadores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no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Audiório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:</a:t>
            </a:r>
          </a:p>
          <a:p>
            <a:pPr algn="just" eaLnBrk="1" hangingPunct="1">
              <a:lnSpc>
                <a:spcPts val="2138"/>
              </a:lnSpc>
              <a:spcBef>
                <a:spcPts val="213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Nome do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Apresentador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: </a:t>
            </a:r>
          </a:p>
          <a:p>
            <a:pPr algn="just" eaLnBrk="1" hangingPunct="1">
              <a:lnSpc>
                <a:spcPts val="2138"/>
              </a:lnSpc>
              <a:spcBef>
                <a:spcPts val="213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Resumo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/ABSTRACT: </a:t>
            </a:r>
          </a:p>
          <a:p>
            <a:pPr eaLnBrk="1" hangingPunct="1">
              <a:lnSpc>
                <a:spcPts val="1938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Crédito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da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Imagem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de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Abertura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:</a:t>
            </a:r>
          </a:p>
          <a:p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3088" y="1778000"/>
            <a:ext cx="6486525" cy="122713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4588" y="3243263"/>
            <a:ext cx="5343525" cy="14636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437188" y="285750"/>
            <a:ext cx="1620837" cy="560228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3088" y="285750"/>
            <a:ext cx="4711700" cy="560228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3088" y="1778000"/>
            <a:ext cx="6486525" cy="1227138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4588" y="3243263"/>
            <a:ext cx="5343525" cy="14636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870700" cy="954088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335088"/>
            <a:ext cx="6870700" cy="3778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3250" y="3678238"/>
            <a:ext cx="6488113" cy="11366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3250" y="2425700"/>
            <a:ext cx="6488113" cy="12525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870700" cy="954088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335088"/>
            <a:ext cx="3359150" cy="3778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92550" y="1335088"/>
            <a:ext cx="3359150" cy="3778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870700" cy="95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281113"/>
            <a:ext cx="3373438" cy="5349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1000" y="1816100"/>
            <a:ext cx="3373438" cy="32972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876675" y="1281113"/>
            <a:ext cx="3375025" cy="5349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876675" y="1816100"/>
            <a:ext cx="3375025" cy="32972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870700" cy="954088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2511425" cy="96996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84500" y="228600"/>
            <a:ext cx="4267200" cy="488473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1198563"/>
            <a:ext cx="2511425" cy="3914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5425" y="4006850"/>
            <a:ext cx="4579938" cy="4730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495425" y="511175"/>
            <a:ext cx="4579938" cy="3435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95425" y="4479925"/>
            <a:ext cx="4579938" cy="6715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870700" cy="954088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81000" y="1335088"/>
            <a:ext cx="6870700" cy="3778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534025" y="228600"/>
            <a:ext cx="1717675" cy="488473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5000625" cy="48847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3250" y="3678238"/>
            <a:ext cx="6488113" cy="1136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3250" y="2425700"/>
            <a:ext cx="6488113" cy="12525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3088" y="1654175"/>
            <a:ext cx="3165475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90963" y="1654175"/>
            <a:ext cx="3167062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870700" cy="954088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281113"/>
            <a:ext cx="3373438" cy="534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1000" y="1816100"/>
            <a:ext cx="3373438" cy="3297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876675" y="1281113"/>
            <a:ext cx="3375025" cy="534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876675" y="1816100"/>
            <a:ext cx="3375025" cy="3297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2511425" cy="96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84500" y="228600"/>
            <a:ext cx="4267200" cy="48847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1198563"/>
            <a:ext cx="2511425" cy="3914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5425" y="4006850"/>
            <a:ext cx="4579938" cy="473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495425" y="511175"/>
            <a:ext cx="4579938" cy="34353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95425" y="4479925"/>
            <a:ext cx="4579938" cy="6715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573088" y="5214938"/>
            <a:ext cx="1589087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608263" y="5214938"/>
            <a:ext cx="2416175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73088" y="285750"/>
            <a:ext cx="6484937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3088" y="1654175"/>
            <a:ext cx="6484937" cy="423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de texto do tópico</a:t>
            </a:r>
          </a:p>
          <a:p>
            <a:pPr lvl="1"/>
            <a:r>
              <a:rPr lang="en-GB" smtClean="0"/>
              <a:t>Tópicos de nível 2</a:t>
            </a:r>
          </a:p>
          <a:p>
            <a:pPr lvl="2"/>
            <a:r>
              <a:rPr lang="en-GB" smtClean="0"/>
              <a:t>Tópicos de nível 3</a:t>
            </a:r>
          </a:p>
          <a:p>
            <a:pPr lvl="3"/>
            <a:r>
              <a:rPr lang="en-GB" smtClean="0"/>
              <a:t>Tópicos de nível 4</a:t>
            </a:r>
          </a:p>
          <a:p>
            <a:pPr lvl="4"/>
            <a:r>
              <a:rPr lang="en-GB" smtClean="0"/>
              <a:t>Tópicos de nível 5</a:t>
            </a:r>
          </a:p>
          <a:p>
            <a:pPr lvl="4"/>
            <a:r>
              <a:rPr lang="en-GB" smtClean="0"/>
              <a:t>Tópicos de nível 6</a:t>
            </a:r>
          </a:p>
          <a:p>
            <a:pPr lvl="4"/>
            <a:r>
              <a:rPr lang="en-GB" smtClean="0"/>
              <a:t>Tópicos de nível 7</a:t>
            </a:r>
          </a:p>
          <a:p>
            <a:pPr lvl="4"/>
            <a:r>
              <a:rPr lang="en-GB" smtClean="0"/>
              <a:t>Tópicos de nível 8</a:t>
            </a:r>
          </a:p>
          <a:p>
            <a:pPr lvl="4"/>
            <a:r>
              <a:rPr lang="en-GB" smtClean="0"/>
              <a:t>Tópicos de nível 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9pPr>
    </p:titleStyle>
    <p:bodyStyle>
      <a:lvl1pPr marL="341313" indent="-341313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9pPr>
    </p:titleStyle>
    <p:bodyStyle>
      <a:lvl1pPr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cs typeface="+mn-cs"/>
        </a:defRPr>
      </a:lvl2pPr>
      <a:lvl3pPr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cs typeface="+mn-cs"/>
        </a:defRPr>
      </a:lvl3pPr>
      <a:lvl4pPr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cs typeface="+mn-cs"/>
        </a:defRPr>
      </a:lvl4pPr>
      <a:lvl5pPr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cs typeface="+mn-cs"/>
        </a:defRPr>
      </a:lvl5pPr>
      <a:lvl6pPr marL="4572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cs typeface="+mn-cs"/>
        </a:defRPr>
      </a:lvl6pPr>
      <a:lvl7pPr marL="9144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cs typeface="+mn-cs"/>
        </a:defRPr>
      </a:lvl7pPr>
      <a:lvl8pPr marL="1371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cs typeface="+mn-cs"/>
        </a:defRPr>
      </a:lvl8pPr>
      <a:lvl9pPr marL="18288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ideo" Target="file:///E:\www-cda\cda\sessao-astronomia\sessao-astronomia-padrao\abertura-cda.wmv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c.sc.usp.br/cd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cda@cdcc.sc.usp.br" TargetMode="External"/><Relationship Id="rId5" Type="http://schemas.openxmlformats.org/officeDocument/2006/relationships/hyperlink" Target="mailto:cda@cdcc.usp.br" TargetMode="External"/><Relationship Id="rId4" Type="http://schemas.openxmlformats.org/officeDocument/2006/relationships/hyperlink" Target="http://www.cdcc.usp.br/cd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ideo" Target="file:///E:\www-cda\cda\sessao-astronomia\sessao-astronomia-padrao\abertura-sessa-astronomia.wmv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c.usp.br/cda/sessao-astronomia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cdcc.sc.usp.br/cda/sessao-astronomia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referencia-bibliografica-ufrgs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hyperlink" Target="modelosdereferencias-usp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tângulo 38"/>
          <p:cNvSpPr/>
          <p:nvPr/>
        </p:nvSpPr>
        <p:spPr>
          <a:xfrm>
            <a:off x="179946" y="161962"/>
            <a:ext cx="7236804" cy="954107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pt-B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Centro de Divulgação da Astronomia</a:t>
            </a:r>
          </a:p>
          <a:p>
            <a:pPr lvl="0" algn="ctr"/>
            <a:r>
              <a:rPr lang="pt-B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Observatório Dietrich </a:t>
            </a:r>
            <a:r>
              <a:rPr lang="pt-BR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Schiel</a:t>
            </a:r>
            <a:endParaRPr lang="pt-B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143942" y="5058506"/>
            <a:ext cx="4536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err="1" smtClean="0">
                <a:solidFill>
                  <a:srgbClr val="FFFF00"/>
                </a:solidFill>
              </a:rPr>
              <a:t>Abertura-cda-wmv</a:t>
            </a:r>
            <a:endParaRPr lang="pt-BR" sz="1000" dirty="0">
              <a:solidFill>
                <a:srgbClr val="FFFF00"/>
              </a:solidFill>
            </a:endParaRPr>
          </a:p>
        </p:txBody>
      </p:sp>
      <p:pic>
        <p:nvPicPr>
          <p:cNvPr id="5" name="abertura-cda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0" y="1134070"/>
            <a:ext cx="7620000" cy="3810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1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2700"/>
            <a:ext cx="7345363" cy="561975"/>
          </a:xfrm>
          <a:ln/>
        </p:spPr>
        <p:txBody>
          <a:bodyPr/>
          <a:lstStyle/>
          <a:p>
            <a:pPr algn="l">
              <a:lnSpc>
                <a:spcPct val="93000"/>
              </a:lnSpc>
              <a:buClr>
                <a:srgbClr val="FFFF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err="1">
                <a:solidFill>
                  <a:srgbClr val="FFFF00"/>
                </a:solidFill>
                <a:latin typeface="Arial" charset="0"/>
              </a:rPr>
              <a:t>Observatório</a:t>
            </a:r>
            <a:r>
              <a:rPr lang="en-GB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2800" dirty="0" smtClean="0">
                <a:solidFill>
                  <a:srgbClr val="FFFF00"/>
                </a:solidFill>
                <a:latin typeface="Arial" charset="0"/>
              </a:rPr>
              <a:t>Dietrich </a:t>
            </a:r>
            <a:r>
              <a:rPr lang="en-GB" sz="2800" dirty="0" err="1" smtClean="0">
                <a:solidFill>
                  <a:srgbClr val="FFFF00"/>
                </a:solidFill>
                <a:latin typeface="Arial" charset="0"/>
              </a:rPr>
              <a:t>Schiel</a:t>
            </a:r>
            <a:r>
              <a:rPr lang="en-GB" sz="2800" dirty="0" smtClean="0">
                <a:solidFill>
                  <a:srgbClr val="FFFF00"/>
                </a:solidFill>
                <a:latin typeface="Arial" charset="0"/>
              </a:rPr>
              <a:t> (CDA-CDCC)</a:t>
            </a:r>
            <a:endParaRPr lang="en-GB" sz="2800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34950" y="1108175"/>
            <a:ext cx="7162800" cy="36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FFFF00"/>
                </a:solidFill>
                <a:latin typeface="Arial" charset="0"/>
              </a:rPr>
              <a:t>Centro 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de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Divulgação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da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Astronomia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- </a:t>
            </a:r>
            <a:r>
              <a:rPr lang="en-GB" sz="1800" dirty="0" smtClean="0">
                <a:solidFill>
                  <a:srgbClr val="FFFF00"/>
                </a:solidFill>
                <a:latin typeface="Arial" charset="0"/>
              </a:rPr>
              <a:t>CDA</a:t>
            </a:r>
            <a:endParaRPr lang="en-GB" sz="1800" dirty="0">
              <a:solidFill>
                <a:srgbClr val="FFFF00"/>
              </a:solidFill>
              <a:latin typeface="Arial" charset="0"/>
            </a:endParaRP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FFFF00"/>
                </a:solidFill>
                <a:latin typeface="Arial" charset="0"/>
              </a:rPr>
              <a:t>Centro de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Divulgação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Científica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e Cultural - CDCC</a:t>
            </a: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Universidade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de São Paulo - USP</a:t>
            </a: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dirty="0">
              <a:solidFill>
                <a:srgbClr val="FFFF00"/>
              </a:solidFill>
              <a:latin typeface="Arial" charset="0"/>
            </a:endParaRPr>
          </a:p>
          <a:p>
            <a:pPr algn="just">
              <a:buClr>
                <a:srgbClr val="CCCC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CCCCFF"/>
                </a:solidFill>
                <a:latin typeface="Arial" charset="0"/>
                <a:hlinkClick r:id="rId3"/>
              </a:rPr>
              <a:t>http://</a:t>
            </a:r>
            <a:r>
              <a:rPr lang="en-GB" sz="1800" dirty="0" smtClean="0">
                <a:solidFill>
                  <a:srgbClr val="CCCCFF"/>
                </a:solidFill>
                <a:latin typeface="Arial" charset="0"/>
                <a:hlinkClick r:id="rId4"/>
              </a:rPr>
              <a:t>www.cdcc.usp.br/cda</a:t>
            </a:r>
            <a:endParaRPr lang="en-GB" sz="1800" dirty="0">
              <a:solidFill>
                <a:srgbClr val="CCCCFF"/>
              </a:solidFill>
              <a:latin typeface="Arial" charset="0"/>
              <a:hlinkClick r:id="rId3"/>
            </a:endParaRP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Endereço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: Av.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Trabalhador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São-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Carlense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, n.400</a:t>
            </a: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FFFF00"/>
                </a:solidFill>
                <a:latin typeface="Arial" charset="0"/>
              </a:rPr>
              <a:t>São Carlos-SP</a:t>
            </a: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FFFF00"/>
                </a:solidFill>
                <a:latin typeface="Arial" charset="0"/>
              </a:rPr>
              <a:t>Tel: 0-xx-16-3373-9191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ou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3373-8615 </a:t>
            </a:r>
            <a:r>
              <a:rPr lang="en-GB" sz="1800" dirty="0" smtClean="0">
                <a:solidFill>
                  <a:srgbClr val="FFFF00"/>
                </a:solidFill>
                <a:latin typeface="Arial" charset="0"/>
              </a:rPr>
              <a:t>(CDA)</a:t>
            </a:r>
            <a:endParaRPr lang="en-GB" sz="1800" dirty="0">
              <a:solidFill>
                <a:srgbClr val="FFFF00"/>
              </a:solidFill>
              <a:latin typeface="Arial" charset="0"/>
            </a:endParaRP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FFFF00"/>
                </a:solidFill>
                <a:latin typeface="Arial" charset="0"/>
              </a:rPr>
              <a:t>Tel: 0-xx-16-3373-9772 (CDCC)</a:t>
            </a: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FFFF00"/>
                </a:solidFill>
                <a:latin typeface="Arial" charset="0"/>
              </a:rPr>
              <a:t>e-mail: </a:t>
            </a:r>
            <a:r>
              <a:rPr lang="en-GB" sz="1800" dirty="0" smtClean="0">
                <a:solidFill>
                  <a:srgbClr val="CCCCFF"/>
                </a:solidFill>
                <a:latin typeface="Arial" charset="0"/>
                <a:hlinkClick r:id="rId5"/>
              </a:rPr>
              <a:t>cda@cdcc.usp.br</a:t>
            </a:r>
            <a:endParaRPr lang="en-GB" sz="1800" dirty="0">
              <a:solidFill>
                <a:srgbClr val="CCCCFF"/>
              </a:solidFill>
              <a:latin typeface="Arial" charset="0"/>
              <a:hlinkClick r:id="rId6"/>
            </a:endParaRP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Localização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:</a:t>
            </a:r>
            <a:br>
              <a:rPr lang="en-GB" sz="1800" dirty="0">
                <a:solidFill>
                  <a:srgbClr val="FFFF00"/>
                </a:solidFill>
                <a:latin typeface="Arial" charset="0"/>
              </a:rPr>
            </a:br>
            <a:r>
              <a:rPr lang="en-GB" sz="1800" dirty="0">
                <a:solidFill>
                  <a:srgbClr val="FFFF00"/>
                </a:solidFill>
                <a:latin typeface="Arial" charset="0"/>
              </a:rPr>
              <a:t>Latitude: 22° 00' 39,5"S  Longitude: 47° 53' 47,5"W</a:t>
            </a: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Imagem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: O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Inicio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do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Observatório</a:t>
            </a:r>
            <a:endParaRPr lang="en-GB" sz="1800" dirty="0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14300" y="23813"/>
            <a:ext cx="5915025" cy="561975"/>
          </a:xfrm>
          <a:ln/>
        </p:spPr>
        <p:txBody>
          <a:bodyPr/>
          <a:lstStyle/>
          <a:p>
            <a:pPr algn="l">
              <a:lnSpc>
                <a:spcPct val="93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latin typeface="Arial" charset="0"/>
              </a:rPr>
              <a:t>Sessão Astronomia</a:t>
            </a:r>
          </a:p>
        </p:txBody>
      </p:sp>
      <p:pic>
        <p:nvPicPr>
          <p:cNvPr id="5" name="abertura-sessa-astronomia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350" y="957263"/>
            <a:ext cx="7620000" cy="3810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15950" y="5238526"/>
            <a:ext cx="2700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err="1" smtClean="0">
                <a:solidFill>
                  <a:srgbClr val="FFC000"/>
                </a:solidFill>
              </a:rPr>
              <a:t>a</a:t>
            </a:r>
            <a:r>
              <a:rPr lang="pt-BR" sz="1200" dirty="0" err="1" smtClean="0">
                <a:solidFill>
                  <a:srgbClr val="FFC000"/>
                </a:solidFill>
              </a:rPr>
              <a:t>bertura-sessao-astronomia</a:t>
            </a:r>
            <a:r>
              <a:rPr lang="pt-BR" sz="1200" dirty="0" smtClean="0">
                <a:solidFill>
                  <a:srgbClr val="FFC000"/>
                </a:solidFill>
              </a:rPr>
              <a:t>.</a:t>
            </a:r>
            <a:r>
              <a:rPr lang="pt-BR" sz="1200" dirty="0" err="1" smtClean="0">
                <a:solidFill>
                  <a:srgbClr val="FFC000"/>
                </a:solidFill>
              </a:rPr>
              <a:t>wmv</a:t>
            </a:r>
            <a:endParaRPr lang="pt-BR" sz="1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5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19050"/>
            <a:ext cx="5915025" cy="561975"/>
          </a:xfrm>
          <a:ln/>
        </p:spPr>
        <p:txBody>
          <a:bodyPr/>
          <a:lstStyle/>
          <a:p>
            <a:pPr algn="l">
              <a:lnSpc>
                <a:spcPct val="93000"/>
              </a:lnSpc>
              <a:buClr>
                <a:srgbClr val="FFFF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FFFF00"/>
                </a:solidFill>
                <a:latin typeface="Arial" charset="0"/>
              </a:rPr>
              <a:t>Sessão Astronomia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34950" y="1150953"/>
            <a:ext cx="7162800" cy="3667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just">
              <a:lnSpc>
                <a:spcPct val="93000"/>
              </a:lnSpc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FF00"/>
                </a:solidFill>
                <a:latin typeface="Arial" charset="0"/>
              </a:rPr>
              <a:t>As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Sessões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Astronomia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são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palestras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proferidas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pela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equipe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do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Setor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de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Astronomia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todos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os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sábados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às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21h00.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Iniciadas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em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1992,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foram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criadas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com o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objetivo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de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falar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sobre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Astronomia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nosso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público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em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uma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linguagem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simples 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acessível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a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todas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as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faixas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etárias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.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Estas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palestras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se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tornaram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uma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opção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de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diversão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informação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para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a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comunidade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local 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também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para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visitantes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de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nossa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cidade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. Os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temas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abordados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são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os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mais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variados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possíveis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.</a:t>
            </a: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FF00"/>
                </a:solidFill>
                <a:latin typeface="Arial" charset="0"/>
              </a:rPr>
              <a:t>O material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multimídia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contido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aqui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consiste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numa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opção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audiovisual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complementar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que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o professor do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Sistema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de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Ensino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pode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utilizar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como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auxílio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às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suas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aulas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. </a:t>
            </a: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FF00"/>
                </a:solidFill>
                <a:latin typeface="Arial" charset="0"/>
              </a:rPr>
              <a:t>O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conteúdo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das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Sessões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Astronomia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pode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ser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acessado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no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seguinte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endereço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:</a:t>
            </a:r>
          </a:p>
          <a:p>
            <a:pPr algn="just">
              <a:buClr>
                <a:srgbClr val="CCCC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CCCFF"/>
                </a:solidFill>
                <a:latin typeface="Arial" charset="0"/>
                <a:hlinkClick r:id="rId3"/>
              </a:rPr>
              <a:t>http://</a:t>
            </a:r>
            <a:r>
              <a:rPr lang="en-GB" sz="1600" dirty="0" smtClean="0">
                <a:solidFill>
                  <a:srgbClr val="CCCCFF"/>
                </a:solidFill>
                <a:latin typeface="Arial" charset="0"/>
                <a:hlinkClick r:id="rId3"/>
              </a:rPr>
              <a:t>www.cdcc.usp.br/cda/sessao-astronomia</a:t>
            </a:r>
            <a:r>
              <a:rPr lang="en-GB" sz="1600" dirty="0">
                <a:solidFill>
                  <a:srgbClr val="CCCCFF"/>
                </a:solidFill>
                <a:latin typeface="Arial" charset="0"/>
                <a:hlinkClick r:id="rId3"/>
              </a:rPr>
              <a:t>/</a:t>
            </a:r>
            <a:endParaRPr lang="en-GB" sz="1600" dirty="0">
              <a:solidFill>
                <a:srgbClr val="CCCCFF"/>
              </a:solidFill>
              <a:latin typeface="Arial" charset="0"/>
              <a:hlinkClick r:id="rId4"/>
            </a:endParaRP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Crédito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do logo: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Sessão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Astronomia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, CDCC-USP/SC,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criado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por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Andre Fonseca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da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smtClean="0">
                <a:solidFill>
                  <a:srgbClr val="FFFF00"/>
                </a:solidFill>
                <a:latin typeface="Arial" charset="0"/>
              </a:rPr>
              <a:t>Silva</a:t>
            </a:r>
            <a:endParaRPr lang="en-GB" sz="1600" dirty="0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9063"/>
            <a:ext cx="6705600" cy="1560512"/>
          </a:xfrm>
          <a:ln/>
        </p:spPr>
        <p:txBody>
          <a:bodyPr/>
          <a:lstStyle/>
          <a:p>
            <a:pPr>
              <a:lnSpc>
                <a:spcPct val="93000"/>
              </a:lnSpc>
              <a:buClr>
                <a:srgbClr val="FFFF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FFFF00"/>
                </a:solidFill>
                <a:latin typeface="Arial" charset="0"/>
              </a:rPr>
              <a:t>Abertura</a:t>
            </a:r>
            <a:br>
              <a:rPr lang="en-GB" sz="3200">
                <a:solidFill>
                  <a:srgbClr val="FFFF00"/>
                </a:solidFill>
                <a:latin typeface="Arial" charset="0"/>
              </a:rPr>
            </a:br>
            <a:r>
              <a:rPr lang="en-GB" sz="3200">
                <a:solidFill>
                  <a:srgbClr val="FFFF00"/>
                </a:solidFill>
                <a:latin typeface="Arial" charset="0"/>
              </a:rPr>
              <a:t>O Tema da Sessão Astronomia</a:t>
            </a:r>
            <a:br>
              <a:rPr lang="en-GB" sz="3200">
                <a:solidFill>
                  <a:srgbClr val="FFFF00"/>
                </a:solidFill>
                <a:latin typeface="Arial" charset="0"/>
              </a:rPr>
            </a:br>
            <a:r>
              <a:rPr lang="en-GB" sz="3200">
                <a:solidFill>
                  <a:srgbClr val="FFFF00"/>
                </a:solidFill>
                <a:latin typeface="Arial" charset="0"/>
              </a:rPr>
              <a:t>Ilustração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5019675" y="4762500"/>
            <a:ext cx="1325563" cy="457200"/>
          </a:xfrm>
          <a:prstGeom prst="roundRect">
            <a:avLst>
              <a:gd name="adj" fmla="val 34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5000"/>
              </a:lnSpc>
              <a:spcBef>
                <a:spcPts val="1500"/>
              </a:spcBef>
              <a:buClr>
                <a:srgbClr val="FFFF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FFFF00"/>
                </a:solidFill>
              </a:rPr>
              <a:t>Autor: ??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3942" y="882042"/>
            <a:ext cx="65887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Em Clique para adicionar anotações: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Colocar informações sobre o diapositivo e os créditos das imagens.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Fazer isso para cada diapositivo.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Uma apresentação sem um conteúdo escrito não é muito útil.</a:t>
            </a:r>
            <a:endParaRPr lang="pt-B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01600"/>
            <a:ext cx="7467600" cy="584200"/>
          </a:xfrm>
          <a:ln/>
        </p:spPr>
        <p:txBody>
          <a:bodyPr/>
          <a:lstStyle/>
          <a:p>
            <a:pPr algn="l">
              <a:lnSpc>
                <a:spcPct val="93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latin typeface="Arial" charset="0"/>
              </a:rPr>
              <a:t>Final da Apresentação</a:t>
            </a:r>
          </a:p>
        </p:txBody>
      </p:sp>
      <p:pic>
        <p:nvPicPr>
          <p:cNvPr id="870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1800" y="1016000"/>
            <a:ext cx="4689475" cy="3046413"/>
          </a:xfrm>
          <a:prstGeom prst="rect">
            <a:avLst/>
          </a:prstGeom>
          <a:noFill/>
        </p:spPr>
      </p:pic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28600"/>
            <a:ext cx="1828800" cy="981075"/>
          </a:xfrm>
          <a:prstGeom prst="rect">
            <a:avLst/>
          </a:prstGeom>
          <a:noFill/>
        </p:spPr>
      </p:pic>
      <p:pic>
        <p:nvPicPr>
          <p:cNvPr id="8704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40386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01600"/>
            <a:ext cx="7467600" cy="584200"/>
          </a:xfrm>
          <a:ln/>
        </p:spPr>
        <p:txBody>
          <a:bodyPr/>
          <a:lstStyle/>
          <a:p>
            <a:pPr algn="l">
              <a:lnSpc>
                <a:spcPct val="93000"/>
              </a:lnSpc>
              <a:buClr>
                <a:srgbClr val="FFFF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FFFF00"/>
                </a:solidFill>
                <a:latin typeface="Arial" charset="0"/>
              </a:rPr>
              <a:t>Referências e Bibliografia</a:t>
            </a:r>
          </a:p>
        </p:txBody>
      </p:sp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228600" y="752475"/>
            <a:ext cx="71628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just">
              <a:lnSpc>
                <a:spcPct val="93000"/>
              </a:lnSpc>
              <a:spcBef>
                <a:spcPts val="1000"/>
              </a:spcBef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FFFF00"/>
                </a:solidFill>
                <a:latin typeface="Arial" charset="0"/>
              </a:rPr>
              <a:t>Relacionar as Referências sugeridas pelo autor(a) e empregar nos devidos casos a  citação de bibliografia conforme a:</a:t>
            </a:r>
          </a:p>
          <a:p>
            <a:pPr algn="just">
              <a:spcBef>
                <a:spcPts val="1000"/>
              </a:spcBef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FFFF00"/>
                </a:solidFill>
                <a:latin typeface="Arial" charset="0"/>
              </a:rPr>
              <a:t>Norma NBR 6023/2002, vide: </a:t>
            </a:r>
            <a:r>
              <a:rPr lang="en-GB" sz="1600">
                <a:solidFill>
                  <a:srgbClr val="CCCCFF"/>
                </a:solidFill>
                <a:latin typeface="Arial" charset="0"/>
                <a:hlinkClick r:id="rId3"/>
              </a:rPr>
              <a:t>referencia-bibliografica-ufrgs.htm</a:t>
            </a:r>
          </a:p>
          <a:p>
            <a:pPr algn="just">
              <a:spcBef>
                <a:spcPts val="1000"/>
              </a:spcBef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FFFF00"/>
                </a:solidFill>
                <a:latin typeface="Arial" charset="0"/>
              </a:rPr>
              <a:t>ou vide: </a:t>
            </a:r>
            <a:r>
              <a:rPr lang="en-GB" sz="1600">
                <a:solidFill>
                  <a:srgbClr val="CCCCFF"/>
                </a:solidFill>
                <a:latin typeface="Arial" charset="0"/>
                <a:hlinkClick r:id="rId4"/>
              </a:rPr>
              <a:t>modelosdereferencias-usp.pdf </a:t>
            </a:r>
          </a:p>
          <a:p>
            <a:pPr algn="just">
              <a:spcBef>
                <a:spcPts val="1000"/>
              </a:spcBef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FFFF00"/>
                </a:solidFill>
                <a:latin typeface="Arial" charset="0"/>
              </a:rPr>
              <a:t>a serem aplicadas aos créditos das fontes consultadas e das imagens inseridas que não sejam de nossa autoria  e que sejam devidamente relacionadas nos campos de comentários dos diapositivos de comentário.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Times New Roman"/>
        <a:ea typeface=""/>
        <a:cs typeface="Arial Unicode MS"/>
      </a:majorFont>
      <a:minorFont>
        <a:latin typeface="Times New Roman"/>
        <a:ea typeface=""/>
        <a:cs typeface="Arial Unicode MS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Times New Roman"/>
        <a:ea typeface=""/>
        <a:cs typeface="Arial Unicode MS"/>
      </a:majorFont>
      <a:minorFont>
        <a:latin typeface="Times New Roman"/>
        <a:ea typeface=""/>
        <a:cs typeface="Arial Unicode MS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363</Words>
  <Application>Microsoft Office PowerPoint</Application>
  <PresentationFormat>Personalizar</PresentationFormat>
  <Paragraphs>51</Paragraphs>
  <Slides>8</Slides>
  <Notes>8</Notes>
  <HiddenSlides>2</HiddenSlides>
  <MMClips>2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Design padrão</vt:lpstr>
      <vt:lpstr>Design padrão</vt:lpstr>
      <vt:lpstr>Slide 1</vt:lpstr>
      <vt:lpstr>Observatório Dietrich Schiel (CDA-CDCC)</vt:lpstr>
      <vt:lpstr>Sessão Astronomia</vt:lpstr>
      <vt:lpstr>Sessão Astronomia</vt:lpstr>
      <vt:lpstr>Abertura O Tema da Sessão Astronomia Ilustração</vt:lpstr>
      <vt:lpstr>Slide 6</vt:lpstr>
      <vt:lpstr>Final da Apresentação</vt:lpstr>
      <vt:lpstr>Referências e Bibliografia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Observatório do CDCC - USP/SC</dc:title>
  <dc:creator>Jorge</dc:creator>
  <cp:lastModifiedBy>Jorge</cp:lastModifiedBy>
  <cp:revision>12</cp:revision>
  <dcterms:modified xsi:type="dcterms:W3CDTF">2012-02-07T13:44:59Z</dcterms:modified>
</cp:coreProperties>
</file>