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1" r:id="rId3"/>
    <p:sldId id="266" r:id="rId4"/>
    <p:sldId id="262" r:id="rId5"/>
    <p:sldId id="257" r:id="rId6"/>
    <p:sldId id="259" r:id="rId7"/>
    <p:sldId id="258" r:id="rId8"/>
    <p:sldId id="260" r:id="rId9"/>
    <p:sldId id="265" r:id="rId10"/>
    <p:sldId id="264" r:id="rId11"/>
    <p:sldId id="263" r:id="rId12"/>
    <p:sldId id="278" r:id="rId13"/>
    <p:sldId id="280" r:id="rId14"/>
    <p:sldId id="268" r:id="rId15"/>
    <p:sldId id="279" r:id="rId16"/>
    <p:sldId id="273" r:id="rId17"/>
    <p:sldId id="276" r:id="rId18"/>
    <p:sldId id="277" r:id="rId19"/>
    <p:sldId id="269" r:id="rId20"/>
    <p:sldId id="274" r:id="rId21"/>
    <p:sldId id="275" r:id="rId22"/>
    <p:sldId id="281" r:id="rId23"/>
    <p:sldId id="267" r:id="rId24"/>
    <p:sldId id="270" r:id="rId25"/>
    <p:sldId id="271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55" d="100"/>
          <a:sy n="55" d="100"/>
        </p:scale>
        <p:origin x="53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04F61-DC44-47D6-B98D-132C2A1FDDC2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D0652-0B40-4903-8E1C-357E6CCCBF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387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D0652-0B40-4903-8E1C-357E6CCCBF2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700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DD0652-0B40-4903-8E1C-357E6CCCBF2A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760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576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63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265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42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5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84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82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299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158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754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68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F4815-0A2F-4146-A76C-AA0A9928B83F}" type="datetimeFigureOut">
              <a:rPr lang="pt-BR" smtClean="0"/>
              <a:t>30/03/2019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59D74-2681-4B2D-AE94-1D20E4A4C88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767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google.com/url?sa=i&amp;source=images&amp;cd=&amp;cad=rja&amp;uact=8&amp;ved=2ahUKEwiO_OP0i57hAhUEJ7kGHQBYBcsQjRx6BAgBEAU&amp;url=https://www.nasa.gov/centers/ames/researchpark/about/ames.html&amp;psig=AOvVaw2nefv9hn4L8RCmd5jLO_wm&amp;ust=1553630792463225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com/url?sa=i&amp;source=images&amp;cd=&amp;cad=rja&amp;uact=8&amp;ved=2ahUKEwiTmf2Q753hAhXvT98KHVVfCs0QjRx6BAgBEAU&amp;url=https://www.gazetadopovo.com.br/vida-e-cidadania/o-mundo-visto-atraves-dos-satelites-eirdbacmsxjbyfyjaflfsrmmm&amp;psig=AOvVaw330NFSdE8yP8VsaV4ZYYeF&amp;ust=155362306709354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source=images&amp;cd=&amp;cad=rja&amp;uact=8&amp;ved=2ahUKEwjazMmc9p3hAhVnmeAKHauJCU4QjRx6BAgBEAU&amp;url=https://pt.wikipedia.org/wiki/Eclipse_solar&amp;psig=AOvVaw1x6BwzDfeLQR2h9HkSC9nk&amp;ust=1553624984855524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://www.air-and-space.com/Convair%20990.ht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nasa.gov/feature/history-of-airborne-astronomy-at-nas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51410" y="2235200"/>
            <a:ext cx="6910602" cy="2387600"/>
          </a:xfrm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SOFIA, PONTE AEREA EM BUSCA DAS ESTRELAS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13812" y="6358685"/>
            <a:ext cx="4648200" cy="391739"/>
          </a:xfrm>
        </p:spPr>
        <p:txBody>
          <a:bodyPr>
            <a:normAutofit lnSpcReduction="10000"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Kharen</a:t>
            </a:r>
            <a:r>
              <a:rPr lang="pt-BR" dirty="0" smtClean="0">
                <a:solidFill>
                  <a:schemeClr val="bg1"/>
                </a:solidFill>
              </a:rPr>
              <a:t> Silva- ksilva231@gmail.com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14698" cy="6858000"/>
          </a:xfrm>
          <a:prstGeom prst="rect">
            <a:avLst/>
          </a:prstGeom>
        </p:spPr>
      </p:pic>
      <p:sp>
        <p:nvSpPr>
          <p:cNvPr id="4" name="AutoShape 2" descr="Resultado de imagem para NASA sofia dr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875" y="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4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Pesquisas com o KOA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sistema solar, observações galácticas e </a:t>
            </a:r>
            <a:r>
              <a:rPr lang="pt-BR" dirty="0" err="1" smtClean="0">
                <a:solidFill>
                  <a:schemeClr val="bg1"/>
                </a:solidFill>
              </a:rPr>
              <a:t>extra-galácticas</a:t>
            </a:r>
            <a:r>
              <a:rPr lang="pt-BR" dirty="0" smtClean="0">
                <a:solidFill>
                  <a:schemeClr val="bg1"/>
                </a:solidFill>
              </a:rPr>
              <a:t>, e até mesmo estudara Atmosfera de Plutão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Anéis ao redor de Urano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Um anel de formação de estrelas ao redor do centro da Via Láctea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Moléculas orgânicas complexas no espaço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Água nos cometas e na atmosfera de Júpiter e o escudo térmico do ônibus espacial em luz infravermelha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829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413350"/>
            <a:ext cx="10515600" cy="1325563"/>
          </a:xfrm>
        </p:spPr>
        <p:txBody>
          <a:bodyPr/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Ames </a:t>
            </a:r>
            <a:r>
              <a:rPr lang="pt-BR" dirty="0" err="1" smtClean="0">
                <a:solidFill>
                  <a:schemeClr val="bg1"/>
                </a:solidFill>
              </a:rPr>
              <a:t>Research</a:t>
            </a:r>
            <a:r>
              <a:rPr lang="pt-BR" dirty="0" smtClean="0">
                <a:solidFill>
                  <a:schemeClr val="bg1"/>
                </a:solidFill>
              </a:rPr>
              <a:t> Center da NASA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23" y="725445"/>
            <a:ext cx="8974455" cy="48006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445741" y="5869459"/>
            <a:ext cx="798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fundada para realizar pesquisas em túneis de vento sobre a aerodinâmica de aeronaves movidas a hélice</a:t>
            </a:r>
          </a:p>
        </p:txBody>
      </p:sp>
    </p:spTree>
    <p:extLst>
      <p:ext uri="{BB962C8B-B14F-4D97-AF65-F5344CB8AC3E}">
        <p14:creationId xmlns:p14="http://schemas.microsoft.com/office/powerpoint/2010/main" val="3990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Observatório </a:t>
            </a:r>
            <a:r>
              <a:rPr lang="pt-BR" b="1" dirty="0">
                <a:solidFill>
                  <a:schemeClr val="bg1"/>
                </a:solidFill>
              </a:rPr>
              <a:t>estratosférico para astronomia infravermelha (SOFIA)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146" y="1691330"/>
            <a:ext cx="6499654" cy="48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1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Dados importantes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 </a:t>
            </a:r>
            <a:r>
              <a:rPr lang="pt-BR" sz="3200" dirty="0" smtClean="0">
                <a:solidFill>
                  <a:schemeClr val="bg1"/>
                </a:solidFill>
              </a:rPr>
              <a:t>Projeto </a:t>
            </a:r>
            <a:r>
              <a:rPr lang="pt-BR" sz="3200" dirty="0">
                <a:solidFill>
                  <a:schemeClr val="bg1"/>
                </a:solidFill>
              </a:rPr>
              <a:t>conjunto da NASA e do Centro Aeroespacial Alemão (</a:t>
            </a:r>
            <a:r>
              <a:rPr lang="pt-BR" sz="3200" dirty="0" smtClean="0">
                <a:solidFill>
                  <a:schemeClr val="bg1"/>
                </a:solidFill>
              </a:rPr>
              <a:t>DLR)</a:t>
            </a:r>
          </a:p>
          <a:p>
            <a:r>
              <a:rPr lang="pt-BR" sz="3200" dirty="0" smtClean="0">
                <a:solidFill>
                  <a:schemeClr val="bg1"/>
                </a:solidFill>
              </a:rPr>
              <a:t>Primeira</a:t>
            </a:r>
            <a:r>
              <a:rPr lang="pt-PT" sz="3200" dirty="0" smtClean="0">
                <a:solidFill>
                  <a:schemeClr val="bg1"/>
                </a:solidFill>
              </a:rPr>
              <a:t> </a:t>
            </a:r>
            <a:r>
              <a:rPr lang="pt-PT" sz="3200" dirty="0">
                <a:solidFill>
                  <a:schemeClr val="bg1"/>
                </a:solidFill>
              </a:rPr>
              <a:t>luz em 26 de maio de </a:t>
            </a:r>
            <a:r>
              <a:rPr lang="pt-PT" sz="3200" dirty="0" smtClean="0">
                <a:solidFill>
                  <a:schemeClr val="bg1"/>
                </a:solidFill>
              </a:rPr>
              <a:t>2010</a:t>
            </a:r>
          </a:p>
          <a:p>
            <a:r>
              <a:rPr lang="pt-PT" sz="3200" dirty="0" smtClean="0">
                <a:solidFill>
                  <a:schemeClr val="bg1"/>
                </a:solidFill>
              </a:rPr>
              <a:t>Boing 747 </a:t>
            </a:r>
          </a:p>
          <a:p>
            <a:r>
              <a:rPr lang="pt-PT" sz="3200" dirty="0">
                <a:solidFill>
                  <a:schemeClr val="bg1"/>
                </a:solidFill>
              </a:rPr>
              <a:t>12 quilômetros (41.000 pés</a:t>
            </a:r>
            <a:r>
              <a:rPr lang="pt-PT" sz="3200" dirty="0" smtClean="0">
                <a:solidFill>
                  <a:schemeClr val="bg1"/>
                </a:solidFill>
              </a:rPr>
              <a:t>)</a:t>
            </a:r>
          </a:p>
          <a:p>
            <a:r>
              <a:rPr lang="pt-PT" sz="3200" dirty="0" smtClean="0">
                <a:solidFill>
                  <a:schemeClr val="bg1"/>
                </a:solidFill>
              </a:rPr>
              <a:t>Ele sobe acima </a:t>
            </a:r>
            <a:r>
              <a:rPr lang="pt-PT" sz="3200" dirty="0">
                <a:solidFill>
                  <a:schemeClr val="bg1"/>
                </a:solidFill>
              </a:rPr>
              <a:t>de quase todo o vapor de água na atmosfera da </a:t>
            </a:r>
            <a:r>
              <a:rPr lang="pt-PT" sz="3200" dirty="0" smtClean="0">
                <a:solidFill>
                  <a:schemeClr val="bg1"/>
                </a:solidFill>
              </a:rPr>
              <a:t>Terra</a:t>
            </a:r>
          </a:p>
          <a:p>
            <a:r>
              <a:rPr lang="pt-PT" sz="3200" dirty="0">
                <a:solidFill>
                  <a:schemeClr val="bg1"/>
                </a:solidFill>
              </a:rPr>
              <a:t>A SOFIA usa um telescópio refletor de 2,5 m 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 NASA e o Centro Aeroespacial Alemão (DLR) operam em conjunto com a SOFIA.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362" y="2014479"/>
            <a:ext cx="10813649" cy="421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 aeronave é operada e mantida pelo Armstrong </a:t>
            </a:r>
            <a:r>
              <a:rPr lang="pt-BR" dirty="0" err="1">
                <a:solidFill>
                  <a:schemeClr val="bg1"/>
                </a:solidFill>
              </a:rPr>
              <a:t>Flight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Research</a:t>
            </a:r>
            <a:r>
              <a:rPr lang="pt-BR" dirty="0">
                <a:solidFill>
                  <a:schemeClr val="bg1"/>
                </a:solidFill>
              </a:rPr>
              <a:t> Center Hangar 703 da NASA</a:t>
            </a:r>
          </a:p>
        </p:txBody>
      </p:sp>
    </p:spTree>
    <p:extLst>
      <p:ext uri="{BB962C8B-B14F-4D97-AF65-F5344CB8AC3E}">
        <p14:creationId xmlns:p14="http://schemas.microsoft.com/office/powerpoint/2010/main" val="6329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952" y="862506"/>
            <a:ext cx="8798010" cy="487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938" y="801644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2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087" y="517439"/>
            <a:ext cx="7389340" cy="554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2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85" y="281030"/>
            <a:ext cx="8846022" cy="589734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378779" y="457200"/>
            <a:ext cx="2384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câmeras, espectrômetros e polarímetros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9391135" y="3237471"/>
            <a:ext cx="23848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Os polarímetros permitindo que os astrônomos aprendam como os campos magnéticos afetam o nascimento de estrelas e outros objetos.</a:t>
            </a:r>
          </a:p>
        </p:txBody>
      </p:sp>
    </p:spTree>
    <p:extLst>
      <p:ext uri="{BB962C8B-B14F-4D97-AF65-F5344CB8AC3E}">
        <p14:creationId xmlns:p14="http://schemas.microsoft.com/office/powerpoint/2010/main" val="20342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952" y="0"/>
            <a:ext cx="10515600" cy="1325563"/>
          </a:xfrm>
        </p:spPr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1958</a:t>
            </a:r>
            <a:endParaRPr lang="pt-BR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1000" y="1035424"/>
            <a:ext cx="3128682" cy="4280928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Administração Nacional de Aeronáutica </a:t>
            </a:r>
            <a:r>
              <a:rPr lang="pt-BR" dirty="0" smtClean="0"/>
              <a:t>e Espaço</a:t>
            </a:r>
            <a:endParaRPr lang="pt-BR" dirty="0"/>
          </a:p>
        </p:txBody>
      </p:sp>
      <p:pic>
        <p:nvPicPr>
          <p:cNvPr id="5" name="Imagem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465" y="215153"/>
            <a:ext cx="8291065" cy="6291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5145741" y="6506322"/>
            <a:ext cx="704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 primeiro satélite de comunicações lançado pela NASA</a:t>
            </a:r>
            <a:endParaRPr lang="pt-BR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42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56" y="229115"/>
            <a:ext cx="7294400" cy="568977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704" y="2409567"/>
            <a:ext cx="2590389" cy="218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129" y="641007"/>
            <a:ext cx="7584989" cy="568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19" y="1047317"/>
            <a:ext cx="991552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3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Estudos do SOFIA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Nascimento e morte de estrelas</a:t>
            </a:r>
          </a:p>
          <a:p>
            <a:r>
              <a:rPr lang="pt-BR" dirty="0">
                <a:solidFill>
                  <a:schemeClr val="bg1"/>
                </a:solidFill>
              </a:rPr>
              <a:t>    Formação de novos sistemas solares</a:t>
            </a:r>
          </a:p>
          <a:p>
            <a:r>
              <a:rPr lang="pt-BR" dirty="0">
                <a:solidFill>
                  <a:schemeClr val="bg1"/>
                </a:solidFill>
              </a:rPr>
              <a:t>    Identificação de moléculas complexas no espaço</a:t>
            </a:r>
          </a:p>
          <a:p>
            <a:r>
              <a:rPr lang="pt-BR" dirty="0">
                <a:solidFill>
                  <a:schemeClr val="bg1"/>
                </a:solidFill>
              </a:rPr>
              <a:t>    Planetas, cometas e </a:t>
            </a:r>
            <a:r>
              <a:rPr lang="pt-BR" dirty="0" err="1">
                <a:solidFill>
                  <a:schemeClr val="bg1"/>
                </a:solidFill>
              </a:rPr>
              <a:t>asteróides</a:t>
            </a:r>
            <a:r>
              <a:rPr lang="pt-BR" dirty="0">
                <a:solidFill>
                  <a:schemeClr val="bg1"/>
                </a:solidFill>
              </a:rPr>
              <a:t> no nosso sistema solar</a:t>
            </a:r>
          </a:p>
          <a:p>
            <a:r>
              <a:rPr lang="pt-BR" dirty="0">
                <a:solidFill>
                  <a:schemeClr val="bg1"/>
                </a:solidFill>
              </a:rPr>
              <a:t>    Nebulosas e galáxias</a:t>
            </a:r>
          </a:p>
          <a:p>
            <a:r>
              <a:rPr lang="pt-BR" dirty="0">
                <a:solidFill>
                  <a:schemeClr val="bg1"/>
                </a:solidFill>
              </a:rPr>
              <a:t>    Campos magnéticos celestes</a:t>
            </a:r>
          </a:p>
          <a:p>
            <a:r>
              <a:rPr lang="pt-BR" dirty="0">
                <a:solidFill>
                  <a:schemeClr val="bg1"/>
                </a:solidFill>
              </a:rPr>
              <a:t>    Buracos negros no centro das galáxias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0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Ao contrário dos telescópios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7" y="1313584"/>
            <a:ext cx="7921454" cy="51287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51" y="4464938"/>
            <a:ext cx="10864014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Fim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https://www.nasa.gov/mission_pages/SOFIA/images/index.html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4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Telescópio Infravermelho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77231" y="4720282"/>
            <a:ext cx="5733535" cy="19523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Muitos objetos no espaço emitem quase toda a sua energia em comprimentos de onda infravermelhos e são muitas vezes invisíveis quando observados com luz visível.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241" y="1435443"/>
            <a:ext cx="3770355" cy="50271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085" y="1421027"/>
            <a:ext cx="5301049" cy="319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4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5776913"/>
            <a:ext cx="10515600" cy="1014413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Os observatórios infravermelhos aéreos da NASA - o </a:t>
            </a:r>
            <a:r>
              <a:rPr lang="pt-BR" dirty="0" err="1" smtClean="0">
                <a:solidFill>
                  <a:schemeClr val="bg1"/>
                </a:solidFill>
              </a:rPr>
              <a:t>Learjet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Observatory</a:t>
            </a:r>
            <a:r>
              <a:rPr lang="pt-BR" dirty="0" smtClean="0">
                <a:solidFill>
                  <a:schemeClr val="bg1"/>
                </a:solidFill>
              </a:rPr>
              <a:t>, o </a:t>
            </a:r>
            <a:r>
              <a:rPr lang="pt-BR" dirty="0" err="1" smtClean="0">
                <a:solidFill>
                  <a:schemeClr val="bg1"/>
                </a:solidFill>
              </a:rPr>
              <a:t>Kuiper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Airborne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err="1" smtClean="0">
                <a:solidFill>
                  <a:schemeClr val="bg1"/>
                </a:solidFill>
              </a:rPr>
              <a:t>Observatory</a:t>
            </a:r>
            <a:r>
              <a:rPr lang="pt-BR" dirty="0" smtClean="0">
                <a:solidFill>
                  <a:schemeClr val="bg1"/>
                </a:solidFill>
              </a:rPr>
              <a:t> e o SOFIA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10020" r="-2189" b="11944"/>
          <a:stretch/>
        </p:blipFill>
        <p:spPr>
          <a:xfrm>
            <a:off x="2095500" y="176213"/>
            <a:ext cx="8001000" cy="560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188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pt-BR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1961 - </a:t>
            </a:r>
            <a:r>
              <a:rPr lang="pt-BR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Convair</a:t>
            </a:r>
            <a:r>
              <a:rPr lang="pt-BR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990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err="1" smtClean="0">
                <a:solidFill>
                  <a:schemeClr val="bg1"/>
                </a:solidFill>
              </a:rPr>
              <a:t>Galileo</a:t>
            </a:r>
            <a:r>
              <a:rPr lang="pt-BR" dirty="0" smtClean="0">
                <a:solidFill>
                  <a:schemeClr val="bg1"/>
                </a:solidFill>
              </a:rPr>
              <a:t> 1 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Fabricadas: 1961 a 1963.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8" name="Imagem 7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789" y="1092629"/>
            <a:ext cx="7395881" cy="482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6373906" y="5792242"/>
            <a:ext cx="4657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1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pt-BR" sz="11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Aeronave </a:t>
            </a:r>
            <a:r>
              <a:rPr lang="pt-BR" sz="11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Galileo</a:t>
            </a:r>
            <a:r>
              <a:rPr lang="pt-BR" sz="11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 da NASA durante um </a:t>
            </a:r>
            <a:r>
              <a:rPr lang="pt-BR" sz="11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vôo</a:t>
            </a:r>
            <a:r>
              <a:rPr lang="pt-BR" sz="11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para estudar um eclipse solar em 1965. A aeronave Convair-990 modificada teve múltiplas janelas de observação no lado superior esquerdo da aeronave</a:t>
            </a:r>
            <a:endParaRPr lang="pt-BR" sz="11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m 9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107" y="3061861"/>
            <a:ext cx="3718952" cy="286073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990600" y="5992296"/>
            <a:ext cx="363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Eclipse solar 1965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7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1968- Learjet 24B</a:t>
            </a:r>
            <a:r>
              <a:rPr lang="pt-PT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 </a:t>
            </a:r>
            <a:r>
              <a:rPr lang="pt-PT" dirty="0">
                <a:solidFill>
                  <a:schemeClr val="bg1"/>
                </a:solidFill>
              </a:rPr>
              <a:t/>
            </a:r>
            <a:br>
              <a:rPr lang="pt-PT" dirty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5143500" cy="4351338"/>
          </a:xfrm>
        </p:spPr>
        <p:txBody>
          <a:bodyPr>
            <a:normAutofit lnSpcReduction="1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7</a:t>
            </a:r>
            <a:r>
              <a:rPr lang="pt-BR" dirty="0" smtClean="0">
                <a:solidFill>
                  <a:schemeClr val="bg1"/>
                </a:solidFill>
              </a:rPr>
              <a:t> a 15 </a:t>
            </a:r>
            <a:r>
              <a:rPr lang="pt-BR" dirty="0" smtClean="0">
                <a:solidFill>
                  <a:schemeClr val="bg1"/>
                </a:solidFill>
              </a:rPr>
              <a:t>km </a:t>
            </a:r>
            <a:r>
              <a:rPr lang="pt-BR" dirty="0" smtClean="0">
                <a:solidFill>
                  <a:schemeClr val="bg1"/>
                </a:solidFill>
              </a:rPr>
              <a:t>em </a:t>
            </a:r>
            <a:r>
              <a:rPr lang="pt-BR" dirty="0" smtClean="0">
                <a:solidFill>
                  <a:schemeClr val="bg1"/>
                </a:solidFill>
              </a:rPr>
              <a:t>1968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País de origem</a:t>
            </a:r>
            <a:r>
              <a:rPr lang="pt-BR" dirty="0" smtClean="0">
                <a:solidFill>
                  <a:schemeClr val="bg1"/>
                </a:solidFill>
              </a:rPr>
              <a:t>: </a:t>
            </a:r>
            <a:r>
              <a:rPr lang="pt-BR" dirty="0" smtClean="0">
                <a:solidFill>
                  <a:schemeClr val="bg1"/>
                </a:solidFill>
              </a:rPr>
              <a:t>Canadá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Fabricante:	Bombardier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Período de </a:t>
            </a:r>
            <a:r>
              <a:rPr lang="pt-BR" dirty="0" smtClean="0">
                <a:solidFill>
                  <a:schemeClr val="bg1"/>
                </a:solidFill>
              </a:rPr>
              <a:t>produção:1965-1994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Custo </a:t>
            </a:r>
            <a:r>
              <a:rPr lang="pt-BR" dirty="0" err="1" smtClean="0">
                <a:solidFill>
                  <a:schemeClr val="bg1"/>
                </a:solidFill>
              </a:rPr>
              <a:t>unitário:US</a:t>
            </a:r>
            <a:r>
              <a:rPr lang="pt-BR" dirty="0" smtClean="0">
                <a:solidFill>
                  <a:schemeClr val="bg1"/>
                </a:solidFill>
              </a:rPr>
              <a:t>$ 3,1 milhões (1996)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Tripulação</a:t>
            </a:r>
            <a:r>
              <a:rPr lang="pt-BR" dirty="0">
                <a:solidFill>
                  <a:schemeClr val="bg1"/>
                </a:solidFill>
              </a:rPr>
              <a:t>:</a:t>
            </a:r>
            <a:r>
              <a:rPr lang="pt-BR" dirty="0" smtClean="0">
                <a:solidFill>
                  <a:schemeClr val="bg1"/>
                </a:solidFill>
              </a:rPr>
              <a:t>2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Passageiros:8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Carga útil:	1 433 </a:t>
            </a:r>
            <a:r>
              <a:rPr lang="pt-BR" dirty="0" smtClean="0">
                <a:solidFill>
                  <a:schemeClr val="bg1"/>
                </a:solidFill>
              </a:rPr>
              <a:t>kg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744" y="2194719"/>
            <a:ext cx="6222256" cy="398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8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313" y="-47354"/>
            <a:ext cx="10515600" cy="13255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1968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Espaço Reservado para Conteúdo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582" y="865730"/>
            <a:ext cx="10253663" cy="502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6096000" y="6239775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cientista Carl </a:t>
            </a:r>
            <a:r>
              <a:rPr lang="pt-BR" dirty="0" err="1" smtClean="0">
                <a:solidFill>
                  <a:schemeClr val="bg1"/>
                </a:solidFill>
              </a:rPr>
              <a:t>Gillespie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0891" y="1976438"/>
            <a:ext cx="2091109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27906"/>
            <a:ext cx="10267950" cy="56496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1975-Kuiper </a:t>
            </a:r>
            <a:r>
              <a:rPr lang="pt-BR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Airborne</a:t>
            </a:r>
            <a:r>
              <a:rPr lang="pt-BR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pt-BR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Observatory</a:t>
            </a:r>
            <a:r>
              <a:rPr lang="pt-BR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da NASA, ou KAO</a:t>
            </a:r>
            <a:endParaRPr lang="pt-BR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424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11464" y="1577087"/>
            <a:ext cx="3439345" cy="435133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584" y="179774"/>
            <a:ext cx="6152120" cy="616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404</Words>
  <Application>Microsoft Office PowerPoint</Application>
  <PresentationFormat>Widescreen</PresentationFormat>
  <Paragraphs>59</Paragraphs>
  <Slides>25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Aharoni</vt:lpstr>
      <vt:lpstr>Arial</vt:lpstr>
      <vt:lpstr>Calibri</vt:lpstr>
      <vt:lpstr>Calibri Light</vt:lpstr>
      <vt:lpstr>Tema do Office</vt:lpstr>
      <vt:lpstr>SOFIA, PONTE AEREA EM BUSCA DAS ESTRELAS </vt:lpstr>
      <vt:lpstr>1958</vt:lpstr>
      <vt:lpstr>Telescópio Infravermelho </vt:lpstr>
      <vt:lpstr>Apresentação do PowerPoint</vt:lpstr>
      <vt:lpstr>1961 - Convair 990 </vt:lpstr>
      <vt:lpstr>1968- Learjet 24B  </vt:lpstr>
      <vt:lpstr>1968</vt:lpstr>
      <vt:lpstr>1975-Kuiper Airborne Observatory da NASA, ou KAO</vt:lpstr>
      <vt:lpstr>Apresentação do PowerPoint</vt:lpstr>
      <vt:lpstr>Pesquisas com o KOA </vt:lpstr>
      <vt:lpstr>Ames Research Center da NASA </vt:lpstr>
      <vt:lpstr>Observatório estratosférico para astronomia infravermelha (SOFIA)</vt:lpstr>
      <vt:lpstr>Dados importantes</vt:lpstr>
      <vt:lpstr>A NASA e o Centro Aeroespacial Alemão (DLR) operam em conjunto com a SOFIA.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Estudos do SOFIA </vt:lpstr>
      <vt:lpstr>Ao contrário dos telescópios</vt:lpstr>
      <vt:lpstr>Fim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SOFIA, PONTE AEREA EM BUSCAR DAS ESTRELA</dc:title>
  <dc:creator>cti</dc:creator>
  <cp:lastModifiedBy>Observatório</cp:lastModifiedBy>
  <cp:revision>21</cp:revision>
  <dcterms:created xsi:type="dcterms:W3CDTF">2019-03-25T17:53:41Z</dcterms:created>
  <dcterms:modified xsi:type="dcterms:W3CDTF">2019-03-31T00:15:22Z</dcterms:modified>
</cp:coreProperties>
</file>