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82" r:id="rId9"/>
    <p:sldId id="259" r:id="rId10"/>
    <p:sldId id="283" r:id="rId11"/>
    <p:sldId id="279" r:id="rId12"/>
    <p:sldId id="268" r:id="rId13"/>
    <p:sldId id="265" r:id="rId14"/>
    <p:sldId id="269" r:id="rId15"/>
    <p:sldId id="270" r:id="rId16"/>
    <p:sldId id="267" r:id="rId17"/>
    <p:sldId id="271" r:id="rId18"/>
    <p:sldId id="281" r:id="rId19"/>
    <p:sldId id="284" r:id="rId20"/>
    <p:sldId id="272" r:id="rId21"/>
    <p:sldId id="273" r:id="rId22"/>
    <p:sldId id="275" r:id="rId23"/>
    <p:sldId id="274" r:id="rId24"/>
    <p:sldId id="264" r:id="rId25"/>
    <p:sldId id="266" r:id="rId26"/>
    <p:sldId id="276" r:id="rId27"/>
    <p:sldId id="277" r:id="rId28"/>
    <p:sldId id="278" r:id="rId29"/>
    <p:sldId id="28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B22AC"/>
    <a:srgbClr val="D63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60065-9A77-4D31-92C2-69AA26A1A0B0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5C554-AE45-410B-99F3-9775AD586BD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4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N%C3%BAcleo_gal%C3%A1ctico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t.wikipedia.org/wiki/Gal%C3%A1xia" TargetMode="Externa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Campo_el%C3%A9trico" TargetMode="External"/><Relationship Id="rId13" Type="http://schemas.openxmlformats.org/officeDocument/2006/relationships/hyperlink" Target="https://pt.wikipedia.org/wiki/Farol" TargetMode="External"/><Relationship Id="rId3" Type="http://schemas.openxmlformats.org/officeDocument/2006/relationships/hyperlink" Target="https://pt.wikipedia.org/wiki/Estrelas_de_n%C3%AAutrons" TargetMode="External"/><Relationship Id="rId7" Type="http://schemas.openxmlformats.org/officeDocument/2006/relationships/hyperlink" Target="https://pt.wikipedia.org/wiki/Indu%C3%A7%C3%A3o_eletromagn%C3%A9tica" TargetMode="External"/><Relationship Id="rId12" Type="http://schemas.openxmlformats.org/officeDocument/2006/relationships/hyperlink" Target="https://pt.wikipedia.org/wiki/Linha_de_visada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t.wikipedia.org/wiki/Eletromagnetismo" TargetMode="External"/><Relationship Id="rId11" Type="http://schemas.openxmlformats.org/officeDocument/2006/relationships/hyperlink" Target="https://pt.wikipedia.org/wiki/Radia%C3%A7%C3%A3o_s%C3%ADncrotron" TargetMode="External"/><Relationship Id="rId5" Type="http://schemas.openxmlformats.org/officeDocument/2006/relationships/hyperlink" Target="https://pt.wikipedia.org/wiki/Tesla_(unidade)" TargetMode="External"/><Relationship Id="rId10" Type="http://schemas.openxmlformats.org/officeDocument/2006/relationships/hyperlink" Target="https://pt.wikipedia.org/wiki/Magnetosfera" TargetMode="External"/><Relationship Id="rId4" Type="http://schemas.openxmlformats.org/officeDocument/2006/relationships/hyperlink" Target="https://pt.wikipedia.org/wiki/Campo_magn%C3%A9tico" TargetMode="External"/><Relationship Id="rId9" Type="http://schemas.openxmlformats.org/officeDocument/2006/relationships/hyperlink" Target="https://pt.wikipedia.org/wiki/El%C3%A9tron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quasar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abreviação de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quasi-stellar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radio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("fonte de rádio quase estelar") ou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quasi-stellar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("objeto quase estelar"), é um objeto astronômico distante e poderosamente energético com um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Núcleo galáctico"/>
              </a:rPr>
              <a:t>núcleo galáctico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ativo, de tamanho maior que o de uma estrela, porém menor do que o mínimo para ser considerado uma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Galáxia"/>
              </a:rPr>
              <a:t>galáxia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5C554-AE45-410B-99F3-9775AD586BD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3312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Pulsares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são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Estrelas de nêutrons"/>
              </a:rPr>
              <a:t>estrelas de nêutrons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que, em virtude de seu intenso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Campo magnético"/>
              </a:rPr>
              <a:t>campo magnético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(da ordem de 10</a:t>
            </a:r>
            <a:r>
              <a:rPr lang="pt-BR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Tesla (unidade)"/>
              </a:rPr>
              <a:t>T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transformam a energia rotacional em energia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letromagnetismo"/>
              </a:rPr>
              <a:t>eletromagnética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medida que o pulsar gira, seu intenso campo magnético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Indução eletromagnética"/>
              </a:rPr>
              <a:t>induz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um enorme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Campo elétrico"/>
              </a:rPr>
              <a:t>campo elétrico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 sua superfície. Este campo elétrico é suficiente para arrancar partículas carregadas da superfície, na sua maioria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Elétrons"/>
              </a:rPr>
              <a:t>elétrons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por sua vez fluem para 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Magnetosfera"/>
              </a:rPr>
              <a:t>magnetosfera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onde são acelerados. Estes elétrons acelerados emitem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Radiação síncrotron"/>
              </a:rPr>
              <a:t>radiação 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Radiação síncrotron"/>
              </a:rPr>
              <a:t>síncrotron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 um feixe estreito ao longo das linhas do campo magnético. Se ao girar, o eixo do campo magnético ficar na nossa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Linha de visada"/>
              </a:rPr>
              <a:t>linha de visada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veremos um pulso de radiação eletromagnética (como a luz de um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Farol"/>
              </a:rPr>
              <a:t>farol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girante)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5C554-AE45-410B-99F3-9775AD586BD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650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8904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1561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222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12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548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602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866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7095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720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110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3868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792E8-A273-41F9-96E8-59B93C3FA8F2}" type="datetimeFigureOut">
              <a:rPr lang="pt-BR" smtClean="0"/>
              <a:t>06/04/2019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503D6-EF20-4B86-9B5F-231F143B8A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5188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evistagalileu.globo.com/Ciencia/noticia/2018/09/excluida-do-nobel-astronoma-ganha-premio-de-fisica-50-anos-depois-da-incrivel-descoberta.html" TargetMode="External"/><Relationship Id="rId7" Type="http://schemas.openxmlformats.org/officeDocument/2006/relationships/hyperlink" Target="http://astro.if.ufrgs.br/galax/quasar.htm" TargetMode="External"/><Relationship Id="rId2" Type="http://schemas.openxmlformats.org/officeDocument/2006/relationships/hyperlink" Target="https://en.wikipedia.org/wiki/Jocelyn_Bell_Burnel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Quasar" TargetMode="External"/><Relationship Id="rId5" Type="http://schemas.openxmlformats.org/officeDocument/2006/relationships/hyperlink" Target="http://www.if.ufrgs.br/mpef/mef008/trabalhos_03/Pulsares.htm" TargetMode="External"/><Relationship Id="rId4" Type="http://schemas.openxmlformats.org/officeDocument/2006/relationships/hyperlink" Target="https://pt.wikipedia.org/wiki/Pulsa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ultado de imagem para pulsares">
            <a:extLst>
              <a:ext uri="{FF2B5EF4-FFF2-40B4-BE49-F238E27FC236}">
                <a16:creationId xmlns:a16="http://schemas.microsoft.com/office/drawing/2014/main" id="{1DC96C37-25D4-4CBC-A9FF-2D3ADC7A3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2" r="13097"/>
          <a:stretch/>
        </p:blipFill>
        <p:spPr bwMode="auto">
          <a:xfrm>
            <a:off x="0" y="-1"/>
            <a:ext cx="913842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3CED68-FFA6-470F-97BE-1B3DDDDA7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034" y="2917424"/>
            <a:ext cx="8763175" cy="2091180"/>
          </a:xfrm>
          <a:ln>
            <a:noFill/>
          </a:ln>
        </p:spPr>
        <p:txBody>
          <a:bodyPr>
            <a:normAutofit/>
          </a:bodyPr>
          <a:lstStyle/>
          <a:p>
            <a:r>
              <a:rPr lang="pt-BR" sz="7200" b="1" spc="3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gency FB" panose="020B0503020202020204" pitchFamily="34" charset="0"/>
              </a:rPr>
              <a:t>Pulsares, Quasares e Homenzinhos Verdes</a:t>
            </a:r>
          </a:p>
        </p:txBody>
      </p:sp>
      <p:pic>
        <p:nvPicPr>
          <p:cNvPr id="25" name="Picture 6" descr="Resultado de imagem para logo cdcc usp">
            <a:extLst>
              <a:ext uri="{FF2B5EF4-FFF2-40B4-BE49-F238E27FC236}">
                <a16:creationId xmlns:a16="http://schemas.microsoft.com/office/drawing/2014/main" id="{63B5BFC7-7629-4355-9242-62E01BC3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04" y="60857"/>
            <a:ext cx="180020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4BBF46C-5FAE-40F4-85BB-F9A183BF01D0}"/>
              </a:ext>
            </a:extLst>
          </p:cNvPr>
          <p:cNvSpPr/>
          <p:nvPr/>
        </p:nvSpPr>
        <p:spPr>
          <a:xfrm>
            <a:off x="59285" y="1196753"/>
            <a:ext cx="289170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  <a:latin typeface="+mn-lt"/>
              </a:rPr>
              <a:t>Centro de Divulgação Cientifica e Cultural</a:t>
            </a:r>
          </a:p>
        </p:txBody>
      </p:sp>
      <p:pic>
        <p:nvPicPr>
          <p:cNvPr id="27" name="Picture 13">
            <a:extLst>
              <a:ext uri="{FF2B5EF4-FFF2-40B4-BE49-F238E27FC236}">
                <a16:creationId xmlns:a16="http://schemas.microsoft.com/office/drawing/2014/main" id="{145CD096-42CD-4B72-8AEA-9DC3B775F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22210" y="6627"/>
            <a:ext cx="1800200" cy="153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32861AE7-2DE6-43D9-80F5-6C83F8CE1921}"/>
              </a:ext>
            </a:extLst>
          </p:cNvPr>
          <p:cNvSpPr/>
          <p:nvPr/>
        </p:nvSpPr>
        <p:spPr>
          <a:xfrm>
            <a:off x="5817708" y="1537858"/>
            <a:ext cx="332071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chemeClr val="tx1"/>
                </a:solidFill>
                <a:latin typeface="+mn-lt"/>
              </a:rPr>
              <a:t>Centro de Divulgação da Astronomia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+mn-lt"/>
              </a:rPr>
              <a:t>Observatório Dietrich Schiel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954868B-744C-4F04-A687-7348850D6E38}"/>
              </a:ext>
            </a:extLst>
          </p:cNvPr>
          <p:cNvSpPr/>
          <p:nvPr/>
        </p:nvSpPr>
        <p:spPr>
          <a:xfrm>
            <a:off x="-409072" y="6205345"/>
            <a:ext cx="968943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2800" b="0" dirty="0">
                <a:solidFill>
                  <a:schemeClr val="tx1"/>
                </a:solidFill>
                <a:latin typeface="+mn-lt"/>
              </a:rPr>
              <a:t>Giovana Calisto Bertolino - gcb.024@gmail.com</a:t>
            </a:r>
          </a:p>
        </p:txBody>
      </p:sp>
      <p:pic>
        <p:nvPicPr>
          <p:cNvPr id="1028" name="Picture 4" descr="Resultado de imagem para png ET">
            <a:extLst>
              <a:ext uri="{FF2B5EF4-FFF2-40B4-BE49-F238E27FC236}">
                <a16:creationId xmlns:a16="http://schemas.microsoft.com/office/drawing/2014/main" id="{B6C22B6E-4785-4F0D-ABAD-55612BC56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r="62202"/>
          <a:stretch/>
        </p:blipFill>
        <p:spPr bwMode="auto">
          <a:xfrm rot="951498">
            <a:off x="3894721" y="1474105"/>
            <a:ext cx="1238280" cy="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m para png ET">
            <a:extLst>
              <a:ext uri="{FF2B5EF4-FFF2-40B4-BE49-F238E27FC236}">
                <a16:creationId xmlns:a16="http://schemas.microsoft.com/office/drawing/2014/main" id="{F8A51079-DC4C-4805-8060-35F0910B5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r="62202"/>
          <a:stretch/>
        </p:blipFill>
        <p:spPr bwMode="auto">
          <a:xfrm rot="951498">
            <a:off x="7304328" y="5095193"/>
            <a:ext cx="1238280" cy="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do de imagem para png ET">
            <a:extLst>
              <a:ext uri="{FF2B5EF4-FFF2-40B4-BE49-F238E27FC236}">
                <a16:creationId xmlns:a16="http://schemas.microsoft.com/office/drawing/2014/main" id="{9C114A19-35D6-4B9D-A22F-B9A48F267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r="62202"/>
          <a:stretch/>
        </p:blipFill>
        <p:spPr bwMode="auto">
          <a:xfrm rot="20648502" flipH="1">
            <a:off x="419631" y="5122487"/>
            <a:ext cx="1238280" cy="9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727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D3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Resultado de imagem para espectro eletromagnÃ©tico">
            <a:extLst>
              <a:ext uri="{FF2B5EF4-FFF2-40B4-BE49-F238E27FC236}">
                <a16:creationId xmlns:a16="http://schemas.microsoft.com/office/drawing/2014/main" id="{67BDD5B3-32B0-4A46-9838-C60C1FBBE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4978"/>
          <a:stretch/>
        </p:blipFill>
        <p:spPr bwMode="auto">
          <a:xfrm>
            <a:off x="482600" y="1210774"/>
            <a:ext cx="8178799" cy="443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906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upload.wikimedia.org/wikipedia/commons/thumb/6/65/Chart_Showing_Radio_Signal_of_First_Identified_Pulsar.jpg/800px-Chart_Showing_Radio_Signal_of_First_Identified_Pulsar.jpg">
            <a:extLst>
              <a:ext uri="{FF2B5EF4-FFF2-40B4-BE49-F238E27FC236}">
                <a16:creationId xmlns:a16="http://schemas.microsoft.com/office/drawing/2014/main" id="{5B378FC6-94E3-4CC7-872B-AAF142D87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37946" r="28455" b="20548"/>
          <a:stretch/>
        </p:blipFill>
        <p:spPr bwMode="auto">
          <a:xfrm rot="5400000">
            <a:off x="1146590" y="-1146591"/>
            <a:ext cx="6850818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956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upload.wikimedia.org/wikipedia/commons/4/4d/Lightsmall-optimised.gif">
            <a:extLst>
              <a:ext uri="{FF2B5EF4-FFF2-40B4-BE49-F238E27FC236}">
                <a16:creationId xmlns:a16="http://schemas.microsoft.com/office/drawing/2014/main" id="{B155F9FD-18A9-46C8-A76A-5D469BA29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26" y="448740"/>
            <a:ext cx="5641217" cy="47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051D3BD-1ADD-4611-9FC1-DA134F6EA564}"/>
              </a:ext>
            </a:extLst>
          </p:cNvPr>
          <p:cNvSpPr/>
          <p:nvPr/>
        </p:nvSpPr>
        <p:spPr>
          <a:xfrm>
            <a:off x="1818911" y="5393597"/>
            <a:ext cx="5253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Burnell ficou intrigada com pequenos e constantes pulsos de radiofrequência vindos do espaço.</a:t>
            </a:r>
          </a:p>
        </p:txBody>
      </p:sp>
    </p:spTree>
    <p:extLst>
      <p:ext uri="{BB962C8B-B14F-4D97-AF65-F5344CB8AC3E}">
        <p14:creationId xmlns:p14="http://schemas.microsoft.com/office/powerpoint/2010/main" val="3532378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Antony Hewish">
            <a:extLst>
              <a:ext uri="{FF2B5EF4-FFF2-40B4-BE49-F238E27FC236}">
                <a16:creationId xmlns:a16="http://schemas.microsoft.com/office/drawing/2014/main" id="{A5B7BC5C-2DBC-4AEF-B5BF-4B92EE3A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6" y="433911"/>
            <a:ext cx="8488907" cy="447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CCE4489-84A7-47B8-8C61-F28F69E11C90}"/>
              </a:ext>
            </a:extLst>
          </p:cNvPr>
          <p:cNvSpPr/>
          <p:nvPr/>
        </p:nvSpPr>
        <p:spPr>
          <a:xfrm>
            <a:off x="327546" y="5248534"/>
            <a:ext cx="8488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Jocelyn Bell no Observatório de Astronomia de </a:t>
            </a:r>
            <a:r>
              <a:rPr lang="pt-BR" sz="2400" dirty="0" err="1"/>
              <a:t>Mullard</a:t>
            </a:r>
            <a:r>
              <a:rPr lang="pt-BR" sz="2400" dirty="0"/>
              <a:t>, em Cambridge, em 1968.</a:t>
            </a:r>
          </a:p>
        </p:txBody>
      </p:sp>
    </p:spTree>
    <p:extLst>
      <p:ext uri="{BB962C8B-B14F-4D97-AF65-F5344CB8AC3E}">
        <p14:creationId xmlns:p14="http://schemas.microsoft.com/office/powerpoint/2010/main" val="1136977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Antony Hewish">
            <a:extLst>
              <a:ext uri="{FF2B5EF4-FFF2-40B4-BE49-F238E27FC236}">
                <a16:creationId xmlns:a16="http://schemas.microsoft.com/office/drawing/2014/main" id="{9CEF888F-B0FD-4D6A-9FEB-C7E12522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1" y="752650"/>
            <a:ext cx="3077264" cy="461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m para Antony Hewish">
            <a:extLst>
              <a:ext uri="{FF2B5EF4-FFF2-40B4-BE49-F238E27FC236}">
                <a16:creationId xmlns:a16="http://schemas.microsoft.com/office/drawing/2014/main" id="{B035AEF7-B4D8-48BA-8C36-4956E424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95" y="1065986"/>
            <a:ext cx="4869504" cy="342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8F2B626-E81D-4207-8C20-A10DEE10E5E8}"/>
              </a:ext>
            </a:extLst>
          </p:cNvPr>
          <p:cNvSpPr/>
          <p:nvPr/>
        </p:nvSpPr>
        <p:spPr>
          <a:xfrm>
            <a:off x="482601" y="5643685"/>
            <a:ext cx="8430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/>
              <a:t>Antony Hewish era orientador de Burnell em sua pós – graduação.</a:t>
            </a:r>
          </a:p>
        </p:txBody>
      </p:sp>
    </p:spTree>
    <p:extLst>
      <p:ext uri="{BB962C8B-B14F-4D97-AF65-F5344CB8AC3E}">
        <p14:creationId xmlns:p14="http://schemas.microsoft.com/office/powerpoint/2010/main" val="2176233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5076F1-42A8-4EE7-BEA0-8CAC88F7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rgbClr val="FF0066"/>
                </a:solidFill>
              </a:rPr>
              <a:t>LGM - </a:t>
            </a:r>
            <a:r>
              <a:rPr lang="pt-BR" sz="4800" b="1" i="1" dirty="0">
                <a:solidFill>
                  <a:srgbClr val="FF0066"/>
                </a:solidFill>
              </a:rPr>
              <a:t>Little Green </a:t>
            </a:r>
            <a:r>
              <a:rPr lang="pt-BR" sz="4800" b="1" i="1" dirty="0" err="1">
                <a:solidFill>
                  <a:srgbClr val="FF0066"/>
                </a:solidFill>
              </a:rPr>
              <a:t>Men</a:t>
            </a:r>
            <a:r>
              <a:rPr lang="pt-BR" sz="4800" b="1" i="1" dirty="0">
                <a:solidFill>
                  <a:srgbClr val="FF0066"/>
                </a:solidFill>
              </a:rPr>
              <a:t> ???</a:t>
            </a:r>
            <a:endParaRPr lang="pt-BR" sz="4800" b="1" dirty="0">
              <a:solidFill>
                <a:srgbClr val="FF0066"/>
              </a:solidFill>
            </a:endParaRPr>
          </a:p>
        </p:txBody>
      </p:sp>
      <p:pic>
        <p:nvPicPr>
          <p:cNvPr id="3" name="Picture 4" descr="Resultado de imagem para png ET">
            <a:extLst>
              <a:ext uri="{FF2B5EF4-FFF2-40B4-BE49-F238E27FC236}">
                <a16:creationId xmlns:a16="http://schemas.microsoft.com/office/drawing/2014/main" id="{458BF49A-5DD5-4DC9-BEDF-12600E6D2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r="62202"/>
          <a:stretch/>
        </p:blipFill>
        <p:spPr bwMode="auto">
          <a:xfrm rot="20599774">
            <a:off x="742054" y="2507745"/>
            <a:ext cx="3622536" cy="283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sultado de imagem para ets desenho">
            <a:extLst>
              <a:ext uri="{FF2B5EF4-FFF2-40B4-BE49-F238E27FC236}">
                <a16:creationId xmlns:a16="http://schemas.microsoft.com/office/drawing/2014/main" id="{95909D6B-5D92-4596-979E-576C7BA5B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11" b="95694" l="38516" r="65000">
                        <a14:foregroundMark x1="53125" y1="7222" x2="53125" y2="7222"/>
                        <a14:foregroundMark x1="38516" y1="42222" x2="38516" y2="42222"/>
                        <a14:foregroundMark x1="50781" y1="92639" x2="50781" y2="92639"/>
                        <a14:foregroundMark x1="49688" y1="95278" x2="49688" y2="95278"/>
                        <a14:foregroundMark x1="56719" y1="95833" x2="56719" y2="95833"/>
                        <a14:foregroundMark x1="54609" y1="6111" x2="54609" y2="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22" r="31642"/>
          <a:stretch/>
        </p:blipFill>
        <p:spPr bwMode="auto">
          <a:xfrm>
            <a:off x="5650173" y="2047723"/>
            <a:ext cx="2526518" cy="432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68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A84D3E-3404-47EE-9447-2D27CC80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777573"/>
          </a:xfrm>
        </p:spPr>
        <p:txBody>
          <a:bodyPr>
            <a:normAutofit/>
          </a:bodyPr>
          <a:lstStyle/>
          <a:p>
            <a:pPr algn="ctr"/>
            <a:r>
              <a:rPr lang="pt-BR" sz="4800" dirty="0">
                <a:solidFill>
                  <a:srgbClr val="FF0066"/>
                </a:solidFill>
              </a:rPr>
              <a:t>Homenzinhos Verdes ? Não ! </a:t>
            </a:r>
            <a:br>
              <a:rPr lang="pt-BR" sz="4800" dirty="0">
                <a:solidFill>
                  <a:srgbClr val="FF0066"/>
                </a:solidFill>
              </a:rPr>
            </a:br>
            <a:r>
              <a:rPr lang="pt-BR" sz="4800" dirty="0">
                <a:solidFill>
                  <a:srgbClr val="FF0066"/>
                </a:solidFill>
              </a:rPr>
              <a:t>São Pulsares !!!</a:t>
            </a:r>
          </a:p>
        </p:txBody>
      </p:sp>
      <p:pic>
        <p:nvPicPr>
          <p:cNvPr id="13314" name="Picture 2" descr="Resultado de imagem para pulsares">
            <a:extLst>
              <a:ext uri="{FF2B5EF4-FFF2-40B4-BE49-F238E27FC236}">
                <a16:creationId xmlns:a16="http://schemas.microsoft.com/office/drawing/2014/main" id="{0A7C3F3E-0A10-4907-B604-F1B8712E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16" y="2060811"/>
            <a:ext cx="5610084" cy="448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574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esultado de imagem para Fritz Zwicky estrelas neutrons">
            <a:extLst>
              <a:ext uri="{FF2B5EF4-FFF2-40B4-BE49-F238E27FC236}">
                <a16:creationId xmlns:a16="http://schemas.microsoft.com/office/drawing/2014/main" id="{55D12012-7C46-4B4B-968D-2DABBEC5B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191" y="594673"/>
            <a:ext cx="4022560" cy="53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6BAF999-6573-4CC9-B67B-F1300E75DE3B}"/>
              </a:ext>
            </a:extLst>
          </p:cNvPr>
          <p:cNvSpPr/>
          <p:nvPr/>
        </p:nvSpPr>
        <p:spPr>
          <a:xfrm>
            <a:off x="351313" y="829010"/>
            <a:ext cx="3910083" cy="4467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A existência de estrelas de nêutrons foi primeiramente proposta Fritz </a:t>
            </a:r>
            <a:r>
              <a:rPr lang="pt-BR" sz="2400" dirty="0" err="1"/>
              <a:t>Zwicky</a:t>
            </a:r>
            <a:r>
              <a:rPr lang="pt-BR" sz="2400" dirty="0"/>
              <a:t> em 1934,  segundo ele uma pequena e densa estrela constituída primariamente de nêutrons poderia resultar de uma supernova.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611E541-E699-48D9-9FD2-49BBED876D04}"/>
              </a:ext>
            </a:extLst>
          </p:cNvPr>
          <p:cNvSpPr/>
          <p:nvPr/>
        </p:nvSpPr>
        <p:spPr>
          <a:xfrm>
            <a:off x="6024946" y="6078661"/>
            <a:ext cx="1703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Fritz </a:t>
            </a:r>
            <a:r>
              <a:rPr lang="pt-BR" sz="2400" dirty="0" err="1"/>
              <a:t>Zwicky</a:t>
            </a:r>
            <a:r>
              <a:rPr lang="pt-B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8768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gif supernova">
            <a:extLst>
              <a:ext uri="{FF2B5EF4-FFF2-40B4-BE49-F238E27FC236}">
                <a16:creationId xmlns:a16="http://schemas.microsoft.com/office/drawing/2014/main" id="{C79769E2-0997-4B3C-94E0-33A54731A7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12"/>
            <a:ext cx="9144000" cy="68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866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atomo">
            <a:extLst>
              <a:ext uri="{FF2B5EF4-FFF2-40B4-BE49-F238E27FC236}">
                <a16:creationId xmlns:a16="http://schemas.microsoft.com/office/drawing/2014/main" id="{41765CB8-052C-439C-A957-B2BB8E98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1" y="7913"/>
            <a:ext cx="7455877" cy="68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BF178E2-147E-4A1B-B270-4EE7E3D09BA7}"/>
              </a:ext>
            </a:extLst>
          </p:cNvPr>
          <p:cNvSpPr txBox="1"/>
          <p:nvPr/>
        </p:nvSpPr>
        <p:spPr>
          <a:xfrm>
            <a:off x="1786597" y="1167618"/>
            <a:ext cx="181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Elétrons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D0BCDE8-58CB-419B-9206-0BC88A1B65AA}"/>
              </a:ext>
            </a:extLst>
          </p:cNvPr>
          <p:cNvSpPr txBox="1"/>
          <p:nvPr/>
        </p:nvSpPr>
        <p:spPr>
          <a:xfrm>
            <a:off x="4135901" y="1398450"/>
            <a:ext cx="181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Nêutrons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005567F-A1DB-4D12-89C6-1C1FFA94452E}"/>
              </a:ext>
            </a:extLst>
          </p:cNvPr>
          <p:cNvSpPr txBox="1"/>
          <p:nvPr/>
        </p:nvSpPr>
        <p:spPr>
          <a:xfrm>
            <a:off x="5765409" y="2043219"/>
            <a:ext cx="181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Prótons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20C5896-83E9-4F75-A297-B2473938F0DE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693963" y="1629283"/>
            <a:ext cx="400929" cy="23083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48E099CE-49E8-4C48-AB26-EBAD45EC4AFF}"/>
              </a:ext>
            </a:extLst>
          </p:cNvPr>
          <p:cNvCxnSpPr/>
          <p:nvPr/>
        </p:nvCxnSpPr>
        <p:spPr>
          <a:xfrm>
            <a:off x="4783015" y="1860115"/>
            <a:ext cx="0" cy="5313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98BF2A28-DE04-4523-8C8C-257301DF9D2D}"/>
              </a:ext>
            </a:extLst>
          </p:cNvPr>
          <p:cNvCxnSpPr/>
          <p:nvPr/>
        </p:nvCxnSpPr>
        <p:spPr>
          <a:xfrm flipH="1">
            <a:off x="5486400" y="2504884"/>
            <a:ext cx="984738" cy="4211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5200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8/88/Susan_Jocelyn_Bell_%28Burnell%29%2C_1967.jpg/800px-Susan_Jocelyn_Bell_%28Burnell%29%2C_1967.jpg">
            <a:extLst>
              <a:ext uri="{FF2B5EF4-FFF2-40B4-BE49-F238E27FC236}">
                <a16:creationId xmlns:a16="http://schemas.microsoft.com/office/drawing/2014/main" id="{EA2FC292-482F-48B6-B3E7-A3C4F9914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12" y="1380669"/>
            <a:ext cx="2606880" cy="409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145377F-A464-4D5B-A63F-182E44899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093" y="1057549"/>
            <a:ext cx="3167270" cy="4419781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860AD9D9-BAA7-4FDE-9983-DEEB1488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11949"/>
            <a:ext cx="788670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66"/>
                </a:solidFill>
              </a:rPr>
              <a:t>Jocelyn Bell Burnell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FBB019D-E335-4A4B-9D5B-371424C763DF}"/>
              </a:ext>
            </a:extLst>
          </p:cNvPr>
          <p:cNvSpPr txBox="1"/>
          <p:nvPr/>
        </p:nvSpPr>
        <p:spPr>
          <a:xfrm>
            <a:off x="2177296" y="5464077"/>
            <a:ext cx="85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1967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34E39D-23FA-450E-BAFE-74FD554BDE96}"/>
              </a:ext>
            </a:extLst>
          </p:cNvPr>
          <p:cNvSpPr txBox="1"/>
          <p:nvPr/>
        </p:nvSpPr>
        <p:spPr>
          <a:xfrm>
            <a:off x="6109252" y="5477330"/>
            <a:ext cx="85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471904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1FA83E-5BCE-46D7-BB16-313FF2B1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872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rgbClr val="FF0066"/>
                </a:solidFill>
              </a:rPr>
              <a:t>Estrelas de Nêutrons</a:t>
            </a:r>
          </a:p>
        </p:txBody>
      </p:sp>
      <p:pic>
        <p:nvPicPr>
          <p:cNvPr id="15362" name="Picture 2" descr="Resultado de imagem para estrela de neutrons">
            <a:extLst>
              <a:ext uri="{FF2B5EF4-FFF2-40B4-BE49-F238E27FC236}">
                <a16:creationId xmlns:a16="http://schemas.microsoft.com/office/drawing/2014/main" id="{B2F8D47C-85B1-4693-81AA-1253E813B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194"/>
            <a:ext cx="9144000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10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m para estrela de neutrons">
            <a:extLst>
              <a:ext uri="{FF2B5EF4-FFF2-40B4-BE49-F238E27FC236}">
                <a16:creationId xmlns:a16="http://schemas.microsoft.com/office/drawing/2014/main" id="{B9F5BA54-9485-4739-862B-5D4DAB940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984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hypescience.com/wp-content/uploads/2018/08/neutron4.jpg">
            <a:extLst>
              <a:ext uri="{FF2B5EF4-FFF2-40B4-BE49-F238E27FC236}">
                <a16:creationId xmlns:a16="http://schemas.microsoft.com/office/drawing/2014/main" id="{F812D3D0-64BE-4DE8-B5D3-D3D7EFFB7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0" y="749327"/>
            <a:ext cx="6828308" cy="384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7AE75E8-8143-4D7B-B932-0742FFBFC69A}"/>
              </a:ext>
            </a:extLst>
          </p:cNvPr>
          <p:cNvSpPr/>
          <p:nvPr/>
        </p:nvSpPr>
        <p:spPr>
          <a:xfrm>
            <a:off x="7201468" y="993028"/>
            <a:ext cx="1764542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Estrelas de nêutrons tem entre 10 a 30 km de diâmetro.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0185B0B-B432-44A0-B75E-F6A4D7801B4F}"/>
              </a:ext>
            </a:extLst>
          </p:cNvPr>
          <p:cNvSpPr/>
          <p:nvPr/>
        </p:nvSpPr>
        <p:spPr>
          <a:xfrm>
            <a:off x="177989" y="4866396"/>
            <a:ext cx="6828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Estrela de nêutrons comparado com a cidade canadense de Montreal</a:t>
            </a:r>
          </a:p>
        </p:txBody>
      </p:sp>
    </p:spTree>
    <p:extLst>
      <p:ext uri="{BB962C8B-B14F-4D97-AF65-F5344CB8AC3E}">
        <p14:creationId xmlns:p14="http://schemas.microsoft.com/office/powerpoint/2010/main" val="1321473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ultado de imagem para copinho de xarope">
            <a:extLst>
              <a:ext uri="{FF2B5EF4-FFF2-40B4-BE49-F238E27FC236}">
                <a16:creationId xmlns:a16="http://schemas.microsoft.com/office/drawing/2014/main" id="{F98CFFAD-844B-4B67-A457-1EC40F367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222" y1="85638" x2="54222" y2="85638"/>
                        <a14:foregroundMark x1="50000" y1="36702" x2="50000" y2="36702"/>
                        <a14:foregroundMark x1="47111" y1="36702" x2="47111" y2="36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30098" r="31532" b="3700"/>
          <a:stretch/>
        </p:blipFill>
        <p:spPr bwMode="auto">
          <a:xfrm>
            <a:off x="5574664" y="4858602"/>
            <a:ext cx="2668584" cy="18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31AF57D-F82F-4DE1-9068-552AEBDB62F1}"/>
              </a:ext>
            </a:extLst>
          </p:cNvPr>
          <p:cNvSpPr/>
          <p:nvPr/>
        </p:nvSpPr>
        <p:spPr>
          <a:xfrm>
            <a:off x="293427" y="512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dirty="0"/>
              <a:t>Uma colher (chá) desse objeto pesaria cerca de 100 milhões de toneladas!</a:t>
            </a:r>
          </a:p>
        </p:txBody>
      </p:sp>
      <p:pic>
        <p:nvPicPr>
          <p:cNvPr id="18436" name="Picture 4" descr="https://hypescience.com/wp-content/uploads/2018/08/neutron1.jpg">
            <a:extLst>
              <a:ext uri="{FF2B5EF4-FFF2-40B4-BE49-F238E27FC236}">
                <a16:creationId xmlns:a16="http://schemas.microsoft.com/office/drawing/2014/main" id="{08225A18-DC5D-4A09-9ABF-A36ED8B9A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208" r="20209" b="15258"/>
          <a:stretch/>
        </p:blipFill>
        <p:spPr bwMode="auto">
          <a:xfrm>
            <a:off x="5168780" y="395786"/>
            <a:ext cx="2838736" cy="2427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7DE2B4D-98D1-415B-B7DC-26667A125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27" y="3129182"/>
            <a:ext cx="4534530" cy="29308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1B6A87C-3FCD-444C-846D-FA1A516DC713}"/>
              </a:ext>
            </a:extLst>
          </p:cNvPr>
          <p:cNvSpPr/>
          <p:nvPr/>
        </p:nvSpPr>
        <p:spPr>
          <a:xfrm>
            <a:off x="5066465" y="3552262"/>
            <a:ext cx="3784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Isso é equivalente a querer colocar mil navios desse em 5 </a:t>
            </a:r>
            <a:r>
              <a:rPr lang="pt-BR" sz="2400" dirty="0" err="1"/>
              <a:t>mL</a:t>
            </a:r>
            <a:r>
              <a:rPr lang="pt-BR" sz="2400" dirty="0"/>
              <a:t> desse copinho!</a:t>
            </a:r>
          </a:p>
        </p:txBody>
      </p:sp>
    </p:spTree>
    <p:extLst>
      <p:ext uri="{BB962C8B-B14F-4D97-AF65-F5344CB8AC3E}">
        <p14:creationId xmlns:p14="http://schemas.microsoft.com/office/powerpoint/2010/main" val="4160336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gif pulsar">
            <a:extLst>
              <a:ext uri="{FF2B5EF4-FFF2-40B4-BE49-F238E27FC236}">
                <a16:creationId xmlns:a16="http://schemas.microsoft.com/office/drawing/2014/main" id="{47F37882-3396-41E0-85F8-F3F7BCCC3C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4" y="204716"/>
            <a:ext cx="8632005" cy="662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7862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gif farol">
            <a:extLst>
              <a:ext uri="{FF2B5EF4-FFF2-40B4-BE49-F238E27FC236}">
                <a16:creationId xmlns:a16="http://schemas.microsoft.com/office/drawing/2014/main" id="{E2E28595-B7C3-4704-9F3C-1B344B714D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96"/>
            <a:ext cx="9144000" cy="60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93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12682-00F1-4D21-A70C-51EA1948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1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rgbClr val="FF0066"/>
                </a:solidFill>
              </a:rPr>
              <a:t>O Prêmio Nobel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BB6155-AFBF-44F3-B4B0-8193DEF92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5"/>
          <a:stretch/>
        </p:blipFill>
        <p:spPr>
          <a:xfrm>
            <a:off x="361706" y="1581076"/>
            <a:ext cx="5522717" cy="398721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7D94D7E-919B-46C0-917F-67C208D68FFE}"/>
              </a:ext>
            </a:extLst>
          </p:cNvPr>
          <p:cNvSpPr/>
          <p:nvPr/>
        </p:nvSpPr>
        <p:spPr>
          <a:xfrm>
            <a:off x="5884423" y="1581076"/>
            <a:ext cx="3164043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Em 1974, Antony Hewish e Martin Ryle ganharam o Prêmio Nobel de Física, sendo  Hewish considerado " decisivo na descoberta de pulsares".</a:t>
            </a:r>
          </a:p>
        </p:txBody>
      </p:sp>
    </p:spTree>
    <p:extLst>
      <p:ext uri="{BB962C8B-B14F-4D97-AF65-F5344CB8AC3E}">
        <p14:creationId xmlns:p14="http://schemas.microsoft.com/office/powerpoint/2010/main" val="2542382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D429F-FC0C-4ABF-B96D-74DCDAE72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rgbClr val="FF0066"/>
                </a:solidFill>
              </a:rPr>
              <a:t>Controvérsia</a:t>
            </a:r>
          </a:p>
        </p:txBody>
      </p:sp>
      <p:pic>
        <p:nvPicPr>
          <p:cNvPr id="19458" name="Picture 2" descr="Resultado de imagem para jocelyn bell">
            <a:extLst>
              <a:ext uri="{FF2B5EF4-FFF2-40B4-BE49-F238E27FC236}">
                <a16:creationId xmlns:a16="http://schemas.microsoft.com/office/drawing/2014/main" id="{417369BC-A7AC-4B63-A8E9-C8F31F7AF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r="11642"/>
          <a:stretch/>
        </p:blipFill>
        <p:spPr bwMode="auto">
          <a:xfrm>
            <a:off x="218364" y="1680453"/>
            <a:ext cx="4420226" cy="433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38001D9-A899-4F5F-A3EC-56BF507E9441}"/>
              </a:ext>
            </a:extLst>
          </p:cNvPr>
          <p:cNvSpPr/>
          <p:nvPr/>
        </p:nvSpPr>
        <p:spPr>
          <a:xfrm>
            <a:off x="4856954" y="1772066"/>
            <a:ext cx="39714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O fato de Bell não ter sido reconhecida no Prêmio Nobel de Física em 1974 tem sido um ponto de controvérsia desde então. Ela ajudou a construir o </a:t>
            </a:r>
            <a:r>
              <a:rPr lang="pt-BR" sz="2400" dirty="0" err="1"/>
              <a:t>Interplanetary</a:t>
            </a:r>
            <a:r>
              <a:rPr lang="pt-BR" sz="2400" dirty="0"/>
              <a:t> </a:t>
            </a:r>
            <a:r>
              <a:rPr lang="pt-BR" sz="2400" dirty="0" err="1"/>
              <a:t>Scintillation</a:t>
            </a:r>
            <a:r>
              <a:rPr lang="pt-BR" sz="2400" dirty="0"/>
              <a:t> </a:t>
            </a:r>
            <a:r>
              <a:rPr lang="pt-BR" sz="2400" dirty="0" err="1"/>
              <a:t>Array</a:t>
            </a:r>
            <a:r>
              <a:rPr lang="pt-BR" sz="2400" dirty="0"/>
              <a:t> por dois anos  e inicialmente notou a anomalia, às vezes revendo até 29 m de dados em papel por noite. </a:t>
            </a:r>
          </a:p>
        </p:txBody>
      </p:sp>
    </p:spTree>
    <p:extLst>
      <p:ext uri="{BB962C8B-B14F-4D97-AF65-F5344CB8AC3E}">
        <p14:creationId xmlns:p14="http://schemas.microsoft.com/office/powerpoint/2010/main" val="2842616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E3B252D-BAAD-4399-9537-B0FE1EC5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753767"/>
            <a:ext cx="9086850" cy="25908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FF5EC8C-AFAC-4208-BAA8-8C358B251286}"/>
              </a:ext>
            </a:extLst>
          </p:cNvPr>
          <p:cNvSpPr/>
          <p:nvPr/>
        </p:nvSpPr>
        <p:spPr>
          <a:xfrm>
            <a:off x="1427870" y="4866472"/>
            <a:ext cx="5831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"Não quero e nem preciso do dinheiro sozinha, e me pareceu que essa era a melhor maneira de usá-lo"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E1402386-0674-4781-B83C-AA547EB8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" y="27495"/>
            <a:ext cx="908685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66"/>
                </a:solidFill>
              </a:rPr>
              <a:t>Prêmio Especial de Inovação em Física Fundamental</a:t>
            </a:r>
          </a:p>
        </p:txBody>
      </p:sp>
    </p:spTree>
    <p:extLst>
      <p:ext uri="{BB962C8B-B14F-4D97-AF65-F5344CB8AC3E}">
        <p14:creationId xmlns:p14="http://schemas.microsoft.com/office/powerpoint/2010/main" val="3418685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1D0BB-D1E5-44E6-8942-F68DC5F3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32"/>
            <a:ext cx="914400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66"/>
                </a:solidFill>
              </a:rPr>
              <a:t>Referências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144B5F-ED0D-45A9-8C8F-AECA0A3F8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4" y="1167618"/>
            <a:ext cx="9045526" cy="56769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https://en.wikipedia.org/wiki/Jocelyn_Bell_Burnell</a:t>
            </a:r>
            <a:endParaRPr lang="pt-BR" sz="1800" dirty="0"/>
          </a:p>
          <a:p>
            <a:pPr>
              <a:lnSpc>
                <a:spcPct val="150000"/>
              </a:lnSpc>
            </a:pPr>
            <a:r>
              <a:rPr lang="pt-BR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https://revistagalileu.globo.com/Ciencia/noticia/2018/09/excluida-do-nobel-astronoma-ganha-premio-de-fisica-50-anos-depois-da-incrivel-descoberta.html</a:t>
            </a:r>
            <a:endParaRPr lang="pt-BR" sz="1800" dirty="0"/>
          </a:p>
          <a:p>
            <a:pPr>
              <a:lnSpc>
                <a:spcPct val="150000"/>
              </a:lnSpc>
            </a:pPr>
            <a:r>
              <a:rPr lang="pt-BR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https://pt.wikipedia.org/wiki/Pulsar</a:t>
            </a:r>
            <a:endParaRPr lang="pt-BR" sz="1800" dirty="0"/>
          </a:p>
          <a:p>
            <a:pPr>
              <a:lnSpc>
                <a:spcPct val="150000"/>
              </a:lnSpc>
            </a:pPr>
            <a:r>
              <a:rPr lang="pt-BR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http://www.if.ufrgs.br/mpef/mef008/trabalhos_03/Pulsares.htm</a:t>
            </a:r>
            <a:endParaRPr lang="pt-BR" sz="1800" dirty="0"/>
          </a:p>
          <a:p>
            <a:pPr>
              <a:lnSpc>
                <a:spcPct val="150000"/>
              </a:lnSpc>
            </a:pPr>
            <a:r>
              <a:rPr lang="pt-BR" sz="1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https://pt.wikipedia.org/wiki/Quasar</a:t>
            </a:r>
            <a:endParaRPr lang="pt-BR" sz="1800" dirty="0"/>
          </a:p>
          <a:p>
            <a:pPr>
              <a:lnSpc>
                <a:spcPct val="150000"/>
              </a:lnSpc>
            </a:pPr>
            <a:r>
              <a:rPr lang="pt-BR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http://astro.if.ufrgs.br/galax/quasar.htm</a:t>
            </a:r>
            <a:endParaRPr lang="pt-BR" sz="1800" dirty="0"/>
          </a:p>
          <a:p>
            <a:pPr>
              <a:lnSpc>
                <a:spcPct val="150000"/>
              </a:lnSpc>
            </a:pPr>
            <a:r>
              <a:rPr lang="pt-BR" sz="1800" dirty="0"/>
              <a:t>Livro – A História da Ciência para quem tem pressa – Nicola </a:t>
            </a:r>
            <a:r>
              <a:rPr lang="pt-BR" sz="1800" dirty="0" err="1"/>
              <a:t>Chalton</a:t>
            </a:r>
            <a:r>
              <a:rPr lang="pt-BR" sz="1800" dirty="0"/>
              <a:t> e Meredith </a:t>
            </a:r>
            <a:r>
              <a:rPr lang="pt-BR" sz="1800" dirty="0" err="1"/>
              <a:t>MacArdle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791457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BF763-9749-4F16-9FB3-AF8F0E8C4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2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sz="5400" b="1" dirty="0">
                <a:solidFill>
                  <a:srgbClr val="FF0066"/>
                </a:solidFill>
              </a:rPr>
              <a:t>Os Quasares</a:t>
            </a:r>
          </a:p>
        </p:txBody>
      </p:sp>
      <p:pic>
        <p:nvPicPr>
          <p:cNvPr id="2050" name="Picture 2" descr="https://upload.wikimedia.org/wikipedia/commons/thumb/b/ba/Black_hole_quasar_NASA.jpg/800px-Black_hole_quasar_NASA.jpg">
            <a:extLst>
              <a:ext uri="{FF2B5EF4-FFF2-40B4-BE49-F238E27FC236}">
                <a16:creationId xmlns:a16="http://schemas.microsoft.com/office/drawing/2014/main" id="{31990673-547C-428D-B498-A1837816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48" y="1226692"/>
            <a:ext cx="6274904" cy="50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820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toz=5">
            <a:extLst>
              <a:ext uri="{FF2B5EF4-FFF2-40B4-BE49-F238E27FC236}">
                <a16:creationId xmlns:a16="http://schemas.microsoft.com/office/drawing/2014/main" id="{0C5C42E4-AAC7-4F1A-BE36-07D76D10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4" y="419174"/>
            <a:ext cx="4714875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A3EDD5C-A9C1-4205-BFFD-1CA35801FC9F}"/>
              </a:ext>
            </a:extLst>
          </p:cNvPr>
          <p:cNvSpPr/>
          <p:nvPr/>
        </p:nvSpPr>
        <p:spPr>
          <a:xfrm>
            <a:off x="5199112" y="573895"/>
            <a:ext cx="3536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Um quasar quando visto por um telescópio óptico parece uma estrela</a:t>
            </a:r>
          </a:p>
        </p:txBody>
      </p:sp>
      <p:pic>
        <p:nvPicPr>
          <p:cNvPr id="4100" name="Picture 4" descr="https://upload.wikimedia.org/wikipedia/commons/6/60/PKS_1127-145_X-rays.jpg">
            <a:extLst>
              <a:ext uri="{FF2B5EF4-FFF2-40B4-BE49-F238E27FC236}">
                <a16:creationId xmlns:a16="http://schemas.microsoft.com/office/drawing/2014/main" id="{8B2B5279-0999-42EC-9315-5E462F583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12" y="2742759"/>
            <a:ext cx="3741128" cy="37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C37D4EB-BDF8-46A1-8AD3-BAA5C5DD4AB7}"/>
              </a:ext>
            </a:extLst>
          </p:cNvPr>
          <p:cNvSpPr/>
          <p:nvPr/>
        </p:nvSpPr>
        <p:spPr>
          <a:xfrm>
            <a:off x="259154" y="440441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dirty="0"/>
              <a:t>Imagem em raio X feita pelo Chandra do quasar PKS 1127-145, uma fonte luminosa de raios-X e luz visível a cerca de 10 bilhões de anos-luz da Terra. 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1627CD48-77EA-4D68-B392-9E5D4A83A6B0}"/>
              </a:ext>
            </a:extLst>
          </p:cNvPr>
          <p:cNvCxnSpPr/>
          <p:nvPr/>
        </p:nvCxnSpPr>
        <p:spPr>
          <a:xfrm flipV="1">
            <a:off x="2278965" y="2588455"/>
            <a:ext cx="252000" cy="295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47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3081A1-6F8D-4050-950E-698016BE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2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rgbClr val="FF0066"/>
                </a:solidFill>
              </a:rPr>
              <a:t>Buracos Negros</a:t>
            </a:r>
          </a:p>
        </p:txBody>
      </p:sp>
      <p:pic>
        <p:nvPicPr>
          <p:cNvPr id="5122" name="Picture 2" descr="Resultado de imagem para buraco negro">
            <a:extLst>
              <a:ext uri="{FF2B5EF4-FFF2-40B4-BE49-F238E27FC236}">
                <a16:creationId xmlns:a16="http://schemas.microsoft.com/office/drawing/2014/main" id="{DD62EB7E-367F-4E5E-B27E-D55E0D21D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3620">
            <a:off x="665346" y="1617530"/>
            <a:ext cx="6524161" cy="36698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2A5C395-E093-450D-8A44-1491F299374C}"/>
              </a:ext>
            </a:extLst>
          </p:cNvPr>
          <p:cNvSpPr/>
          <p:nvPr/>
        </p:nvSpPr>
        <p:spPr>
          <a:xfrm>
            <a:off x="5433647" y="5013187"/>
            <a:ext cx="3471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Os quasares são buracos negros com massas de 1 milhão a 1 bilhão de vezes a massa do Sol</a:t>
            </a:r>
          </a:p>
        </p:txBody>
      </p:sp>
    </p:spTree>
    <p:extLst>
      <p:ext uri="{BB962C8B-B14F-4D97-AF65-F5344CB8AC3E}">
        <p14:creationId xmlns:p14="http://schemas.microsoft.com/office/powerpoint/2010/main" val="236853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64DE79-40AC-46A0-BDB4-A78B4A05D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49"/>
          <a:stretch/>
        </p:blipFill>
        <p:spPr>
          <a:xfrm>
            <a:off x="611560" y="678946"/>
            <a:ext cx="4032448" cy="53246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78B421F-4B2D-4841-9842-E4368B0361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49"/>
          <a:stretch/>
        </p:blipFill>
        <p:spPr>
          <a:xfrm>
            <a:off x="4572000" y="662178"/>
            <a:ext cx="4032448" cy="53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16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C219">
            <a:extLst>
              <a:ext uri="{FF2B5EF4-FFF2-40B4-BE49-F238E27FC236}">
                <a16:creationId xmlns:a16="http://schemas.microsoft.com/office/drawing/2014/main" id="{F5DB22A3-8413-4E2B-A659-13C43EC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8" y="154748"/>
            <a:ext cx="5135176" cy="655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E87831F-E058-41A3-A3DD-7A0451E08719}"/>
              </a:ext>
            </a:extLst>
          </p:cNvPr>
          <p:cNvSpPr/>
          <p:nvPr/>
        </p:nvSpPr>
        <p:spPr>
          <a:xfrm>
            <a:off x="5859192" y="364475"/>
            <a:ext cx="2904979" cy="557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/>
              <a:t>Superposição da imagem ótica (em azul) com a imagem em rádio (em vermelho) do quasar 3C219. Enquanto a galáxia tem 100 mil anos-luz de diâmetro, os jatos cobrem 1 milhão de anos-luz.</a:t>
            </a:r>
          </a:p>
        </p:txBody>
      </p:sp>
    </p:spTree>
    <p:extLst>
      <p:ext uri="{BB962C8B-B14F-4D97-AF65-F5344CB8AC3E}">
        <p14:creationId xmlns:p14="http://schemas.microsoft.com/office/powerpoint/2010/main" val="2051457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gif quasar">
            <a:extLst>
              <a:ext uri="{FF2B5EF4-FFF2-40B4-BE49-F238E27FC236}">
                <a16:creationId xmlns:a16="http://schemas.microsoft.com/office/drawing/2014/main" id="{AC2DD105-687B-4132-A115-26A2EEA3EA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602"/>
            <a:ext cx="9178388" cy="51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147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radiotelescÃ³pios">
            <a:extLst>
              <a:ext uri="{FF2B5EF4-FFF2-40B4-BE49-F238E27FC236}">
                <a16:creationId xmlns:a16="http://schemas.microsoft.com/office/drawing/2014/main" id="{532171F0-D63D-4977-9445-DAC37544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2" y="1188660"/>
            <a:ext cx="2919753" cy="44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6/65/Chart_Showing_Radio_Signal_of_First_Identified_Pulsar.jpg/800px-Chart_Showing_Radio_Signal_of_First_Identified_Pulsar.jpg">
            <a:extLst>
              <a:ext uri="{FF2B5EF4-FFF2-40B4-BE49-F238E27FC236}">
                <a16:creationId xmlns:a16="http://schemas.microsoft.com/office/drawing/2014/main" id="{395E9244-FD4F-40A7-AE1B-01204E85D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2041" r="9036" b="4606"/>
          <a:stretch/>
        </p:blipFill>
        <p:spPr bwMode="auto">
          <a:xfrm rot="5400000">
            <a:off x="4255198" y="526206"/>
            <a:ext cx="3813607" cy="54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9908C8C-F5BB-4098-963E-F150B7DC0474}"/>
              </a:ext>
            </a:extLst>
          </p:cNvPr>
          <p:cNvSpPr/>
          <p:nvPr/>
        </p:nvSpPr>
        <p:spPr>
          <a:xfrm>
            <a:off x="3440256" y="5349080"/>
            <a:ext cx="5253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Gráfico no qual Burnell reconheceu pela primeira vez evidências de um pulsar , exibido na biblioteca da Universidade de Cambridge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02705B0-09A8-4FF4-A22D-D6BA3283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8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>
                <a:solidFill>
                  <a:srgbClr val="FF0066"/>
                </a:solidFill>
              </a:rPr>
              <a:t>Estudo dos Quasares</a:t>
            </a:r>
          </a:p>
        </p:txBody>
      </p:sp>
    </p:spTree>
    <p:extLst>
      <p:ext uri="{BB962C8B-B14F-4D97-AF65-F5344CB8AC3E}">
        <p14:creationId xmlns:p14="http://schemas.microsoft.com/office/powerpoint/2010/main" val="1784760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528</Words>
  <Application>Microsoft Office PowerPoint</Application>
  <PresentationFormat>Apresentação na tela (4:3)</PresentationFormat>
  <Paragraphs>49</Paragraphs>
  <Slides>29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Agency FB</vt:lpstr>
      <vt:lpstr>Arial</vt:lpstr>
      <vt:lpstr>Calibri</vt:lpstr>
      <vt:lpstr>Calibri Light</vt:lpstr>
      <vt:lpstr>Office Theme</vt:lpstr>
      <vt:lpstr>Pulsares, Quasares e Homenzinhos Verdes</vt:lpstr>
      <vt:lpstr>Jocelyn Bell Burnell</vt:lpstr>
      <vt:lpstr>Os Quasares</vt:lpstr>
      <vt:lpstr>Apresentação do PowerPoint</vt:lpstr>
      <vt:lpstr>Buracos Negros</vt:lpstr>
      <vt:lpstr>Apresentação do PowerPoint</vt:lpstr>
      <vt:lpstr>Apresentação do PowerPoint</vt:lpstr>
      <vt:lpstr>Apresentação do PowerPoint</vt:lpstr>
      <vt:lpstr>Estudo dos Quasares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LGM - Little Green Men ???</vt:lpstr>
      <vt:lpstr>Homenzinhos Verdes ? Não !  São Pulsares !!!</vt:lpstr>
      <vt:lpstr>Apresentação do PowerPoint</vt:lpstr>
      <vt:lpstr>Apresentação do PowerPoint</vt:lpstr>
      <vt:lpstr>Apresentação do PowerPoint</vt:lpstr>
      <vt:lpstr>Estrelas de Nêutrons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Prêmio Nobel  </vt:lpstr>
      <vt:lpstr>Controvérsia</vt:lpstr>
      <vt:lpstr>Prêmio Especial de Inovação em Física Fundamental</vt:lpstr>
      <vt:lpstr>Referências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Pulsares, Quasares e Homenzinhos Verdes</dc:title>
  <dc:creator>Giovana</dc:creator>
  <cp:lastModifiedBy>Giovana</cp:lastModifiedBy>
  <cp:revision>3</cp:revision>
  <dcterms:created xsi:type="dcterms:W3CDTF">2019-04-06T21:35:17Z</dcterms:created>
  <dcterms:modified xsi:type="dcterms:W3CDTF">2019-04-06T21:47:51Z</dcterms:modified>
</cp:coreProperties>
</file>