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5" r:id="rId17"/>
    <p:sldId id="279" r:id="rId18"/>
    <p:sldId id="270" r:id="rId19"/>
    <p:sldId id="280" r:id="rId20"/>
    <p:sldId id="271" r:id="rId21"/>
    <p:sldId id="282" r:id="rId22"/>
    <p:sldId id="272" r:id="rId23"/>
    <p:sldId id="276" r:id="rId24"/>
    <p:sldId id="273" r:id="rId25"/>
    <p:sldId id="274" r:id="rId26"/>
  </p:sldIdLst>
  <p:sldSz cx="9144000" cy="5143500" type="screen16x9"/>
  <p:notesSz cx="6858000" cy="9144000"/>
  <p:embeddedFontLst>
    <p:embeddedFont>
      <p:font typeface="EB Garamond" panose="020B0604020202020204" charset="0"/>
      <p:regular r:id="rId28"/>
      <p:bold r:id="rId29"/>
      <p:italic r:id="rId30"/>
      <p:boldItalic r:id="rId31"/>
    </p:embeddedFont>
    <p:embeddedFont>
      <p:font typeface="EB Garamond SemiBold" panose="020B060402020202020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" y="2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Feiticeira" TargetMode="External"/><Relationship Id="rId7" Type="http://schemas.openxmlformats.org/officeDocument/2006/relationships/hyperlink" Target="http://press.exoss.org/Glossario/cratera-2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t.wikipedia.org/wiki/Aglaonice_(astr%C3%B4noma)#cite_note-plutarco.moralia.oraculos.13-5" TargetMode="External"/><Relationship Id="rId5" Type="http://schemas.openxmlformats.org/officeDocument/2006/relationships/hyperlink" Target="https://pt.wikipedia.org/wiki/Eclipse_lunar" TargetMode="External"/><Relationship Id="rId4" Type="http://schemas.openxmlformats.org/officeDocument/2006/relationships/hyperlink" Target="https://pt.wikipedia.org/wiki/Lua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ress.exoss.org/Glossario/gravidad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ress.exoss.org/Glossario/astrolabio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ress.exoss.org/Glossario/astronomia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hm.org/education-resources/biography/biographies/maria-mitchell-bio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evistagalileu.globo.com/Ciencia/noticia/2016/09/tudo-o-que-voce-precisa-saber-sobre-jupiter.html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Zeta_Orionis" TargetMode="External"/><Relationship Id="rId3" Type="http://schemas.openxmlformats.org/officeDocument/2006/relationships/hyperlink" Target="https://pt.wikipedia.org/wiki/Cat%C3%A1logo_Henry_Draper" TargetMode="External"/><Relationship Id="rId7" Type="http://schemas.openxmlformats.org/officeDocument/2006/relationships/hyperlink" Target="https://pt.wikipedia.org/wiki/Nebulosa_Cabe%C3%A7a_de_Cavalo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t.wikipedia.org/wiki/Nova" TargetMode="External"/><Relationship Id="rId11" Type="http://schemas.openxmlformats.org/officeDocument/2006/relationships/hyperlink" Target="https://pt.wikipedia.org/wiki/Royal_Astronomical_Society" TargetMode="External"/><Relationship Id="rId5" Type="http://schemas.openxmlformats.org/officeDocument/2006/relationships/hyperlink" Target="https://pt.wikipedia.org/wiki/Estrela_vari%C3%A1vel" TargetMode="External"/><Relationship Id="rId10" Type="http://schemas.openxmlformats.org/officeDocument/2006/relationships/hyperlink" Target="https://pt.wikipedia.org/wiki/John_Dreyer" TargetMode="External"/><Relationship Id="rId4" Type="http://schemas.openxmlformats.org/officeDocument/2006/relationships/hyperlink" Target="https://pt.wikipedia.org/wiki/Nebulosa" TargetMode="External"/><Relationship Id="rId9" Type="http://schemas.openxmlformats.org/officeDocument/2006/relationships/hyperlink" Target="https://pt.wikipedia.org/wiki/William_Henry_Pickering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Elemento_qu%C3%ADmico" TargetMode="External"/><Relationship Id="rId3" Type="http://schemas.openxmlformats.org/officeDocument/2006/relationships/hyperlink" Target="https://pt.wikipedia.org/wiki/Sil%C3%ADcio" TargetMode="External"/><Relationship Id="rId7" Type="http://schemas.openxmlformats.org/officeDocument/2006/relationships/hyperlink" Target="https://pt.wikipedia.org/wiki/Metalicidad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t.wikipedia.org/wiki/Hidrog%C3%AAnio" TargetMode="External"/><Relationship Id="rId5" Type="http://schemas.openxmlformats.org/officeDocument/2006/relationships/hyperlink" Target="https://pt.wikipedia.org/wiki/H%C3%A9lio" TargetMode="External"/><Relationship Id="rId10" Type="http://schemas.openxmlformats.org/officeDocument/2006/relationships/hyperlink" Target="https://pt.wikipedia.org/wiki/Joan_Feynman" TargetMode="External"/><Relationship Id="rId4" Type="http://schemas.openxmlformats.org/officeDocument/2006/relationships/hyperlink" Target="https://pt.wikipedia.org/wiki/Carbono" TargetMode="External"/><Relationship Id="rId9" Type="http://schemas.openxmlformats.org/officeDocument/2006/relationships/hyperlink" Target="https://pt.wikipedia.org/wiki/Henry_Norris_Russel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0580dc8d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0580dc8d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222222"/>
                </a:solidFill>
              </a:rPr>
              <a:t>foi a primeira mulher executiva da NASA.</a:t>
            </a:r>
            <a:endParaRPr sz="1200" dirty="0"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222222"/>
                </a:solidFill>
              </a:rPr>
              <a:t>idealizou todas as etapas do </a:t>
            </a:r>
            <a:r>
              <a:rPr lang="pt-BR" sz="1200" dirty="0" err="1">
                <a:solidFill>
                  <a:srgbClr val="222222"/>
                </a:solidFill>
              </a:rPr>
              <a:t>telescopio</a:t>
            </a:r>
            <a:r>
              <a:rPr lang="pt-BR" sz="1200" dirty="0">
                <a:solidFill>
                  <a:srgbClr val="222222"/>
                </a:solidFill>
              </a:rPr>
              <a:t> </a:t>
            </a:r>
            <a:r>
              <a:rPr lang="pt-BR" sz="1200" dirty="0" err="1">
                <a:solidFill>
                  <a:srgbClr val="222222"/>
                </a:solidFill>
              </a:rPr>
              <a:t>hubble</a:t>
            </a:r>
            <a:r>
              <a:rPr lang="pt-BR" sz="1200" dirty="0">
                <a:solidFill>
                  <a:srgbClr val="222222"/>
                </a:solidFill>
              </a:rPr>
              <a:t> 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Desde os primeiros planos até as especificidades da estrutura do programa, </a:t>
            </a:r>
            <a:endParaRPr sz="1200" dirty="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0580dc8d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0580dc8d7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foi responsável pela confirmação da existência da matéria escura, material que corresponde a 23% da composição do universo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decidiu que estudaria astronomia na </a:t>
            </a:r>
            <a:r>
              <a:rPr lang="pt-BR" sz="115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Vassar</a:t>
            </a: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pt-BR" sz="115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College</a:t>
            </a: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em Nova York, quando descobriu que </a:t>
            </a:r>
            <a:r>
              <a:rPr lang="pt-BR" sz="1150" b="1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Maria Mitchell</a:t>
            </a: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a primeira astrônoma profissional dos Estados Unidos, foi professora da instituição no século 19. 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tentou se matricular no programa de pós-graduação de Princeton, mas nunca obteve resposta, pois esta universidade não aceitava mulheres em seu programa de pós-graduação até os anos 1975.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se tornou a primeira mulher a utilizar os telescópios do observatório Palomar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ela estudou a distribuição de massa da galáxia de Andrômeda por meio de análises das velocidades de órbitas das estrelas e os gases presentes a diferentes distâncias do centro galáctico. Para a surpresa da dupla, as velocidades não iam de acordo com a Teoria de Newton, e as estrelas que estavam distantes do centro eram tão rápidas quanto as próximas.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Na década seguinte, ao analisar outras galáxias, a astrofísica descobriu que algo além da massa visível era responsável pelo movimento das estrelas: a matéria escura, um material que não emite luz e tem entre cinco e dez vezes mais massa do que a galáxia luminosa.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existência desse material já havia sido proposta em 1933 pelo astrofísico suíço Fritz </a:t>
            </a:r>
            <a:r>
              <a:rPr lang="pt-BR" sz="115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Zwicky</a:t>
            </a: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mas foi só mais de 40 anos depois, com a descoberta de Rubin, que sua existência pôde ser confirmada. Com isso, descobriu-se que o material compõe 23% do universo.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Em sua tese, defendida em 1954, concluiu que as galáxias se aglomeravam, ao invés de se distribuírem aleatoriamente no universo. A ideia da existência de aglomerados de galáxias não foi levada a sério por outros pesquisadores até duas décadas depois.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0580dc8d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0580dc8d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0580dc8d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0580dc8d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0580dc8d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0580dc8d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0580dc8d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0580dc8d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0580dc8d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0580dc8d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811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1e24ab3b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1e24ab3b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>
                <a:solidFill>
                  <a:srgbClr val="333333"/>
                </a:solidFill>
                <a:highlight>
                  <a:srgbClr val="FFFFFF"/>
                </a:highlight>
              </a:rPr>
              <a:t>publicou mais de 200 artigos em revistas indexadas principalmente nas áreas de espectroscopia, diagrama cor magnitude, aglomerados globulares, síntese de populações e evolução estelar</a:t>
            </a:r>
            <a:endParaRPr sz="12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>
                <a:solidFill>
                  <a:srgbClr val="333333"/>
                </a:solidFill>
              </a:rPr>
              <a:t>Entre os muitos prêmios recebidos destacam-se o Prêmio </a:t>
            </a:r>
            <a:r>
              <a:rPr lang="pt-BR" sz="1200" i="1" dirty="0">
                <a:solidFill>
                  <a:srgbClr val="333333"/>
                </a:solidFill>
              </a:rPr>
              <a:t>l ‘</a:t>
            </a:r>
            <a:r>
              <a:rPr lang="pt-BR" sz="1200" i="1" dirty="0" err="1">
                <a:solidFill>
                  <a:srgbClr val="333333"/>
                </a:solidFill>
              </a:rPr>
              <a:t>Oréal</a:t>
            </a:r>
            <a:r>
              <a:rPr lang="pt-BR" sz="1200" i="1" dirty="0">
                <a:solidFill>
                  <a:srgbClr val="333333"/>
                </a:solidFill>
              </a:rPr>
              <a:t>-UNESCO for </a:t>
            </a:r>
            <a:r>
              <a:rPr lang="pt-BR" sz="1200" i="1" dirty="0" err="1">
                <a:solidFill>
                  <a:srgbClr val="333333"/>
                </a:solidFill>
              </a:rPr>
              <a:t>Women</a:t>
            </a:r>
            <a:r>
              <a:rPr lang="pt-BR" sz="1200" i="1" dirty="0">
                <a:solidFill>
                  <a:srgbClr val="333333"/>
                </a:solidFill>
              </a:rPr>
              <a:t> in Science </a:t>
            </a:r>
            <a:r>
              <a:rPr lang="pt-BR" sz="1200" dirty="0">
                <a:solidFill>
                  <a:srgbClr val="333333"/>
                </a:solidFill>
              </a:rPr>
              <a:t>(2009), Prêmio </a:t>
            </a:r>
            <a:r>
              <a:rPr lang="pt-BR" sz="1200" i="1" dirty="0">
                <a:solidFill>
                  <a:srgbClr val="333333"/>
                </a:solidFill>
              </a:rPr>
              <a:t>Trieste Science </a:t>
            </a:r>
            <a:r>
              <a:rPr lang="pt-BR" sz="1200" i="1" dirty="0" err="1">
                <a:solidFill>
                  <a:srgbClr val="333333"/>
                </a:solidFill>
              </a:rPr>
              <a:t>Prize</a:t>
            </a:r>
            <a:r>
              <a:rPr lang="pt-BR" sz="1200" i="1" dirty="0">
                <a:solidFill>
                  <a:srgbClr val="333333"/>
                </a:solidFill>
              </a:rPr>
              <a:t> (TWAS)</a:t>
            </a:r>
            <a:r>
              <a:rPr lang="pt-BR" sz="1200" dirty="0">
                <a:solidFill>
                  <a:srgbClr val="333333"/>
                </a:solidFill>
              </a:rPr>
              <a:t>, as medalhas da Grã-Cruz da Ordem do Mérito Científico e de Comendadora da Ordem do Mérito Cientifico.</a:t>
            </a:r>
            <a:endParaRPr sz="1200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>
                <a:solidFill>
                  <a:srgbClr val="333333"/>
                </a:solidFill>
              </a:rPr>
              <a:t>É membro da Academia Brasileira de Ciências, </a:t>
            </a:r>
            <a:r>
              <a:rPr lang="pt-BR" sz="1200" i="1" dirty="0">
                <a:solidFill>
                  <a:srgbClr val="333333"/>
                </a:solidFill>
              </a:rPr>
              <a:t>Academie </a:t>
            </a:r>
            <a:r>
              <a:rPr lang="pt-BR" sz="1200" i="1" dirty="0" err="1">
                <a:solidFill>
                  <a:srgbClr val="333333"/>
                </a:solidFill>
              </a:rPr>
              <a:t>des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Sciences</a:t>
            </a:r>
            <a:r>
              <a:rPr lang="pt-BR" sz="1200" dirty="0">
                <a:solidFill>
                  <a:srgbClr val="333333"/>
                </a:solidFill>
              </a:rPr>
              <a:t>, </a:t>
            </a:r>
            <a:r>
              <a:rPr lang="pt-BR" sz="1200" i="1" dirty="0" err="1">
                <a:solidFill>
                  <a:srgbClr val="333333"/>
                </a:solidFill>
              </a:rPr>
              <a:t>Third</a:t>
            </a:r>
            <a:r>
              <a:rPr lang="pt-BR" sz="1200" i="1" dirty="0">
                <a:solidFill>
                  <a:srgbClr val="333333"/>
                </a:solidFill>
              </a:rPr>
              <a:t> World </a:t>
            </a:r>
            <a:r>
              <a:rPr lang="pt-BR" sz="1200" i="1" dirty="0" err="1">
                <a:solidFill>
                  <a:srgbClr val="333333"/>
                </a:solidFill>
              </a:rPr>
              <a:t>Academy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of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Sciences</a:t>
            </a:r>
            <a:r>
              <a:rPr lang="pt-BR" sz="1200" i="1" dirty="0">
                <a:solidFill>
                  <a:srgbClr val="333333"/>
                </a:solidFill>
              </a:rPr>
              <a:t> (TWAS)</a:t>
            </a:r>
            <a:r>
              <a:rPr lang="pt-BR" sz="1200" dirty="0">
                <a:solidFill>
                  <a:srgbClr val="333333"/>
                </a:solidFill>
              </a:rPr>
              <a:t>, </a:t>
            </a:r>
            <a:r>
              <a:rPr lang="pt-BR" sz="1200" i="1" dirty="0" err="1">
                <a:solidFill>
                  <a:srgbClr val="333333"/>
                </a:solidFill>
              </a:rPr>
              <a:t>Honorary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fellow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of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the</a:t>
            </a:r>
            <a:r>
              <a:rPr lang="pt-BR" sz="1200" i="1" dirty="0">
                <a:solidFill>
                  <a:srgbClr val="333333"/>
                </a:solidFill>
              </a:rPr>
              <a:t> Royal </a:t>
            </a:r>
            <a:r>
              <a:rPr lang="pt-BR" sz="1200" i="1" dirty="0" err="1">
                <a:solidFill>
                  <a:srgbClr val="333333"/>
                </a:solidFill>
              </a:rPr>
              <a:t>Astronomical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Society</a:t>
            </a:r>
            <a:r>
              <a:rPr lang="pt-BR" sz="1200" i="1" dirty="0">
                <a:solidFill>
                  <a:srgbClr val="333333"/>
                </a:solidFill>
              </a:rPr>
              <a:t> (UK)</a:t>
            </a:r>
            <a:r>
              <a:rPr lang="pt-BR" sz="1200" dirty="0">
                <a:solidFill>
                  <a:srgbClr val="333333"/>
                </a:solidFill>
              </a:rPr>
              <a:t> e </a:t>
            </a:r>
            <a:r>
              <a:rPr lang="pt-BR" sz="1200" i="1" dirty="0" err="1">
                <a:solidFill>
                  <a:srgbClr val="333333"/>
                </a:solidFill>
              </a:rPr>
              <a:t>Officier</a:t>
            </a:r>
            <a:r>
              <a:rPr lang="pt-BR" sz="1200" i="1" dirty="0">
                <a:solidFill>
                  <a:srgbClr val="333333"/>
                </a:solidFill>
              </a:rPr>
              <a:t> de </a:t>
            </a:r>
            <a:r>
              <a:rPr lang="pt-BR" sz="1200" i="1" dirty="0" err="1">
                <a:solidFill>
                  <a:srgbClr val="333333"/>
                </a:solidFill>
              </a:rPr>
              <a:t>l’Ordre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National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du</a:t>
            </a:r>
            <a:r>
              <a:rPr lang="pt-BR" sz="1200" i="1" dirty="0">
                <a:solidFill>
                  <a:srgbClr val="333333"/>
                </a:solidFill>
              </a:rPr>
              <a:t> </a:t>
            </a:r>
            <a:r>
              <a:rPr lang="pt-BR" sz="1200" i="1" dirty="0" err="1">
                <a:solidFill>
                  <a:srgbClr val="333333"/>
                </a:solidFill>
              </a:rPr>
              <a:t>Mérite</a:t>
            </a:r>
            <a:r>
              <a:rPr lang="pt-BR" sz="1200" dirty="0">
                <a:solidFill>
                  <a:srgbClr val="333333"/>
                </a:solidFill>
              </a:rPr>
              <a:t> (França). Coordenou projeto FAPESP e Instituto do Milênio para “Evolução de Estrelas e Galáxias na Era dos Grandes Telescópios” para construção de espectrógrafo para o telescópio SOAR. Foi Vice-Presidente da União Astronômica Internacional (IAU, 2003-2009) e presidente da SAB. (1992-1994)</a:t>
            </a:r>
            <a:endParaRPr sz="12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5916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fcf3705f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fcf3705f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1e24ab3b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1e24ab3b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Possui graduação em Bacharel em Física pelo Instituto de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Fisica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(1985), mestrado em Ensino de Ciências - Modalidade Física pelo Instituto de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Fisica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(1988) e doutorado em Física de Partículas e Campos pelo Instituto de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Fisica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(1994). Foi pesquisadora por vários anos nos EUA, na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University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of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California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- Berkeley; na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University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of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Chicago , no Fermi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National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Accelerator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Laboratory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e na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Rutger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University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. Atualmente é professora e pesquisadora da Universidade de São Paulo. Tem experiência na área de Física, com ênfase em Física das Partículas Elementares e Campos, atuando principalmente nos seguintes temas: matéria escura, neutrinos, raios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cosmicos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de altíssimas energias,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particulas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e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extensoes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do modelo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padrao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016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054cbaf4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054cbaf4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fcf3705f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fcf3705f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1e24ab3b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1e24ab3b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63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fcf3705f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fcf3705f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fcf3705f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fcf3705f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459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054cbaf40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054cbaf40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067d2047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067d2047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0580dc8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0580dc8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Ela foi considerada uma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feiticeira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pela habilidade de fazer a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Lua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desaparecer do céu, o que tem sido considerado como a capacidade que tinha de prever quando e onde ocorreria um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eclipse lunar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  <a:r>
              <a:rPr lang="pt-BR" u="sng" baseline="30000" dirty="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[5]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Uma </a:t>
            </a:r>
            <a:r>
              <a:rPr lang="pt-BR" sz="1150" u="sng" dirty="0">
                <a:solidFill>
                  <a:srgbClr val="2161D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cratera</a:t>
            </a: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em Vênus foi batizada com seu nome.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0580dc8d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0580dc8d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primeira mulher documentada como uma cientista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hidrômetro, aparelho que mede a </a:t>
            </a:r>
            <a:r>
              <a:rPr lang="pt-BR" u="sng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gravidade</a:t>
            </a:r>
            <a:r>
              <a:rPr lang="pt-BR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específica de um líquido, e o </a:t>
            </a:r>
            <a:r>
              <a:rPr lang="pt-BR" b="1" i="1" u="sng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astrolábio</a:t>
            </a:r>
            <a:r>
              <a:rPr lang="pt-BR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aparelho usado para localizar astros no céu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muitos dos trabalhos de autoria de </a:t>
            </a:r>
            <a:r>
              <a:rPr lang="pt-BR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Hipácia</a:t>
            </a:r>
            <a:r>
              <a:rPr lang="pt-BR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ficaram perdidos na história devido a um </a:t>
            </a:r>
            <a:r>
              <a:rPr lang="pt-BR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incendio</a:t>
            </a:r>
            <a:r>
              <a:rPr lang="pt-BR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 Biblioteca de Alexandria,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graças a citações de outros autores, seu nome não foi esquecido, fazendo com que </a:t>
            </a:r>
            <a:r>
              <a:rPr lang="pt-BR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Hipácia</a:t>
            </a:r>
            <a:r>
              <a:rPr lang="pt-BR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seja reconhecida até hoje como uma mulher extremamente importante para a história da astronomia, especialmente por conta de um texto de sua autoria chamado </a:t>
            </a:r>
            <a:r>
              <a:rPr lang="pt-BR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Cânone Astronômico</a:t>
            </a:r>
            <a:r>
              <a:rPr lang="pt-BR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foi identificada como pagã  pelos primeiros cristãos, e por  este motivo foi assassinada.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0580dc8d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0580dc8d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partir de 1600, as mulheres começaram a aparecer com mais frequência na </a:t>
            </a:r>
            <a:r>
              <a:rPr lang="pt-BR" sz="1150" u="sng" dirty="0">
                <a:solidFill>
                  <a:srgbClr val="2161D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Astronomia</a:t>
            </a: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No entanto, elas viviam à sombra dos homens os quais  geralmente possuíam parentesco, pai, irmão, marido que eram cientistas a quem ajudavam em seus trabalhos. E mesmo prosseguindo as pesquisas após a morte de seus parentes não tiveram o reconhecimento merecido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0580dc8d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0580dc8d7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tradutora dos trabalhos de Kepler, dedicou-se à melhoria das tábuas astronômicas</a:t>
            </a:r>
            <a:endParaRPr sz="1150" dirty="0">
              <a:solidFill>
                <a:srgbClr val="44444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aperfeiçoar as efemérides, encontrou uma solução mais elegante para o problema de Kepler.</a:t>
            </a:r>
            <a:endParaRPr sz="1150" dirty="0">
              <a:solidFill>
                <a:srgbClr val="44444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simplificação das Tabuas </a:t>
            </a:r>
            <a:r>
              <a:rPr lang="pt-BR" sz="1150" dirty="0" err="1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Rudolphianas</a:t>
            </a: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de Kepler e ganhou uma enorme reputação na Europa</a:t>
            </a:r>
            <a:endParaRPr sz="1150" dirty="0">
              <a:solidFill>
                <a:srgbClr val="44444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Possui uma cratera de </a:t>
            </a:r>
            <a:r>
              <a:rPr lang="pt-BR" sz="1150" dirty="0" err="1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venus</a:t>
            </a: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em sua homenagem (</a:t>
            </a:r>
            <a:r>
              <a:rPr lang="pt-BR" sz="1150" dirty="0" err="1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cunitz</a:t>
            </a: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 e um objeto </a:t>
            </a:r>
            <a:r>
              <a:rPr lang="pt-BR" sz="1150" dirty="0" err="1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astronomico</a:t>
            </a:r>
            <a:r>
              <a:rPr lang="pt-BR" sz="115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pt-BR" sz="1050" dirty="0">
                <a:solidFill>
                  <a:srgbClr val="222222"/>
                </a:solidFill>
                <a:highlight>
                  <a:srgbClr val="FEFEFE"/>
                </a:highlight>
              </a:rPr>
              <a:t>12624 </a:t>
            </a:r>
            <a:r>
              <a:rPr lang="pt-BR" sz="1050" dirty="0" err="1">
                <a:solidFill>
                  <a:srgbClr val="222222"/>
                </a:solidFill>
                <a:highlight>
                  <a:srgbClr val="FEFEFE"/>
                </a:highlight>
              </a:rPr>
              <a:t>Mariacunitia</a:t>
            </a:r>
            <a:r>
              <a:rPr lang="pt-BR" sz="1050" dirty="0">
                <a:solidFill>
                  <a:srgbClr val="222222"/>
                </a:solidFill>
                <a:highlight>
                  <a:srgbClr val="FEFEFE"/>
                </a:highlight>
              </a:rPr>
              <a:t>)</a:t>
            </a:r>
            <a:endParaRPr sz="1050" dirty="0">
              <a:solidFill>
                <a:srgbClr val="222222"/>
              </a:solidFill>
              <a:highlight>
                <a:srgbClr val="FEFEFE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222222"/>
              </a:solidFill>
              <a:highlight>
                <a:srgbClr val="FEFEFE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rgbClr val="44444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rgbClr val="44444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0580dc8d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0580dc8d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O cometa que leva seu nome foi uma grande descoberta feita por Mitchell e colaborou para torná-la mundialmente famosa e reconhecida entre os cientistas da época.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foi professora de astronomia no Colégio </a:t>
            </a:r>
            <a:r>
              <a:rPr lang="pt-BR" sz="115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Vassar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fez parte de uma organização feminista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ajudou a incentivar o reconhecimento das mulheres na ciência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recebeu o mesmo nível educacional que um garoto normalmente receberia naquele tempo. </a:t>
            </a:r>
            <a:r>
              <a:rPr lang="pt-BR" sz="1150" b="1" u="sng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Ela frequentou a escola onde seu pai dava aulas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Em 1835, aos 17 anos, abriu sua própria escola para treinar meninas na ciência e na matemática.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oi a primeira mulher oficialmente empregada com salário anual em um campo acadêmico e recebia cerca de US$ 300 por ano como “observadora celestial”.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foi eleita membro da Academia de Artes e Ciências dos Estados Unidos, a primeira mulher a receber o convite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ganhou uma medalha de ouro oferecida pelo rei Frederico VI da Dinamarca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astrônoma foi </a:t>
            </a:r>
            <a:r>
              <a:rPr lang="pt-BR" sz="1150" dirty="0" err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cofundadora</a:t>
            </a: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da Associação para o Avanço da Mulher, uma organização feminista que reunia mulheres profissionais em congressos anuais. Mitchell ocupou o comitê de ciência, onde organizava palestras sobre a importância do reconhecimento das mulheres nos campos científicos. Ela também protestou contra a escravidão 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pesquisou a superfície de dois dos seus planetas favoritos, </a:t>
            </a:r>
            <a:r>
              <a:rPr lang="pt-BR" sz="1150" b="1" u="sng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4"/>
              </a:rPr>
              <a:t>Júpiter </a:t>
            </a:r>
            <a:r>
              <a:rPr lang="pt-BR" sz="1150" dirty="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 Saturno, e também fotografou as estrelas</a:t>
            </a:r>
            <a:endParaRPr sz="1150" dirty="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1e24ab3b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1e24ab3b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Fleming contribuiu catalogando estrelas no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Henry </a:t>
            </a:r>
            <a:r>
              <a:rPr lang="pt-BR" sz="1050" u="sng" dirty="0" err="1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Draper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 Catalogue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. Em nove anos, ela catalogou mais de dez mil estrelas. Durante sua pesquisa, ela descobriu 59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nebulosas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, cerca de 310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estrelas variáveis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, e 10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novas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. Em 1907, ela publicou uma lista de 222 estrelas variáveis que ela descobriu.</a:t>
            </a:r>
            <a:endParaRPr sz="105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Em 1888, Fleming descobriu a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7"/>
              </a:rPr>
              <a:t>Nebulosa Cabeça de Cavalo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, descrevendo a nebulosa brilhante (mais tarde conhecida como IC 434) como tendo "uma marca semicircular de 5 minutos em diâmetro e 30 minutos ao sul de </a:t>
            </a:r>
            <a:r>
              <a:rPr lang="pt-BR" sz="1050" u="sng" dirty="0" err="1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Zeta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 </a:t>
            </a:r>
            <a:r>
              <a:rPr lang="pt-BR" sz="1050" u="sng" dirty="0" err="1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Orionis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." O irmão de Edward 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Pickering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9"/>
              </a:rPr>
              <a:t>William Henry </a:t>
            </a:r>
            <a:r>
              <a:rPr lang="pt-BR" sz="1050" u="sng" dirty="0" err="1">
                <a:solidFill>
                  <a:srgbClr val="0B0080"/>
                </a:solidFill>
                <a:highlight>
                  <a:srgbClr val="FFFFFF"/>
                </a:highlight>
                <a:hlinkClick r:id="rId9"/>
              </a:rPr>
              <a:t>Pickering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, que tirou a fotografia, especulou que o ponto era matéria escura. Todos artigos e livros subsequentes negam o crédito de Fleming e W. H. 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Pickering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, porque o compilador do primeiro Index Catalogue,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10"/>
              </a:rPr>
              <a:t>J. L. E. </a:t>
            </a:r>
            <a:r>
              <a:rPr lang="pt-BR" sz="1050" u="sng" dirty="0" err="1">
                <a:solidFill>
                  <a:srgbClr val="0B0080"/>
                </a:solidFill>
                <a:highlight>
                  <a:srgbClr val="FFFFFF"/>
                </a:highlight>
                <a:hlinkClick r:id="rId10"/>
              </a:rPr>
              <a:t>Dreyer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, eliminou o nome de Fleming da lista de objetos até então descobertos em Harvard, atribuindo eles todos meramente a "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Pickering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" (que a 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marioria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dos leitores acreditava ser E. C. 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Pickering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, diretor do Harvard 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College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Observatory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.) No lançamento do segundo  Index Catalogue, por 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Dreyer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em 1908, Fleming e outros em Harvard eram famosos o suficiente para receber o crédito devido para descobertas posteriores, porém não para  IC 434 e a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7"/>
              </a:rPr>
              <a:t>Nebulosa Cabeça de Cavalo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.</a:t>
            </a:r>
            <a:endParaRPr sz="105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Williamina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foi colocada no cargo de chefe de dezenas de mulheres contratadas para realizar classificações matemáticas, e editou as publicações do observatório. Em 1899, Fleming recebeu o título de Curadora de Fotografias 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Astronomicas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. Em 1906, ela se tornou membra honorária da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11"/>
              </a:rPr>
              <a:t>Royal </a:t>
            </a:r>
            <a:r>
              <a:rPr lang="pt-BR" sz="1050" u="sng" dirty="0" err="1">
                <a:solidFill>
                  <a:srgbClr val="0B0080"/>
                </a:solidFill>
                <a:highlight>
                  <a:srgbClr val="FFFFFF"/>
                </a:highlight>
                <a:hlinkClick r:id="rId11"/>
              </a:rPr>
              <a:t>Astronomical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11"/>
              </a:rPr>
              <a:t> </a:t>
            </a:r>
            <a:r>
              <a:rPr lang="pt-BR" sz="1050" u="sng" dirty="0" err="1">
                <a:solidFill>
                  <a:srgbClr val="0B0080"/>
                </a:solidFill>
                <a:highlight>
                  <a:srgbClr val="FFFFFF"/>
                </a:highlight>
                <a:hlinkClick r:id="rId11"/>
              </a:rPr>
              <a:t>Society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de Londres, a primeira mulher estadunidense a ser eleita. </a:t>
            </a:r>
            <a:endParaRPr sz="1050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4522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0580dc8d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0580dc8d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Ela completou seus estudos,  em Cambridge mas não recebeu um diploma por causa de seu sexo; Cambridge não concedia diplomas para mulheres até 1948.</a:t>
            </a:r>
            <a:endParaRPr dirty="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primeira pessoa a ganhar um PhD em astronomia em Harvard-Radcliffe, além de ter sido a primeira mulher a presidir um departamento de Harvard.</a:t>
            </a:r>
            <a:endParaRPr dirty="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determinou que as estrelas (incluindo o nosso Sol) eram compostas principalmente por hidrogênio e hélio</a:t>
            </a:r>
            <a:endParaRPr dirty="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Ela descobriu que </a:t>
            </a:r>
            <a:r>
              <a:rPr lang="pt-BR" u="sng" dirty="0">
                <a:solidFill>
                  <a:srgbClr val="0B008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silício</a:t>
            </a: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pt-BR" u="sng" dirty="0">
                <a:solidFill>
                  <a:srgbClr val="0B008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carbono</a:t>
            </a: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e outros metais comuns vistos no espectro do Sol estavam presentes mais ou menos nas mesmas quantidades na Terra, como se acreditava na época. No entanto, ela descobriu que o </a:t>
            </a:r>
            <a:r>
              <a:rPr lang="pt-BR" u="sng" dirty="0">
                <a:solidFill>
                  <a:srgbClr val="0B008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hélio</a:t>
            </a: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e particularmente o </a:t>
            </a:r>
            <a:r>
              <a:rPr lang="pt-BR" u="sng" dirty="0">
                <a:solidFill>
                  <a:srgbClr val="0B008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hidrogênio</a:t>
            </a: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eram muito mais abundantes (para o hidrogênio, mais ou menos um milhão). Além disso, sua tese estabeleceu que o hidrogênio era o principal componente na constituição das estrelas (ver </a:t>
            </a:r>
            <a:r>
              <a:rPr lang="pt-BR" u="sng" dirty="0" err="1">
                <a:solidFill>
                  <a:srgbClr val="0B008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metalicidade</a:t>
            </a: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), e portanto, o </a:t>
            </a:r>
            <a:r>
              <a:rPr lang="pt-BR" u="sng" dirty="0">
                <a:solidFill>
                  <a:srgbClr val="0B008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elemento químico</a:t>
            </a: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mais abundante no universo.</a:t>
            </a:r>
            <a:endParaRPr dirty="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pt-BR" sz="1050" dirty="0" err="1">
                <a:solidFill>
                  <a:srgbClr val="222222"/>
                </a:solidFill>
                <a:highlight>
                  <a:srgbClr val="FFFFFF"/>
                </a:highlight>
              </a:rPr>
              <a:t>astronomo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pt-BR" sz="1050" u="sng" dirty="0">
                <a:solidFill>
                  <a:srgbClr val="0B0080"/>
                </a:solidFill>
                <a:highlight>
                  <a:srgbClr val="FFFFFF"/>
                </a:highlight>
                <a:hlinkClick r:id="rId9"/>
              </a:rPr>
              <a:t>Henry Norris Russell</a:t>
            </a:r>
            <a:r>
              <a:rPr lang="pt-BR" sz="1050" dirty="0">
                <a:solidFill>
                  <a:srgbClr val="222222"/>
                </a:solidFill>
                <a:highlight>
                  <a:srgbClr val="FFFFFF"/>
                </a:highlight>
              </a:rPr>
              <a:t> a desencorajou a apresentar as sua conclusão de que a composição do Sol </a:t>
            </a:r>
            <a:endParaRPr dirty="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foi uma inspiração a muitas. Por exemplo, para a astrofísica </a:t>
            </a:r>
            <a:r>
              <a:rPr lang="pt-BR" u="sng" dirty="0">
                <a:solidFill>
                  <a:srgbClr val="0B008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Joan Feynman</a:t>
            </a:r>
            <a:r>
              <a:rPr lang="pt-BR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noticias.uol.com.br/ciencia/ultimas-noticias/redacao/2019/02/23/quem-sao-as-duas-mulheres-que-vao-pela-primeira-vez-caminhar-no-espaco.htm" TargetMode="External"/><Relationship Id="rId3" Type="http://schemas.openxmlformats.org/officeDocument/2006/relationships/image" Target="../media/image2.gif"/><Relationship Id="rId7" Type="http://schemas.openxmlformats.org/officeDocument/2006/relationships/hyperlink" Target="https://canaltech.com.br/espaco/10-mulheres-que-deixaram-a-sua-marca-na-astronomia-antiga-e-atual-102244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ress.exoss.org/mulheres-na-astronomia/" TargetMode="External"/><Relationship Id="rId5" Type="http://schemas.openxmlformats.org/officeDocument/2006/relationships/hyperlink" Target="https://www.ted.com/talks/carolyn_porco_flies_us_to_saturn?language=pt-br#t-325190" TargetMode="External"/><Relationship Id="rId4" Type="http://schemas.openxmlformats.org/officeDocument/2006/relationships/hyperlink" Target="https://www.youtube.com/watch?v=UVq2pFHKITo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nn.com/leaderboard/stories/10-female-astronomers-everyone-should-know" TargetMode="External"/><Relationship Id="rId3" Type="http://schemas.openxmlformats.org/officeDocument/2006/relationships/image" Target="../media/image2.gif"/><Relationship Id="rId7" Type="http://schemas.openxmlformats.org/officeDocument/2006/relationships/hyperlink" Target="https://revistagalileu.globo.com/Ciencia/noticia/2016/12/4-fatos-sobre-vera-rubin-astronoma-que-confirmou-existencia-da-materia-escura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evistagalileu.globo.com/Ciencia/noticia/2017/01/5-coisas-que-voce-precisa-saber-sobre-astronoma-maria-mitchell.html" TargetMode="External"/><Relationship Id="rId5" Type="http://schemas.openxmlformats.org/officeDocument/2006/relationships/hyperlink" Target="https://canaltech.com.br/espaco/10-mulheres-que-deixaram-a-sua-marca-na-astronomia-antiga-e-atual-102244/" TargetMode="External"/><Relationship Id="rId10" Type="http://schemas.openxmlformats.org/officeDocument/2006/relationships/hyperlink" Target="https://www.tecmundo.com.br/ciencia/129349-genios-brasil-5-duilia-mello-mulher-estrelas-nasa.htm" TargetMode="External"/><Relationship Id="rId4" Type="http://schemas.openxmlformats.org/officeDocument/2006/relationships/hyperlink" Target="http://press.exoss.org/mulheres-na-astronomia/" TargetMode="External"/><Relationship Id="rId9" Type="http://schemas.openxmlformats.org/officeDocument/2006/relationships/hyperlink" Target="http://womeninastronomy.blogspot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t.wikipedia.org/wiki/Cecilia_Payne-Gaposchkin" TargetMode="External"/><Relationship Id="rId4" Type="http://schemas.openxmlformats.org/officeDocument/2006/relationships/hyperlink" Target="https://en.wikipedia.org/wiki/Maria_Cunit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hyperlink" Target="http://press.exoss.org/mulheres-na-astronomia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://press.exoss.org/mulheres-na-astronomia/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hyperlink" Target="https://pt.wikipedia.org/wiki/Nebulosa_Cabe%C3%A7a_de_Caval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-507617" y="-68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Mulheres na Astronomia</a:t>
            </a:r>
            <a:endParaRPr sz="5000" b="1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483100" y="3952475"/>
            <a:ext cx="4202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Bruna Gomes</a:t>
            </a:r>
            <a:endParaRPr sz="1500" b="1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CDCC/USP</a:t>
            </a:r>
            <a:endParaRPr sz="1500" b="1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Observatório Dietrich Schiel</a:t>
            </a:r>
            <a:endParaRPr sz="1500" b="1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Nancy Grace Roman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1925-2018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Estados Unidos</a:t>
            </a:r>
            <a:endParaRPr b="1" dirty="0" smtClean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"mãe do telescópio Hubble"</a:t>
            </a:r>
            <a:endParaRPr b="1" dirty="0" smtClean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5441388" y="4339050"/>
            <a:ext cx="29748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</a:rPr>
              <a:t>Fonte:</a:t>
            </a: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</a:rPr>
              <a:t>https://canaltech.com.br/espaco/10-mulheres-que-deixaram-a-sua-marca-na-astronomia-antiga-e-atual-102244/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164" y="1410023"/>
            <a:ext cx="3942300" cy="29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8709" y="1391562"/>
            <a:ext cx="4550376" cy="290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Vera Rubin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311700" y="11807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1928-2016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Estados Unidos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Matéria escura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025" y="1494500"/>
            <a:ext cx="3863926" cy="28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4968300" y="4326100"/>
            <a:ext cx="38640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Fonte: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https://revistagalileu.globo.com/Ciencia/noticia/2016/12/4-fatos-sobre-vera-rubin-astronoma-que-confirmou-existencia-da-materia-escura.html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Jocelyn Bell Burnell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1943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Reino Unido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Pulsares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8561" y="1485725"/>
            <a:ext cx="4433238" cy="267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/>
        </p:nvSpPr>
        <p:spPr>
          <a:xfrm>
            <a:off x="4298550" y="4305800"/>
            <a:ext cx="43953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Fonte: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https://www.geekwire.com/2018/astrophysicist-jocelyn-bell-burnell-wins-3m-breakthrough-prize-pulsar-discovery/</a:t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9725" y="1485725"/>
            <a:ext cx="4752577" cy="26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Carolyn Porco</a:t>
            </a:r>
            <a:endParaRPr sz="24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1953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Estados Unidos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Programa Voyager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Sonda Cassini–Huygens,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Sonda New </a:t>
            </a:r>
            <a:r>
              <a:rPr lang="pt-BR" b="1" dirty="0" err="1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Horizons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Anéis planetários e Encélado.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3700" y="1416125"/>
            <a:ext cx="2974650" cy="297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/>
        </p:nvSpPr>
        <p:spPr>
          <a:xfrm>
            <a:off x="5673700" y="4609250"/>
            <a:ext cx="29748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Fonte: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http://carolynporco.com/about/biography/</a:t>
            </a:r>
            <a:endParaRPr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33" y="500044"/>
            <a:ext cx="3355466" cy="4551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Wanda Diaz-Merced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51" name="Google Shape;15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556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Porto Rico</a:t>
            </a:r>
            <a:endParaRPr sz="2000"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 b="1" dirty="0" err="1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Sonificação</a:t>
            </a:r>
            <a:endParaRPr sz="2000"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2475" y="919426"/>
            <a:ext cx="2654372" cy="3118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5462050" y="4136575"/>
            <a:ext cx="29748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Fonte: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https://canaltech.com.br/espaco/10-mulheres-que-deixaram-a-sua-marca-na-astronomia-antiga-e-atual-102244/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Kelly Korreck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Estados Unidos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Sonda solar Parker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900" y="1278900"/>
            <a:ext cx="3057275" cy="3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/>
          <p:nvPr/>
        </p:nvSpPr>
        <p:spPr>
          <a:xfrm>
            <a:off x="5672138" y="4465125"/>
            <a:ext cx="29748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Fonte: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https://www.lib.umich.edu/alumni-memoir/faculty/kelly-e-korreck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Sonda solar Parker</a:t>
            </a:r>
            <a:endParaRPr sz="24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5672138" y="4465125"/>
            <a:ext cx="29748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arker Solar Probe conheça os 4 instrumentos que a Nasa vai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0299" y="1173018"/>
            <a:ext cx="6026215" cy="33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Beatriz </a:t>
            </a:r>
            <a:r>
              <a:rPr lang="pt-BR" sz="2400" dirty="0" err="1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Barbuy</a:t>
            </a:r>
            <a:r>
              <a:rPr lang="pt-BR" sz="24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</a:t>
            </a:r>
            <a:endParaRPr sz="24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endParaRPr lang="pt-BR" sz="2000" dirty="0" smtClean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1950</a:t>
            </a:r>
            <a:r>
              <a:rPr lang="pt-BR" sz="20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;</a:t>
            </a: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Brasil;</a:t>
            </a: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Espectroscopia; </a:t>
            </a: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Diagrama cor magnitude; </a:t>
            </a: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44500">
              <a:buClr>
                <a:schemeClr val="lt1"/>
              </a:buClr>
              <a:buSzPts val="2000"/>
            </a:pPr>
            <a:r>
              <a:rPr lang="pt-BR" sz="2000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Evolução </a:t>
            </a:r>
            <a:r>
              <a:rPr lang="pt-BR" sz="20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estelar.</a:t>
            </a: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0350" y="1244800"/>
            <a:ext cx="3231750" cy="32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5348225" y="4427175"/>
            <a:ext cx="31560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Fonte: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http://revistaepoca.globo.com/Revista/Epoca/0,,EMI108890-15228,00.html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3092" y="1152475"/>
            <a:ext cx="5088732" cy="3816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68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Duilia de Mello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1963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Brasil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Supernova SN1997D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Bolhas azuis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325" y="1239725"/>
            <a:ext cx="3241901" cy="324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5348225" y="4427175"/>
            <a:ext cx="31560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</a:rPr>
              <a:t>Fonte:</a:t>
            </a: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</a:rPr>
              <a:t>https://www.tecmundo.com.br/ciencia/129349-genios-brasil-5-duilia-mello-mulher-estrelas-nasa.htm</a:t>
            </a:r>
            <a:endParaRPr sz="1000"/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863" y="1436664"/>
            <a:ext cx="3401072" cy="31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2325" y="1292000"/>
            <a:ext cx="3198950" cy="319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Ivone Freire da Mota e Albuquerque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99" name="Google Shape;19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 smtClean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Brasil;</a:t>
            </a: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Matéria escura; </a:t>
            </a:r>
            <a:endParaRPr sz="20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44500">
              <a:buClr>
                <a:schemeClr val="lt1"/>
              </a:buClr>
              <a:buSzPts val="2000"/>
            </a:pPr>
            <a:r>
              <a:rPr lang="pt-BR" sz="2000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Raios </a:t>
            </a:r>
            <a:r>
              <a:rPr lang="pt-BR" sz="20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cósmicos de altíssimas energias; </a:t>
            </a:r>
            <a:endParaRPr sz="48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925" y="1453375"/>
            <a:ext cx="3714100" cy="24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1"/>
          <p:cNvSpPr txBox="1"/>
          <p:nvPr/>
        </p:nvSpPr>
        <p:spPr>
          <a:xfrm>
            <a:off x="5390225" y="4075675"/>
            <a:ext cx="33075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https://www2.ifsc.usp.br/portal-ifsc/self-interacting-dark-matter-and-cdm-small-scale-potential-problems/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90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As </a:t>
            </a:r>
            <a:r>
              <a:rPr lang="pt-BR" sz="3600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Bruxas </a:t>
            </a:r>
            <a:r>
              <a:rPr lang="pt-BR" sz="36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do </a:t>
            </a:r>
            <a:r>
              <a:rPr lang="pt-BR" sz="3600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Passado</a:t>
            </a:r>
            <a:endParaRPr sz="3600" dirty="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61" y="2645641"/>
            <a:ext cx="1524003" cy="1828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99264" y="1679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Estrelas Além do Tempo</a:t>
            </a:r>
            <a:endParaRPr sz="2400"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2" name="Estrelas Além do Tempo Trailer Internacional Oficial Legenda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253" y="595168"/>
            <a:ext cx="7823200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311700" y="393225"/>
            <a:ext cx="8520600" cy="46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“Não há problemas na ciência que possam ser resolvidos por um homem</a:t>
            </a: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  e não por uma mulher.”</a:t>
            </a: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“Na escala global, metade dos cérebros são de mulheres.”</a:t>
            </a: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“Todos precisamos de permissão para fazer ciência.</a:t>
            </a: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  Porém, por motivos que estão enraizados na história, esta permissão é dada</a:t>
            </a: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  para mais homens do que mulheres.”</a:t>
            </a:r>
            <a:endParaRPr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Vera Rubin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9048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Obrigada!</a:t>
            </a:r>
            <a:endParaRPr sz="48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olidFill>
                  <a:schemeClr val="lt1"/>
                </a:solidFill>
                <a:latin typeface="Arial" panose="020B0604020202020204" pitchFamily="34" charset="0"/>
                <a:ea typeface="EB Garamond SemiBold"/>
                <a:cs typeface="Arial" panose="020B0604020202020204" pitchFamily="34" charset="0"/>
                <a:sym typeface="EB Garamond SemiBold"/>
              </a:rPr>
              <a:t>Para saber mais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EB Garamond SemiBold"/>
              <a:cs typeface="Arial" panose="020B0604020202020204" pitchFamily="34" charset="0"/>
              <a:sym typeface="EB Garamond SemiBold"/>
            </a:endParaRPr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Clr>
                <a:srgbClr val="595959"/>
              </a:buClr>
              <a:buNone/>
            </a:pPr>
            <a:r>
              <a:rPr lang="pt-BR" sz="1400" dirty="0">
                <a:solidFill>
                  <a:srgbClr val="FFFFFF"/>
                </a:solidFill>
                <a:ea typeface="EB Garamond SemiBold"/>
                <a:cs typeface="EB Garamond SemiBold"/>
                <a:sym typeface="EB Garamond SemiBold"/>
              </a:rPr>
              <a:t>Série Cosmos - Episódio 8 “ As irmãs do sol”</a:t>
            </a:r>
          </a:p>
          <a:p>
            <a:pPr marL="0" lvl="0" indent="0">
              <a:lnSpc>
                <a:spcPct val="150000"/>
              </a:lnSpc>
              <a:spcBef>
                <a:spcPts val="1600"/>
              </a:spcBef>
              <a:buClr>
                <a:srgbClr val="595959"/>
              </a:buClr>
              <a:buNone/>
            </a:pPr>
            <a:r>
              <a:rPr lang="pt-BR" sz="1400" dirty="0">
                <a:solidFill>
                  <a:srgbClr val="FFFFFF"/>
                </a:solidFill>
                <a:ea typeface="EB Garamond SemiBold"/>
                <a:cs typeface="EB Garamond SemiBold"/>
                <a:sym typeface="EB Garamond SemiBold"/>
              </a:rPr>
              <a:t>Série Cosmos - Episódio 13 “Sem medo do escuro</a:t>
            </a:r>
            <a:r>
              <a:rPr lang="pt-BR" sz="1400" dirty="0" smtClean="0">
                <a:solidFill>
                  <a:srgbClr val="FFFFFF"/>
                </a:solidFill>
                <a:ea typeface="EB Garamond SemiBold"/>
                <a:cs typeface="EB Garamond SemiBold"/>
                <a:sym typeface="EB Garamond SemiBold"/>
              </a:rPr>
              <a:t>”</a:t>
            </a:r>
            <a:endParaRPr lang="pt-BR" sz="1400" dirty="0" smtClean="0">
              <a:solidFill>
                <a:schemeClr val="lt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chemeClr val="lt1"/>
                </a:solidFill>
                <a:hlinkClick r:id="rId4"/>
              </a:rPr>
              <a:t>https://</a:t>
            </a:r>
            <a:r>
              <a:rPr lang="pt-BR" sz="1400" dirty="0" smtClean="0">
                <a:solidFill>
                  <a:schemeClr val="lt1"/>
                </a:solidFill>
                <a:hlinkClick r:id="rId4"/>
              </a:rPr>
              <a:t>www.youtube.com/watch?v=UVq2pFHKITo</a:t>
            </a:r>
            <a:endParaRPr lang="pt-BR" sz="1400" dirty="0" smtClean="0">
              <a:solidFill>
                <a:schemeClr val="lt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1400" dirty="0">
                <a:solidFill>
                  <a:srgbClr val="1A2E3B"/>
                </a:solidFill>
                <a:ea typeface="EB Garamond SemiBold"/>
                <a:cs typeface="EB Garamond SemiBold"/>
                <a:sym typeface="EB Garamond SemiBold"/>
                <a:hlinkClick r:id="rId5"/>
              </a:rPr>
              <a:t>https://</a:t>
            </a:r>
            <a:r>
              <a:rPr lang="pt-BR" sz="1400" dirty="0" smtClean="0">
                <a:solidFill>
                  <a:srgbClr val="1A2E3B"/>
                </a:solidFill>
                <a:ea typeface="EB Garamond SemiBold"/>
                <a:cs typeface="EB Garamond SemiBold"/>
                <a:sym typeface="EB Garamond SemiBold"/>
                <a:hlinkClick r:id="rId5"/>
              </a:rPr>
              <a:t>www.ted.com/talks/carolyn_porco_flies_us_to_saturn?language=pt-br#t-325190</a:t>
            </a:r>
            <a:endParaRPr lang="pt-BR" sz="1400" dirty="0" smtClean="0">
              <a:solidFill>
                <a:schemeClr val="lt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1400" u="sng" dirty="0">
                <a:solidFill>
                  <a:schemeClr val="hlink"/>
                </a:solidFill>
                <a:hlinkClick r:id="rId6"/>
              </a:rPr>
              <a:t>http://press.exoss.org/mulheres-na-astronomia</a:t>
            </a:r>
            <a:r>
              <a:rPr lang="pt-BR" sz="1400" u="sng" dirty="0" smtClean="0">
                <a:solidFill>
                  <a:schemeClr val="hlink"/>
                </a:solidFill>
                <a:hlinkClick r:id="rId6"/>
              </a:rPr>
              <a:t>/</a:t>
            </a:r>
            <a:endParaRPr lang="pt-BR" sz="1400" u="sng" dirty="0" smtClean="0">
              <a:solidFill>
                <a:schemeClr val="hlink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1400" u="sng" dirty="0">
                <a:solidFill>
                  <a:schemeClr val="hlink"/>
                </a:solidFill>
                <a:hlinkClick r:id="rId7"/>
              </a:rPr>
              <a:t>https://canaltech.com.br/espaco/10-mulheres-que-deixaram-a-sua-marca-na-astronomia-antiga-e-atual-102244</a:t>
            </a:r>
            <a:r>
              <a:rPr lang="pt-BR" sz="1400" u="sng" dirty="0" smtClean="0">
                <a:solidFill>
                  <a:schemeClr val="hlink"/>
                </a:solidFill>
                <a:hlinkClick r:id="rId7"/>
              </a:rPr>
              <a:t>/</a:t>
            </a:r>
            <a:endParaRPr lang="pt-BR" sz="1400" dirty="0">
              <a:solidFill>
                <a:schemeClr val="lt1"/>
              </a:solidFill>
            </a:endParaRPr>
          </a:p>
          <a:p>
            <a:pPr marL="0" lvl="0" indent="0">
              <a:spcBef>
                <a:spcPts val="1600"/>
              </a:spcBef>
              <a:buNone/>
            </a:pPr>
            <a:r>
              <a:rPr lang="pt-BR" sz="1400" dirty="0">
                <a:solidFill>
                  <a:srgbClr val="1A2E3B"/>
                </a:solidFill>
                <a:latin typeface="+mj-lt"/>
                <a:ea typeface="EB Garamond SemiBold"/>
                <a:cs typeface="EB Garamond SemiBold"/>
                <a:sym typeface="EB Garamond SemiBold"/>
                <a:hlinkClick r:id="rId8"/>
              </a:rPr>
              <a:t>https://</a:t>
            </a:r>
            <a:r>
              <a:rPr lang="pt-BR" sz="1400" dirty="0" smtClean="0">
                <a:solidFill>
                  <a:srgbClr val="1A2E3B"/>
                </a:solidFill>
                <a:latin typeface="+mj-lt"/>
                <a:ea typeface="EB Garamond SemiBold"/>
                <a:cs typeface="EB Garamond SemiBold"/>
                <a:sym typeface="EB Garamond SemiBold"/>
                <a:hlinkClick r:id="rId8"/>
              </a:rPr>
              <a:t>noticias.uol.com.br/ciencia/ultimas-noticias/redacao/2019/02/23/quem-sao-as-duas-mulheres-que-vao-pela-primeira-vez-caminhar-no-espaco.htm</a:t>
            </a:r>
            <a:endParaRPr lang="pt-BR" sz="1400" dirty="0" smtClean="0">
              <a:solidFill>
                <a:srgbClr val="1A2E3B"/>
              </a:solidFill>
              <a:latin typeface="+mj-lt"/>
              <a:ea typeface="EB Garamond SemiBold"/>
              <a:cs typeface="EB Garamond SemiBold"/>
              <a:sym typeface="EB Garamond SemiBold"/>
            </a:endParaRPr>
          </a:p>
          <a:p>
            <a:pPr marL="0" lvl="0" indent="0">
              <a:spcBef>
                <a:spcPts val="1600"/>
              </a:spcBef>
              <a:buNone/>
            </a:pPr>
            <a:endParaRPr lang="pt-BR" sz="1400" dirty="0">
              <a:solidFill>
                <a:srgbClr val="1A2E3B"/>
              </a:solidFill>
              <a:latin typeface="+mj-lt"/>
              <a:ea typeface="EB Garamond SemiBold"/>
              <a:cs typeface="EB Garamond SemiBold"/>
              <a:sym typeface="EB Garamond SemiBold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pt-BR" sz="1400" dirty="0">
              <a:solidFill>
                <a:schemeClr val="lt1"/>
              </a:solidFill>
              <a:latin typeface="+mj-lt"/>
            </a:endParaRPr>
          </a:p>
          <a:p>
            <a:pPr marL="0" lvl="0" indent="0">
              <a:lnSpc>
                <a:spcPct val="100000"/>
              </a:lnSpc>
              <a:buNone/>
            </a:pPr>
            <a:endParaRPr sz="14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166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</a:rPr>
              <a:t>Bibliografia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311700" y="1058250"/>
            <a:ext cx="85206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u="sng" dirty="0">
                <a:solidFill>
                  <a:schemeClr val="hlink"/>
                </a:solidFill>
                <a:hlinkClick r:id="rId4"/>
              </a:rPr>
              <a:t>http://press.exoss.org/mulheres-na-astronomia/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400" u="sng" dirty="0">
                <a:solidFill>
                  <a:schemeClr val="hlink"/>
                </a:solidFill>
                <a:hlinkClick r:id="rId5"/>
              </a:rPr>
              <a:t>https://canaltech.com.br/espaco/10-mulheres-que-deixaram-a-sua-marca-na-astronomia-antiga-e-atual-102244/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400" u="sng" dirty="0">
                <a:solidFill>
                  <a:schemeClr val="hlink"/>
                </a:solidFill>
                <a:hlinkClick r:id="rId6"/>
              </a:rPr>
              <a:t>https://revistagalileu.globo.com/Ciencia/noticia/2017/01/5-coisas-que-voce-precisa-saber-sobre-astronoma-maria-mitchell.html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400" u="sng" dirty="0">
                <a:solidFill>
                  <a:schemeClr val="hlink"/>
                </a:solidFill>
                <a:hlinkClick r:id="rId7"/>
              </a:rPr>
              <a:t>https://revistagalileu.globo.com/Ciencia/noticia/2016/12/4-fatos-sobre-vera-rubin-astronoma-que-confirmou-existencia-da-materia-escura.html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400" u="sng" dirty="0">
                <a:solidFill>
                  <a:schemeClr val="hlink"/>
                </a:solidFill>
                <a:hlinkClick r:id="rId8"/>
              </a:rPr>
              <a:t>https://www.mnn.com/leaderboard/stories/10-female-astronomers-everyone-should-know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400" u="sng" dirty="0">
                <a:solidFill>
                  <a:schemeClr val="hlink"/>
                </a:solidFill>
                <a:hlinkClick r:id="rId9"/>
              </a:rPr>
              <a:t>http://womeninastronomy.blogspot.com/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400" u="sng" dirty="0">
                <a:solidFill>
                  <a:schemeClr val="hlink"/>
                </a:solidFill>
                <a:hlinkClick r:id="rId10"/>
              </a:rPr>
              <a:t>https://www.tecmundo.com.br/ciencia/129349-genios-brasil-5-duilia-mello-mulher-estrelas-nasa.htm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</a:rPr>
              <a:t>Bibliografia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u="sng">
                <a:solidFill>
                  <a:schemeClr val="hlink"/>
                </a:solidFill>
                <a:hlinkClick r:id="rId4"/>
              </a:rPr>
              <a:t>https://en.wikipedia.org/wiki/Maria_Cunitz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u="sng">
                <a:solidFill>
                  <a:schemeClr val="hlink"/>
                </a:solidFill>
                <a:hlinkClick r:id="rId5"/>
              </a:rPr>
              <a:t>https://pt.wikipedia.org/wiki/Cecilia_Payne-Gaposchkin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Aglaonice de Thessalia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Século V a.C. ;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Grécia</a:t>
            </a:r>
            <a:r>
              <a:rPr lang="pt-BR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;</a:t>
            </a: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Eclipses da Lua.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9838" y="1152475"/>
            <a:ext cx="3128037" cy="33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5636600" y="4620175"/>
            <a:ext cx="31281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Fonte: </a:t>
            </a:r>
            <a:r>
              <a:rPr lang="pt-BR" sz="1100" u="sng">
                <a:solidFill>
                  <a:schemeClr val="lt1"/>
                </a:solidFill>
                <a:hlinkClick r:id="rId5"/>
              </a:rPr>
              <a:t>http://press.exoss.org/mulheres-na-astronomia/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6391" y="1152475"/>
            <a:ext cx="5199509" cy="39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Hipátia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370–415 </a:t>
            </a:r>
            <a:r>
              <a:rPr lang="pt-BR" b="1" dirty="0" err="1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d.C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Alexandria – Egito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Hidrômetro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Astrolábio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5650" y="1170213"/>
            <a:ext cx="3441975" cy="33809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5482588" y="4605000"/>
            <a:ext cx="31281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Fonte: </a:t>
            </a:r>
            <a:r>
              <a:rPr lang="pt-BR" sz="1100" u="sng">
                <a:solidFill>
                  <a:schemeClr val="lt1"/>
                </a:solidFill>
                <a:hlinkClick r:id="rId5"/>
              </a:rPr>
              <a:t>http://press.exoss.org/mulheres-na-astronomia/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6850" y="1074501"/>
            <a:ext cx="1442263" cy="357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8875" y="1170225"/>
            <a:ext cx="3375554" cy="338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As </a:t>
            </a:r>
            <a:r>
              <a:rPr lang="pt-BR" sz="3600" b="1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Cientistas </a:t>
            </a:r>
            <a:r>
              <a:rPr lang="pt-BR" sz="3600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do P</a:t>
            </a:r>
            <a:r>
              <a:rPr lang="pt-BR" sz="3600" b="1" dirty="0" smtClean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resente</a:t>
            </a:r>
            <a:endParaRPr sz="3600" b="1" dirty="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Maria Cunitz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2333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1604-1664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 err="1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Silesia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Trabalhos de Kepler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0050" y="1233350"/>
            <a:ext cx="3057275" cy="32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5649213" y="4568875"/>
            <a:ext cx="31281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Fonte: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 https://alchetron.com/Maria-Cunitz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6925" y="1199625"/>
            <a:ext cx="2296950" cy="33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6349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Maria Mitchell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219337" y="106934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1818-1889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Estados Unidos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Cometa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3277" y="1140011"/>
            <a:ext cx="3686274" cy="30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5196911" y="4265357"/>
            <a:ext cx="31281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lt1"/>
                </a:solidFill>
              </a:rPr>
              <a:t>Fonte: https://revistagalileu.globo.com/Ciencia/noticia/2017/01/5-coisas-que-voce-precisa-saber-sobre-astronoma-maria-mitchell.html</a:t>
            </a:r>
            <a:endParaRPr sz="11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20" y="-2249055"/>
            <a:ext cx="2483427" cy="2483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9.87654E-7 L -0.81771 1.2129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85" y="6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Williamina</a:t>
            </a:r>
            <a:r>
              <a:rPr lang="pt-BR" sz="2400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</a:t>
            </a:r>
            <a:r>
              <a:rPr lang="pt-BR" sz="2400" dirty="0" err="1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fleming</a:t>
            </a:r>
            <a:endParaRPr sz="2400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207" name="Google Shape;20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1857-1911;</a:t>
            </a:r>
            <a:endParaRPr sz="20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Reino Unido;</a:t>
            </a:r>
            <a:endParaRPr sz="20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Classificação comum para estrelas;</a:t>
            </a:r>
            <a:endParaRPr sz="20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Catalogou milhares de estrelas; </a:t>
            </a:r>
            <a:endParaRPr sz="20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EB Garamond SemiBold"/>
              <a:buChar char="●"/>
            </a:pPr>
            <a:r>
              <a:rPr lang="pt-BR" sz="2000">
                <a:solidFill>
                  <a:schemeClr val="lt1"/>
                </a:solidFill>
                <a:uFill>
                  <a:noFill/>
                </a:uFill>
                <a:latin typeface="EB Garamond SemiBold"/>
                <a:ea typeface="EB Garamond SemiBold"/>
                <a:cs typeface="EB Garamond SemiBold"/>
                <a:sym typeface="EB Garamond SemiBold"/>
                <a:hlinkClick r:id="rId4"/>
              </a:rPr>
              <a:t>Nebulosa Cabeça de Cavalo</a:t>
            </a:r>
            <a:r>
              <a:rPr lang="pt-BR" sz="20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. </a:t>
            </a:r>
            <a:endParaRPr sz="20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9699" y="1111525"/>
            <a:ext cx="2669750" cy="34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9900" y="688213"/>
            <a:ext cx="4167424" cy="4167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41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Cecilia Payne-Gaposchkin</a:t>
            </a:r>
            <a:endParaRPr sz="240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1900-1979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Reino Unido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B Garamond SemiBold"/>
              <a:buChar char="●"/>
            </a:pPr>
            <a:r>
              <a:rPr lang="pt-BR" b="1" dirty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Composição do Sol</a:t>
            </a:r>
            <a:endParaRPr b="1" dirty="0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880" y="1544450"/>
            <a:ext cx="3982925" cy="263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4749025" y="4295750"/>
            <a:ext cx="39129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Fonte: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</a:rPr>
              <a:t>https://congressoemfoco.uol.com.br/opiniao/colunas/a-mulher-que-revolucionou-a-astronomia/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5">
            <a:alphaModFix/>
          </a:blip>
          <a:srcRect b="8105"/>
          <a:stretch/>
        </p:blipFill>
        <p:spPr>
          <a:xfrm>
            <a:off x="4877863" y="399250"/>
            <a:ext cx="3584949" cy="46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2022</Words>
  <Application>Microsoft Office PowerPoint</Application>
  <PresentationFormat>Apresentação na tela (16:9)</PresentationFormat>
  <Paragraphs>209</Paragraphs>
  <Slides>25</Slides>
  <Notes>25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EB Garamond</vt:lpstr>
      <vt:lpstr>EB Garamond SemiBold</vt:lpstr>
      <vt:lpstr>Arial</vt:lpstr>
      <vt:lpstr>Times New Roman</vt:lpstr>
      <vt:lpstr>Georgia</vt:lpstr>
      <vt:lpstr>Simple Light</vt:lpstr>
      <vt:lpstr>Mulheres na Astronomia</vt:lpstr>
      <vt:lpstr>Apresentação do PowerPoint</vt:lpstr>
      <vt:lpstr>Aglaonice de Thessalia</vt:lpstr>
      <vt:lpstr>Hipátia</vt:lpstr>
      <vt:lpstr>Apresentação do PowerPoint</vt:lpstr>
      <vt:lpstr>Maria Cunitz</vt:lpstr>
      <vt:lpstr>Maria Mitchell</vt:lpstr>
      <vt:lpstr>Williamina fleming</vt:lpstr>
      <vt:lpstr>Cecilia Payne-Gaposchkin</vt:lpstr>
      <vt:lpstr>Nancy Grace Roman</vt:lpstr>
      <vt:lpstr>Vera Rubin</vt:lpstr>
      <vt:lpstr>Jocelyn Bell Burnell</vt:lpstr>
      <vt:lpstr>Carolyn Porco</vt:lpstr>
      <vt:lpstr>Wanda Diaz-Merced</vt:lpstr>
      <vt:lpstr>Kelly Korreck</vt:lpstr>
      <vt:lpstr>Sonda solar Parker</vt:lpstr>
      <vt:lpstr>Beatriz Barbuy </vt:lpstr>
      <vt:lpstr>Duilia de Mello</vt:lpstr>
      <vt:lpstr>Ivone Freire da Mota e Albuquerque</vt:lpstr>
      <vt:lpstr>Estrelas Além do Tempo</vt:lpstr>
      <vt:lpstr>Apresentação do PowerPoint</vt:lpstr>
      <vt:lpstr>Apresentação do PowerPoint</vt:lpstr>
      <vt:lpstr>Para saber mais</vt:lpstr>
      <vt:lpstr>Bibliografia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Mulheres na Astronomia</dc:title>
  <dc:creator>cda</dc:creator>
  <cp:lastModifiedBy>Observatório</cp:lastModifiedBy>
  <cp:revision>21</cp:revision>
  <dcterms:modified xsi:type="dcterms:W3CDTF">2019-03-10T00:29:34Z</dcterms:modified>
</cp:coreProperties>
</file>