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74" r:id="rId4"/>
    <p:sldId id="294" r:id="rId5"/>
    <p:sldId id="318" r:id="rId6"/>
    <p:sldId id="364" r:id="rId7"/>
    <p:sldId id="351" r:id="rId8"/>
    <p:sldId id="321" r:id="rId9"/>
    <p:sldId id="365" r:id="rId10"/>
    <p:sldId id="322" r:id="rId11"/>
    <p:sldId id="374" r:id="rId12"/>
    <p:sldId id="352" r:id="rId13"/>
    <p:sldId id="375" r:id="rId14"/>
    <p:sldId id="397" r:id="rId15"/>
    <p:sldId id="353" r:id="rId16"/>
    <p:sldId id="354" r:id="rId17"/>
    <p:sldId id="398" r:id="rId18"/>
    <p:sldId id="363" r:id="rId19"/>
    <p:sldId id="325" r:id="rId20"/>
    <p:sldId id="326" r:id="rId21"/>
    <p:sldId id="355" r:id="rId22"/>
    <p:sldId id="356" r:id="rId23"/>
    <p:sldId id="358" r:id="rId24"/>
    <p:sldId id="387" r:id="rId25"/>
    <p:sldId id="327" r:id="rId26"/>
    <p:sldId id="359" r:id="rId27"/>
    <p:sldId id="357" r:id="rId28"/>
    <p:sldId id="361" r:id="rId29"/>
    <p:sldId id="362" r:id="rId30"/>
    <p:sldId id="370" r:id="rId31"/>
    <p:sldId id="388" r:id="rId32"/>
    <p:sldId id="389" r:id="rId33"/>
    <p:sldId id="391" r:id="rId34"/>
    <p:sldId id="392" r:id="rId35"/>
    <p:sldId id="393" r:id="rId36"/>
    <p:sldId id="394" r:id="rId37"/>
    <p:sldId id="395" r:id="rId38"/>
    <p:sldId id="396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366" autoAdjust="0"/>
    <p:restoredTop sz="94660"/>
  </p:normalViewPr>
  <p:slideViewPr>
    <p:cSldViewPr>
      <p:cViewPr varScale="1">
        <p:scale>
          <a:sx n="66" d="100"/>
          <a:sy n="66" d="100"/>
        </p:scale>
        <p:origin x="14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198D-6B68-4797-B47E-4308519A7EDF}" type="datetimeFigureOut">
              <a:rPr lang="pt-BR" smtClean="0"/>
              <a:pPr/>
              <a:t>04/05/2019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D71-3087-4F82-9C37-C5F92FA7C66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198D-6B68-4797-B47E-4308519A7EDF}" type="datetimeFigureOut">
              <a:rPr lang="pt-BR" smtClean="0"/>
              <a:pPr/>
              <a:t>04/05/2019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D71-3087-4F82-9C37-C5F92FA7C66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198D-6B68-4797-B47E-4308519A7EDF}" type="datetimeFigureOut">
              <a:rPr lang="pt-BR" smtClean="0"/>
              <a:pPr/>
              <a:t>04/05/2019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D71-3087-4F82-9C37-C5F92FA7C66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198D-6B68-4797-B47E-4308519A7EDF}" type="datetimeFigureOut">
              <a:rPr lang="pt-BR" smtClean="0"/>
              <a:pPr/>
              <a:t>04/05/2019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D71-3087-4F82-9C37-C5F92FA7C66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198D-6B68-4797-B47E-4308519A7EDF}" type="datetimeFigureOut">
              <a:rPr lang="pt-BR" smtClean="0"/>
              <a:pPr/>
              <a:t>04/05/2019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D71-3087-4F82-9C37-C5F92FA7C66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198D-6B68-4797-B47E-4308519A7EDF}" type="datetimeFigureOut">
              <a:rPr lang="pt-BR" smtClean="0"/>
              <a:pPr/>
              <a:t>04/05/2019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D71-3087-4F82-9C37-C5F92FA7C66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198D-6B68-4797-B47E-4308519A7EDF}" type="datetimeFigureOut">
              <a:rPr lang="pt-BR" smtClean="0"/>
              <a:pPr/>
              <a:t>04/05/2019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D71-3087-4F82-9C37-C5F92FA7C66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198D-6B68-4797-B47E-4308519A7EDF}" type="datetimeFigureOut">
              <a:rPr lang="pt-BR" smtClean="0"/>
              <a:pPr/>
              <a:t>04/05/2019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D71-3087-4F82-9C37-C5F92FA7C66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198D-6B68-4797-B47E-4308519A7EDF}" type="datetimeFigureOut">
              <a:rPr lang="pt-BR" smtClean="0"/>
              <a:pPr/>
              <a:t>04/05/2019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D71-3087-4F82-9C37-C5F92FA7C66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198D-6B68-4797-B47E-4308519A7EDF}" type="datetimeFigureOut">
              <a:rPr lang="pt-BR" smtClean="0"/>
              <a:pPr/>
              <a:t>04/05/2019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D71-3087-4F82-9C37-C5F92FA7C66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EDC198D-6B68-4797-B47E-4308519A7EDF}" type="datetimeFigureOut">
              <a:rPr lang="pt-BR" smtClean="0"/>
              <a:pPr/>
              <a:t>04/05/2019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CD7FD71-3087-4F82-9C37-C5F92FA7C66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EDC198D-6B68-4797-B47E-4308519A7EDF}" type="datetimeFigureOut">
              <a:rPr lang="pt-BR" smtClean="0"/>
              <a:pPr/>
              <a:t>04/05/2019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CD7FD71-3087-4F82-9C37-C5F92FA7C66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20" y="1785926"/>
            <a:ext cx="8657728" cy="3786190"/>
          </a:xfrm>
        </p:spPr>
        <p:txBody>
          <a:bodyPr>
            <a:noAutofit/>
          </a:bodyPr>
          <a:lstStyle/>
          <a:p>
            <a:pPr algn="ctr"/>
            <a:r>
              <a:rPr lang="pt-BR" sz="3500" dirty="0" smtClean="0"/>
              <a:t/>
            </a:r>
            <a:br>
              <a:rPr lang="pt-BR" sz="3500" dirty="0" smtClean="0"/>
            </a:br>
            <a:r>
              <a:rPr lang="pt-BR" sz="3500" dirty="0" smtClean="0"/>
              <a:t/>
            </a:r>
            <a:br>
              <a:rPr lang="pt-BR" sz="3500" dirty="0" smtClean="0"/>
            </a:br>
            <a:r>
              <a:rPr lang="pt-BR" sz="3500" dirty="0" smtClean="0"/>
              <a:t>O surgimento da Astronomia moderna</a:t>
            </a:r>
            <a:endParaRPr lang="pt-BR" sz="35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00100" y="1142984"/>
            <a:ext cx="7505600" cy="547488"/>
          </a:xfrm>
        </p:spPr>
        <p:txBody>
          <a:bodyPr>
            <a:noAutofit/>
          </a:bodyPr>
          <a:lstStyle/>
          <a:p>
            <a:pPr algn="ctr"/>
            <a:r>
              <a:rPr lang="pt-BR" sz="4400" dirty="0" smtClean="0"/>
              <a:t>Ensino de Astronomia</a:t>
            </a:r>
            <a:endParaRPr lang="pt-BR" sz="4400" b="1" dirty="0"/>
          </a:p>
        </p:txBody>
      </p:sp>
      <p:pic>
        <p:nvPicPr>
          <p:cNvPr id="5" name="Imagem 4" descr="logoUFA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Uraniborg</a:t>
            </a:r>
            <a:endParaRPr lang="pt-BR" sz="3200" dirty="0"/>
          </a:p>
        </p:txBody>
      </p:sp>
      <p:pic>
        <p:nvPicPr>
          <p:cNvPr id="6" name="Imagem 5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  <p:pic>
        <p:nvPicPr>
          <p:cNvPr id="10" name="Espaço Reservado para Conteúdo 9" descr="Uraniborgskiss_4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54719" y="1774825"/>
            <a:ext cx="5634562" cy="4625975"/>
          </a:xfrm>
        </p:spPr>
      </p:pic>
    </p:spTree>
    <p:extLst>
      <p:ext uri="{BB962C8B-B14F-4D97-AF65-F5344CB8AC3E}">
        <p14:creationId xmlns:p14="http://schemas.microsoft.com/office/powerpoint/2010/main" val="122634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err="1" smtClean="0"/>
              <a:t>Urania</a:t>
            </a:r>
            <a:endParaRPr lang="pt-BR" sz="3200" dirty="0"/>
          </a:p>
        </p:txBody>
      </p:sp>
      <p:pic>
        <p:nvPicPr>
          <p:cNvPr id="6" name="Imagem 5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  <p:pic>
        <p:nvPicPr>
          <p:cNvPr id="11" name="Espaço Reservado para Conteúdo 10" descr="Urania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643174" y="1442491"/>
            <a:ext cx="4214842" cy="5415509"/>
          </a:xfrm>
        </p:spPr>
      </p:pic>
    </p:spTree>
    <p:extLst>
      <p:ext uri="{BB962C8B-B14F-4D97-AF65-F5344CB8AC3E}">
        <p14:creationId xmlns:p14="http://schemas.microsoft.com/office/powerpoint/2010/main" val="122634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Johannes Kepler 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Matemático, astrônomo, astrólogo e professor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Imagem 6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  <p:pic>
        <p:nvPicPr>
          <p:cNvPr id="8" name="Imagem 7" descr="Kepl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2357430"/>
            <a:ext cx="3486168" cy="425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Johannes Kepler 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28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Johannes Kepler nasceu na cidade de Weil der Stadt, na Alemanha, em 27 de dezembro de 1571. Quando jovem, ingressou no seminário de Adelberg em 1584. Este foi o primeiro passo para ser aceito na universidade. Após alguns anos estudando no seminário, Kepler foi aceito na universidade de Tübingen e iria se dedicar à teologia e à matemática. </a:t>
            </a: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Imagem 6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Johannes Kepler 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Mysterium Cosmographicum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Sólidos platônicos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Distâncias planetárias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Anima Motriz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Encontro com Tycho Brahe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A correspondência com o Mensageiro Sideral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Imagem 6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Johannes </a:t>
            </a:r>
            <a:r>
              <a:rPr lang="pt-BR" sz="3200" dirty="0" err="1" smtClean="0"/>
              <a:t>kepler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O guerra contra Marte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As anotações de Brahe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Astronomia Nova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As duas leis dos movimentos planetários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Imagem 6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Johannes </a:t>
            </a:r>
            <a:r>
              <a:rPr lang="pt-BR" sz="3200" dirty="0" err="1" smtClean="0"/>
              <a:t>kepler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Imagem 6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  <p:pic>
        <p:nvPicPr>
          <p:cNvPr id="8" name="Imagem 7" descr="SólidosPlatônic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714488"/>
            <a:ext cx="7802779" cy="1714512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7158" y="3714752"/>
            <a:ext cx="814393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 smtClean="0">
                <a:solidFill>
                  <a:schemeClr val="bg1">
                    <a:lumMod val="95000"/>
                  </a:schemeClr>
                </a:solidFill>
              </a:rPr>
              <a:t>Tetraedro – Cubo – Octaedro – Dodecaedro - Icosaedro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Johannes </a:t>
            </a:r>
            <a:r>
              <a:rPr lang="pt-BR" sz="3200" dirty="0" err="1" smtClean="0"/>
              <a:t>kepler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A Terra é circunscrita por um Dodecaedro</a:t>
            </a:r>
          </a:p>
          <a:p>
            <a:endParaRPr lang="pt-BR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Marte é circunscrito por um Tetraedro</a:t>
            </a:r>
          </a:p>
          <a:p>
            <a:endParaRPr lang="pt-BR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Júpiter é circunscrito por um Cubo</a:t>
            </a:r>
          </a:p>
          <a:p>
            <a:endParaRPr lang="pt-BR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Vênus é circunscrito por um  Icosaedro</a:t>
            </a:r>
          </a:p>
          <a:p>
            <a:endParaRPr lang="pt-BR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Mercúrio é circunscrito por um  Octaedro</a:t>
            </a:r>
          </a:p>
          <a:p>
            <a:endParaRPr lang="pt-BR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Imagem 6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Johannes </a:t>
            </a:r>
            <a:r>
              <a:rPr lang="pt-BR" sz="3200" dirty="0" err="1" smtClean="0"/>
              <a:t>kepler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Imagem 6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7158" y="3714752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Imagem 8" descr="Kepler_sólid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1500174"/>
            <a:ext cx="4500594" cy="499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Johannes Kepler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Lei das áreas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Conhecida como a segunda lei de Kepler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buNone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Os raios vetores de cada planeta varrem áreas iguais em tempos iguais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Imagem 7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44624"/>
            <a:ext cx="9144000" cy="2155308"/>
            <a:chOff x="-2679146" y="620688"/>
            <a:chExt cx="9267370" cy="21553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911"/>
            <a:stretch/>
          </p:blipFill>
          <p:spPr bwMode="auto">
            <a:xfrm>
              <a:off x="-2679146" y="620688"/>
              <a:ext cx="9267370" cy="1075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79146" y="1696496"/>
              <a:ext cx="9267370" cy="1079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84976" cy="2922830"/>
          </a:xfrm>
          <a:noFill/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2800" dirty="0" smtClean="0"/>
              <a:t>“Não há como voltar ao passado. A escolha é o Universo ou o nada” – H. G. Wells</a:t>
            </a:r>
            <a:endParaRPr lang="pt-BR" sz="2800" i="1" dirty="0">
              <a:solidFill>
                <a:srgbClr val="FFC000"/>
              </a:solidFill>
            </a:endParaRPr>
          </a:p>
        </p:txBody>
      </p:sp>
      <p:pic>
        <p:nvPicPr>
          <p:cNvPr id="6" name="Imagem 5" descr="5868_IMG0048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85988"/>
            <a:ext cx="9144000" cy="4572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Lei das áreas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Imagem 6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  <p:pic>
        <p:nvPicPr>
          <p:cNvPr id="8" name="Imagem 7" descr="Keplers2ndLa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214554"/>
            <a:ext cx="8249891" cy="335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Lei das áreas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Imagem 6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  <p:pic>
        <p:nvPicPr>
          <p:cNvPr id="9" name="Imagem 8" descr="img_498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000240"/>
            <a:ext cx="7358114" cy="403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Elipse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Elipse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Primeira lei de Kepler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buNone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O caminho percorrido pelos planetas ao redor do Sol é elíptico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Imagem 7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Lúnula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Imagem 6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  <p:pic>
        <p:nvPicPr>
          <p:cNvPr id="8" name="Imagem 7" descr="Lúnu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1643050"/>
            <a:ext cx="5286412" cy="499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Elipse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Imagem 6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  <p:pic>
        <p:nvPicPr>
          <p:cNvPr id="9" name="Imagem 8" descr="Keplers1stLa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643050"/>
            <a:ext cx="83724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Terceira lei de Kepler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Lei da Harmonia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i="1" dirty="0" smtClean="0">
                <a:solidFill>
                  <a:schemeClr val="bg1">
                    <a:lumMod val="95000"/>
                  </a:schemeClr>
                </a:solidFill>
              </a:rPr>
              <a:t>Harmonices Mundi</a:t>
            </a:r>
          </a:p>
          <a:p>
            <a:endParaRPr lang="pt-BR" i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pt-BR" i="1" dirty="0" smtClean="0">
                <a:solidFill>
                  <a:schemeClr val="bg1"/>
                </a:solidFill>
              </a:rPr>
              <a:t>a proporção entre o período de tempo de dois planetas é precisamente a sesquiáltera proporção de suas distâncias médias</a:t>
            </a:r>
            <a:endParaRPr lang="pt-BR" dirty="0" smtClean="0">
              <a:solidFill>
                <a:schemeClr val="bg1"/>
              </a:solidFill>
            </a:endParaRPr>
          </a:p>
          <a:p>
            <a:endParaRPr lang="pt-BR" i="1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endParaRPr lang="pt-BR" i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Imagem 6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Terceira lei de Kepler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Em outras palavras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o quadrado dos períodos de tempo estão um para o outro como o cubos da média das distâncias</a:t>
            </a:r>
          </a:p>
          <a:p>
            <a:pPr>
              <a:buNone/>
            </a:pPr>
            <a:endParaRPr lang="pt-BR" i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Imagem 6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700" i="1" dirty="0" smtClean="0"/>
              <a:t>Epitome Astronomiae Copernicanae</a:t>
            </a:r>
            <a:endParaRPr lang="pt-BR" sz="27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900" dirty="0" smtClean="0">
                <a:solidFill>
                  <a:schemeClr val="bg1">
                    <a:lumMod val="95000"/>
                  </a:schemeClr>
                </a:solidFill>
              </a:rPr>
              <a:t>Física</a:t>
            </a:r>
          </a:p>
          <a:p>
            <a:endParaRPr lang="pt-BR" sz="29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sz="2900" dirty="0" smtClean="0">
                <a:solidFill>
                  <a:schemeClr val="bg1">
                    <a:lumMod val="95000"/>
                  </a:schemeClr>
                </a:solidFill>
              </a:rPr>
              <a:t>Filosofia</a:t>
            </a:r>
          </a:p>
          <a:p>
            <a:endParaRPr lang="pt-BR" sz="29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sz="2900" dirty="0" smtClean="0">
                <a:solidFill>
                  <a:schemeClr val="bg1">
                    <a:lumMod val="95000"/>
                  </a:schemeClr>
                </a:solidFill>
              </a:rPr>
              <a:t>Metafísica </a:t>
            </a:r>
          </a:p>
          <a:p>
            <a:endParaRPr lang="pt-BR" sz="29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sz="2900" dirty="0" smtClean="0">
                <a:solidFill>
                  <a:schemeClr val="bg1">
                    <a:lumMod val="95000"/>
                  </a:schemeClr>
                </a:solidFill>
              </a:rPr>
              <a:t>Astronomia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buNone/>
            </a:pPr>
            <a:r>
              <a:rPr lang="pt-BR" sz="2900" dirty="0" smtClean="0">
                <a:solidFill>
                  <a:schemeClr val="bg1">
                    <a:lumMod val="95000"/>
                  </a:schemeClr>
                </a:solidFill>
              </a:rPr>
              <a:t>Kepler sistematiza ideias, atualiza dados,  simplifica e apresenta novas evidências</a:t>
            </a:r>
            <a:endParaRPr lang="pt-BR" sz="29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Imagem 6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A importância de Kepler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O outro sentido no qual o trabalho de Kepler culminou na astronomia moderna, mesmo que complementar à antiga, foi o de que ele foi o primeiro a visualizar a astronomia  - como parte da física. </a:t>
            </a:r>
          </a:p>
          <a:p>
            <a:pPr algn="ctr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Bruce Stephenson</a:t>
            </a: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Imagem 6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A obra de Kepler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“...pelos pensamentos em que são alimentadas, pelas formas que de acordo são moldadas, é a </a:t>
            </a:r>
            <a:r>
              <a:rPr lang="pt-BR" i="1" dirty="0" smtClean="0">
                <a:solidFill>
                  <a:schemeClr val="bg1"/>
                </a:solidFill>
              </a:rPr>
              <a:t>summa </a:t>
            </a:r>
            <a:r>
              <a:rPr lang="pt-BR" dirty="0" smtClean="0">
                <a:solidFill>
                  <a:schemeClr val="bg1"/>
                </a:solidFill>
              </a:rPr>
              <a:t>do Renascimento" </a:t>
            </a:r>
          </a:p>
          <a:p>
            <a:pPr algn="ctr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Max Caspar 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Imagem 6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700" dirty="0" smtClean="0">
                <a:solidFill>
                  <a:srgbClr val="FFC000"/>
                </a:solidFill>
              </a:rPr>
              <a:t>Os perigos de se fazer ciência</a:t>
            </a:r>
            <a:endParaRPr lang="pt-BR" sz="3700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t-BR" sz="7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pt-BR" sz="3500" dirty="0" smtClean="0">
                <a:solidFill>
                  <a:schemeClr val="bg1"/>
                </a:solidFill>
              </a:rPr>
              <a:t>Confronto com as instituições religiosas</a:t>
            </a:r>
          </a:p>
          <a:p>
            <a:pPr algn="just">
              <a:buNone/>
            </a:pPr>
            <a:endParaRPr lang="pt-BR" sz="35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pt-BR" sz="3500" dirty="0" smtClean="0">
                <a:solidFill>
                  <a:schemeClr val="bg1"/>
                </a:solidFill>
              </a:rPr>
              <a:t>Ofensa às escrituras</a:t>
            </a:r>
          </a:p>
          <a:p>
            <a:pPr algn="just">
              <a:buNone/>
            </a:pPr>
            <a:endParaRPr lang="pt-BR" sz="35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pt-BR" sz="3500" dirty="0" smtClean="0">
                <a:solidFill>
                  <a:schemeClr val="bg1"/>
                </a:solidFill>
              </a:rPr>
              <a:t>O questionamento é perigoso</a:t>
            </a:r>
          </a:p>
          <a:p>
            <a:pPr algn="just">
              <a:buNone/>
            </a:pPr>
            <a:endParaRPr lang="pt-BR" sz="3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pt-BR" sz="3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pt-BR" sz="3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pt-BR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pt-BR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pt-BR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pt-BR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pt-BR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m 5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33084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0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900" dirty="0" smtClean="0"/>
              <a:t>Sonho</a:t>
            </a:r>
            <a:endParaRPr lang="pt-BR" sz="29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Imagem 6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  <p:pic>
        <p:nvPicPr>
          <p:cNvPr id="9" name="Imagem 8" descr="LunaLe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1643050"/>
            <a:ext cx="6105428" cy="48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Sonho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Kepler escreveu uma das primeiras obras de ficção científica da história </a:t>
            </a:r>
          </a:p>
          <a:p>
            <a:pPr algn="ctr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Ele descreve uma possível civilização lunar e como essa civilização perceberia o movimento da Terra</a:t>
            </a:r>
          </a:p>
          <a:p>
            <a:pPr algn="ctr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Imagem 6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900" dirty="0" smtClean="0"/>
              <a:t>Sonho</a:t>
            </a:r>
            <a:endParaRPr lang="pt-BR" sz="29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Imagem 6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  <p:pic>
        <p:nvPicPr>
          <p:cNvPr id="8" name="Imagem 7" descr="800px-El_Sueño_o_la_Astronomía_de_la_Lu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484784"/>
            <a:ext cx="3982388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i="1" dirty="0" smtClean="0"/>
              <a:t>De Stella Nova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Supernova ocorrida em 1604</a:t>
            </a:r>
          </a:p>
          <a:p>
            <a:pPr algn="ctr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Kepler escreveu o livro </a:t>
            </a:r>
            <a:r>
              <a:rPr lang="pt-BR" i="1" dirty="0" smtClean="0">
                <a:solidFill>
                  <a:schemeClr val="bg1"/>
                </a:solidFill>
              </a:rPr>
              <a:t>De Stella Nova </a:t>
            </a:r>
            <a:r>
              <a:rPr lang="pt-BR" dirty="0" smtClean="0">
                <a:solidFill>
                  <a:schemeClr val="bg1"/>
                </a:solidFill>
              </a:rPr>
              <a:t>em 1605</a:t>
            </a:r>
          </a:p>
          <a:p>
            <a:pPr algn="ctr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A supernova obervada está há aproximadamente 20 mil anos luz da Terra</a:t>
            </a:r>
          </a:p>
          <a:p>
            <a:pPr algn="ctr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Imagem 6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i="1" dirty="0" smtClean="0"/>
              <a:t>De Stella Nova</a:t>
            </a:r>
            <a:endParaRPr lang="pt-BR" sz="29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Imagem 6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  <p:pic>
        <p:nvPicPr>
          <p:cNvPr id="9" name="Imagem 8" descr="395px-Kepler_Drawing_of_SN_16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628799"/>
            <a:ext cx="3312368" cy="503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i="1" dirty="0" smtClean="0"/>
              <a:t>De Stella Nova</a:t>
            </a:r>
            <a:endParaRPr lang="pt-BR" sz="29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Imagem 6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  <p:pic>
        <p:nvPicPr>
          <p:cNvPr id="8" name="Imagem 7" descr="750px-Keplers_superno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1556792"/>
            <a:ext cx="5184576" cy="4147661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907704" y="6093296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bg1"/>
                </a:solidFill>
              </a:rPr>
              <a:t>Kepler Supernova</a:t>
            </a:r>
            <a:endParaRPr lang="pt-BR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i="1" dirty="0" smtClean="0"/>
              <a:t>Floco de neve Hexágono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Publicado em 1611</a:t>
            </a:r>
          </a:p>
          <a:p>
            <a:pPr algn="ctr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Demonstrar  que a geometria é uma expressão da natureza</a:t>
            </a:r>
          </a:p>
          <a:p>
            <a:pPr algn="ctr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Imagem 6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900" i="1" dirty="0" smtClean="0"/>
              <a:t>De </a:t>
            </a:r>
            <a:r>
              <a:rPr lang="pt-BR" sz="2900" i="1" dirty="0" err="1" smtClean="0"/>
              <a:t>Nive</a:t>
            </a:r>
            <a:r>
              <a:rPr lang="pt-BR" sz="2900" i="1" dirty="0" smtClean="0"/>
              <a:t> </a:t>
            </a:r>
            <a:r>
              <a:rPr lang="pt-BR" sz="2900" i="1" dirty="0" err="1" smtClean="0"/>
              <a:t>Sexangula</a:t>
            </a:r>
            <a:endParaRPr lang="pt-BR" sz="2900" i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Imagem 6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  <p:pic>
        <p:nvPicPr>
          <p:cNvPr id="11" name="Imagem 10" descr="NiveSexangu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1916832"/>
            <a:ext cx="3444805" cy="468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Finalizando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A incansável busca pela verdadeira ciência é um dos maiores legado que Johannes Kepler nos deixou.</a:t>
            </a:r>
          </a:p>
          <a:p>
            <a:pPr algn="ctr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Questione, questione novamente, estude, reformule, conclua e questione mais um pouco.</a:t>
            </a:r>
          </a:p>
          <a:p>
            <a:pPr algn="ctr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Imagem 6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BR" sz="4000" dirty="0" smtClean="0">
                <a:solidFill>
                  <a:srgbClr val="FFC000"/>
                </a:solidFill>
              </a:rPr>
              <a:t>Astronomia na Europa</a:t>
            </a:r>
            <a:endParaRPr lang="pt-BR" sz="4000" dirty="0">
              <a:solidFill>
                <a:srgbClr val="FFC00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Surge as primeiras evidências do heliocentrismo</a:t>
            </a:r>
          </a:p>
          <a:p>
            <a:pPr>
              <a:buNone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A necessidade de se tirar a Terra do centro do Mundo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Surge o telescópio com lentes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A astronomia se une à física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Imagem 6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5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BR" sz="4000" dirty="0" smtClean="0">
                <a:solidFill>
                  <a:srgbClr val="FFC000"/>
                </a:solidFill>
              </a:rPr>
              <a:t>A astronomia dos antigos</a:t>
            </a:r>
            <a:endParaRPr lang="pt-BR" sz="4000" dirty="0">
              <a:solidFill>
                <a:srgbClr val="FFC00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Imagem 9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535592" cy="1080120"/>
          </a:xfrm>
          <a:prstGeom prst="rect">
            <a:avLst/>
          </a:prstGeom>
        </p:spPr>
      </p:pic>
      <p:pic>
        <p:nvPicPr>
          <p:cNvPr id="11" name="Imagem 10" descr="modelogeocentrico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484784"/>
            <a:ext cx="2808312" cy="2318863"/>
          </a:xfrm>
          <a:prstGeom prst="rect">
            <a:avLst/>
          </a:prstGeom>
        </p:spPr>
      </p:pic>
      <p:pic>
        <p:nvPicPr>
          <p:cNvPr id="12" name="Imagem 11" descr="Telescop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428999"/>
            <a:ext cx="2880320" cy="3233567"/>
          </a:xfrm>
          <a:prstGeom prst="rect">
            <a:avLst/>
          </a:prstGeom>
        </p:spPr>
      </p:pic>
      <p:pic>
        <p:nvPicPr>
          <p:cNvPr id="13" name="Imagem 12" descr="the-solar-system-no-names-version-1146849-639x3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4142578"/>
            <a:ext cx="4042559" cy="248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5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Nicolau Copérnico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O Sol está imóvel no centro do Mundo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Circularidade da órbita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A Terra é apenas o centro para o movimento Lunar Lua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Falta de escritos mostrando o raciocínio de Copérnico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Da revolução das orbes celestes</a:t>
            </a:r>
          </a:p>
        </p:txBody>
      </p:sp>
      <p:pic>
        <p:nvPicPr>
          <p:cNvPr id="7" name="Imagem 6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4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BR" sz="4000" dirty="0" smtClean="0">
                <a:solidFill>
                  <a:srgbClr val="FFC000"/>
                </a:solidFill>
              </a:rPr>
              <a:t>A astronomia dos antigos</a:t>
            </a:r>
            <a:endParaRPr lang="pt-BR" sz="4000" dirty="0">
              <a:solidFill>
                <a:srgbClr val="FFC00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Imagem 9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535592" cy="1080120"/>
          </a:xfrm>
          <a:prstGeom prst="rect">
            <a:avLst/>
          </a:prstGeom>
        </p:spPr>
      </p:pic>
      <p:pic>
        <p:nvPicPr>
          <p:cNvPr id="13" name="Imagem 12" descr="the-solar-system-no-names-version-1146849-639x3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143116"/>
            <a:ext cx="4042559" cy="2480968"/>
          </a:xfrm>
          <a:prstGeom prst="rect">
            <a:avLst/>
          </a:prstGeom>
        </p:spPr>
      </p:pic>
      <p:pic>
        <p:nvPicPr>
          <p:cNvPr id="9" name="Imagem 8" descr="Copernican_heliocentrism_diagram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785926"/>
            <a:ext cx="4211634" cy="385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5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Tycho Brahe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Imagem 6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  <p:pic>
        <p:nvPicPr>
          <p:cNvPr id="8" name="Imagem 7" descr="200px-Tycho_Brah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2857496"/>
            <a:ext cx="2643206" cy="3925161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85720" y="2000240"/>
            <a:ext cx="72866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300" dirty="0" smtClean="0">
                <a:solidFill>
                  <a:schemeClr val="bg1"/>
                </a:solidFill>
              </a:rPr>
              <a:t>              Astrônomo </a:t>
            </a:r>
            <a:endParaRPr lang="pt-BR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fe_in_space.jpg"/>
          <p:cNvPicPr>
            <a:picLocks noChangeAspect="1"/>
          </p:cNvPicPr>
          <p:nvPr/>
        </p:nvPicPr>
        <p:blipFill>
          <a:blip r:embed="rId2" cstate="print">
            <a:lum bright="-35000" contrast="-23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Tycho Brahe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As observações mais precisas da época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Brahe era voltado para a astronomia observacional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Anotações extremamente detalhadas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Uraniborg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35 anos de observações 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Imagem 6" descr="logoUF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35592" cy="1080120"/>
          </a:xfrm>
          <a:prstGeom prst="rect">
            <a:avLst/>
          </a:prstGeom>
        </p:spPr>
      </p:pic>
      <p:pic>
        <p:nvPicPr>
          <p:cNvPr id="8" name="Imagem 7" descr="200px-Tycho_Brah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500042"/>
            <a:ext cx="1346963" cy="200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5102</TotalTime>
  <Words>621</Words>
  <Application>Microsoft Office PowerPoint</Application>
  <PresentationFormat>Apresentação na tela (4:3)</PresentationFormat>
  <Paragraphs>225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4" baseType="lpstr">
      <vt:lpstr>Arial</vt:lpstr>
      <vt:lpstr>Corbel</vt:lpstr>
      <vt:lpstr>Wingdings</vt:lpstr>
      <vt:lpstr>Wingdings 2</vt:lpstr>
      <vt:lpstr>Wingdings 3</vt:lpstr>
      <vt:lpstr>Módulo</vt:lpstr>
      <vt:lpstr>  O surgimento da Astronomia moderna</vt:lpstr>
      <vt:lpstr>“Não há como voltar ao passado. A escolha é o Universo ou o nada” – H. G. Wells</vt:lpstr>
      <vt:lpstr>Os perigos de se fazer ciência</vt:lpstr>
      <vt:lpstr>Astronomia na Europa</vt:lpstr>
      <vt:lpstr>A astronomia dos antigos</vt:lpstr>
      <vt:lpstr>Nicolau Copérnico</vt:lpstr>
      <vt:lpstr>A astronomia dos antigos</vt:lpstr>
      <vt:lpstr>Tycho Brahe</vt:lpstr>
      <vt:lpstr>Tycho Brahe</vt:lpstr>
      <vt:lpstr>Uraniborg</vt:lpstr>
      <vt:lpstr>Urania</vt:lpstr>
      <vt:lpstr>Johannes Kepler </vt:lpstr>
      <vt:lpstr>Johannes Kepler </vt:lpstr>
      <vt:lpstr>Johannes Kepler </vt:lpstr>
      <vt:lpstr>Johannes kepler</vt:lpstr>
      <vt:lpstr>Johannes kepler</vt:lpstr>
      <vt:lpstr>Johannes kepler</vt:lpstr>
      <vt:lpstr>Johannes kepler</vt:lpstr>
      <vt:lpstr>Johannes Kepler</vt:lpstr>
      <vt:lpstr>Lei das áreas</vt:lpstr>
      <vt:lpstr>Lei das áreas</vt:lpstr>
      <vt:lpstr>Elipse</vt:lpstr>
      <vt:lpstr>Lúnula</vt:lpstr>
      <vt:lpstr>Elipse</vt:lpstr>
      <vt:lpstr>Terceira lei de Kepler</vt:lpstr>
      <vt:lpstr>Terceira lei de Kepler</vt:lpstr>
      <vt:lpstr>Epitome Astronomiae Copernicanae</vt:lpstr>
      <vt:lpstr>A importância de Kepler</vt:lpstr>
      <vt:lpstr>A obra de Kepler</vt:lpstr>
      <vt:lpstr>Sonho</vt:lpstr>
      <vt:lpstr>Sonho</vt:lpstr>
      <vt:lpstr>Sonho</vt:lpstr>
      <vt:lpstr>De Stella Nova</vt:lpstr>
      <vt:lpstr>De Stella Nova</vt:lpstr>
      <vt:lpstr>De Stella Nova</vt:lpstr>
      <vt:lpstr>Floco de neve Hexágono</vt:lpstr>
      <vt:lpstr>De Nive Sexangula</vt:lpstr>
      <vt:lpstr>Finalizando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Leorond</dc:creator>
  <cp:lastModifiedBy>Observatório</cp:lastModifiedBy>
  <cp:revision>568</cp:revision>
  <dcterms:created xsi:type="dcterms:W3CDTF">2015-07-21T21:53:58Z</dcterms:created>
  <dcterms:modified xsi:type="dcterms:W3CDTF">2019-05-05T00:56:50Z</dcterms:modified>
</cp:coreProperties>
</file>