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74" r:id="rId5"/>
    <p:sldId id="275" r:id="rId6"/>
    <p:sldId id="259" r:id="rId7"/>
    <p:sldId id="276" r:id="rId8"/>
    <p:sldId id="260" r:id="rId9"/>
    <p:sldId id="277" r:id="rId10"/>
    <p:sldId id="261" r:id="rId11"/>
    <p:sldId id="262" r:id="rId12"/>
    <p:sldId id="263" r:id="rId13"/>
    <p:sldId id="264" r:id="rId14"/>
    <p:sldId id="265" r:id="rId15"/>
    <p:sldId id="266" r:id="rId16"/>
    <p:sldId id="279" r:id="rId17"/>
    <p:sldId id="267" r:id="rId18"/>
    <p:sldId id="280" r:id="rId19"/>
    <p:sldId id="278" r:id="rId20"/>
    <p:sldId id="268" r:id="rId21"/>
    <p:sldId id="269" r:id="rId22"/>
    <p:sldId id="281" r:id="rId23"/>
    <p:sldId id="283" r:id="rId24"/>
    <p:sldId id="270" r:id="rId25"/>
    <p:sldId id="271" r:id="rId26"/>
    <p:sldId id="282" r:id="rId27"/>
    <p:sldId id="285" r:id="rId28"/>
    <p:sldId id="286" r:id="rId29"/>
    <p:sldId id="287" r:id="rId30"/>
    <p:sldId id="272" r:id="rId31"/>
    <p:sldId id="273" r:id="rId3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49zNfPfIBvwnD9lwsxOR9PGK/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701" autoAdjust="0"/>
  </p:normalViewPr>
  <p:slideViewPr>
    <p:cSldViewPr snapToGrid="0">
      <p:cViewPr varScale="1">
        <p:scale>
          <a:sx n="56" d="100"/>
          <a:sy n="56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pt-BR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pt-BR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Mercedonius</a:t>
            </a:r>
            <a:r>
              <a:rPr lang="pt-BR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cuja duração alternava de 22 ou 23 dias, intercalava-se entre 23 e 24 de </a:t>
            </a:r>
            <a:r>
              <a:rPr lang="pt-BR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Februarius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1018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No antigo calendário romano, o primeiro dia do mês se chamava </a:t>
            </a:r>
            <a:r>
              <a:rPr lang="pt-BR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calendas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e cada dia do mês anterior se contava retroativamente. Em 46 a.C., Júlio César mandou que o sexto dia antes das calendas de março deveria ser repetido uma vez em cada quatro anos, e era chamado </a:t>
            </a:r>
            <a:r>
              <a:rPr lang="pt-BR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ante diem bis </a:t>
            </a:r>
            <a:r>
              <a:rPr lang="pt-BR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sextum</a:t>
            </a:r>
            <a:r>
              <a:rPr lang="pt-BR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Kalendas</a:t>
            </a:r>
            <a:r>
              <a:rPr lang="pt-BR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Martias</a:t>
            </a:r>
            <a:r>
              <a:rPr lang="pt-BR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ou simplesmente </a:t>
            </a:r>
            <a:r>
              <a:rPr lang="pt-BR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bissextum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Daí o nome bissexto.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7778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1ace380a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1ace380a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9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9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Panorâmica com Legenda">
  <p:cSld name="Foto Panorâmica com Legenda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28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>
            <a:spLocks noGrp="1"/>
          </p:cNvSpPr>
          <p:nvPr>
            <p:ph type="pic" idx="2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noFill/>
          <a:ln w="50800" cap="sq" cmpd="dbl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body" idx="1"/>
          </p:nvPr>
        </p:nvSpPr>
        <p:spPr>
          <a:xfrm>
            <a:off x="457201" y="5299603"/>
            <a:ext cx="7772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8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Legenda">
  <p:cSld name="Título e Legenda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29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9"/>
          <p:cNvSpPr txBox="1"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9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9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9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ção com Legenda">
  <p:cSld name="Citação com Legenda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30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lang="pt-BR" sz="8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/>
          </a:p>
        </p:txBody>
      </p:sp>
      <p:sp>
        <p:nvSpPr>
          <p:cNvPr id="95" name="Google Shape;95;p30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lang="pt-BR" sz="8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</p:txBody>
      </p:sp>
      <p:sp>
        <p:nvSpPr>
          <p:cNvPr id="96" name="Google Shape;96;p30"/>
          <p:cNvSpPr txBox="1"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0"/>
          <p:cNvSpPr txBox="1">
            <a:spLocks noGrp="1"/>
          </p:cNvSpPr>
          <p:nvPr>
            <p:ph type="body" idx="1"/>
          </p:nvPr>
        </p:nvSpPr>
        <p:spPr>
          <a:xfrm>
            <a:off x="988671" y="3352800"/>
            <a:ext cx="687613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alibri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alibri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30"/>
          <p:cNvSpPr txBox="1">
            <a:spLocks noGrp="1"/>
          </p:cNvSpPr>
          <p:nvPr>
            <p:ph type="body" idx="2"/>
          </p:nvPr>
        </p:nvSpPr>
        <p:spPr>
          <a:xfrm>
            <a:off x="462266" y="4343400"/>
            <a:ext cx="77724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30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0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0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tão de Nome">
  <p:cSld name="Cartão de Nom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31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1"/>
          <p:cNvSpPr txBox="1"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1"/>
          <p:cNvSpPr txBox="1"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31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1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1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r o Cartão de Nome">
  <p:cSld name="Citar o Cartão de Nom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32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2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lang="pt-BR" sz="8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/>
          </a:p>
        </p:txBody>
      </p:sp>
      <p:sp>
        <p:nvSpPr>
          <p:cNvPr id="112" name="Google Shape;112;p32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lang="pt-BR" sz="8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</p:txBody>
      </p:sp>
      <p:sp>
        <p:nvSpPr>
          <p:cNvPr id="113" name="Google Shape;113;p32"/>
          <p:cNvSpPr txBox="1"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2"/>
          <p:cNvSpPr txBox="1">
            <a:spLocks noGrp="1"/>
          </p:cNvSpPr>
          <p:nvPr>
            <p:ph type="body" idx="1"/>
          </p:nvPr>
        </p:nvSpPr>
        <p:spPr>
          <a:xfrm>
            <a:off x="457200" y="3886200"/>
            <a:ext cx="7772401" cy="8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32"/>
          <p:cNvSpPr txBox="1">
            <a:spLocks noGrp="1"/>
          </p:cNvSpPr>
          <p:nvPr>
            <p:ph type="body" idx="2"/>
          </p:nvPr>
        </p:nvSpPr>
        <p:spPr>
          <a:xfrm>
            <a:off x="457200" y="4775200"/>
            <a:ext cx="7772401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32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2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2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dadeiro ou Falso">
  <p:cSld name="Verdadeiro ou Falso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33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3"/>
          <p:cNvSpPr txBox="1"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3"/>
          <p:cNvSpPr txBox="1">
            <a:spLocks noGrp="1"/>
          </p:cNvSpPr>
          <p:nvPr>
            <p:ph type="body" idx="1"/>
          </p:nvPr>
        </p:nvSpPr>
        <p:spPr>
          <a:xfrm>
            <a:off x="464440" y="3505200"/>
            <a:ext cx="7772401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33"/>
          <p:cNvSpPr txBox="1">
            <a:spLocks noGrp="1"/>
          </p:cNvSpPr>
          <p:nvPr>
            <p:ph type="body" idx="2"/>
          </p:nvPr>
        </p:nvSpPr>
        <p:spPr>
          <a:xfrm>
            <a:off x="464439" y="4343400"/>
            <a:ext cx="7772401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33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3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3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34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4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4"/>
          <p:cNvSpPr txBox="1">
            <a:spLocks noGrp="1"/>
          </p:cNvSpPr>
          <p:nvPr>
            <p:ph type="body" idx="1"/>
          </p:nvPr>
        </p:nvSpPr>
        <p:spPr>
          <a:xfrm rot="5400000">
            <a:off x="2518834" y="80434"/>
            <a:ext cx="3649133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34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35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5"/>
          <p:cNvSpPr txBox="1">
            <a:spLocks noGrp="1"/>
          </p:cNvSpPr>
          <p:nvPr>
            <p:ph type="title"/>
          </p:nvPr>
        </p:nvSpPr>
        <p:spPr>
          <a:xfrm rot="5400000">
            <a:off x="4800488" y="2362090"/>
            <a:ext cx="5181601" cy="1676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body" idx="1"/>
          </p:nvPr>
        </p:nvSpPr>
        <p:spPr>
          <a:xfrm rot="5400000">
            <a:off x="861492" y="205308"/>
            <a:ext cx="5181600" cy="5990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35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5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5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0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0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21" descr="Celestia-R1---OverlayTitle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73977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1"/>
          <p:cNvSpPr txBox="1"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lt1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100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dt" idx="10"/>
          </p:nvPr>
        </p:nvSpPr>
        <p:spPr>
          <a:xfrm>
            <a:off x="6752311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ftr" idx="11"/>
          </p:nvPr>
        </p:nvSpPr>
        <p:spPr>
          <a:xfrm>
            <a:off x="2743973" y="5870576"/>
            <a:ext cx="3932137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sldNum" idx="12"/>
          </p:nvPr>
        </p:nvSpPr>
        <p:spPr>
          <a:xfrm>
            <a:off x="80406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22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2"/>
          <p:cNvSpPr txBox="1"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23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23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body" idx="1"/>
          </p:nvPr>
        </p:nvSpPr>
        <p:spPr>
          <a:xfrm>
            <a:off x="457201" y="2142068"/>
            <a:ext cx="3813048" cy="3649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body" idx="2"/>
          </p:nvPr>
        </p:nvSpPr>
        <p:spPr>
          <a:xfrm>
            <a:off x="4416553" y="2142068"/>
            <a:ext cx="3813048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24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4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body" idx="2"/>
          </p:nvPr>
        </p:nvSpPr>
        <p:spPr>
          <a:xfrm>
            <a:off x="457200" y="2870201"/>
            <a:ext cx="3813048" cy="2920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body" idx="3"/>
          </p:nvPr>
        </p:nvSpPr>
        <p:spPr>
          <a:xfrm>
            <a:off x="4711120" y="2218267"/>
            <a:ext cx="351848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body" idx="4"/>
          </p:nvPr>
        </p:nvSpPr>
        <p:spPr>
          <a:xfrm>
            <a:off x="4416552" y="2870201"/>
            <a:ext cx="3813048" cy="2920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25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25"/>
          <p:cNvSpPr txBox="1"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26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6"/>
          <p:cNvSpPr txBox="1"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3606144" y="609601"/>
            <a:ext cx="4627975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body" idx="2"/>
          </p:nvPr>
        </p:nvSpPr>
        <p:spPr>
          <a:xfrm>
            <a:off x="461718" y="2997200"/>
            <a:ext cx="2862910" cy="184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27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7"/>
          <p:cNvSpPr txBox="1"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>
            <a:spLocks noGrp="1"/>
          </p:cNvSpPr>
          <p:nvPr>
            <p:ph type="pic" idx="2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noFill/>
          <a:ln w="50800" cap="sq" cmpd="dbl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body" idx="1"/>
          </p:nvPr>
        </p:nvSpPr>
        <p:spPr>
          <a:xfrm>
            <a:off x="462128" y="3107272"/>
            <a:ext cx="4097204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.uc.pt/~helios/Mestre/H01orige.ht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t.wikipedia.org/wiki/Calend%C3%A1rio_romano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"/>
          <p:cNvSpPr/>
          <p:nvPr/>
        </p:nvSpPr>
        <p:spPr>
          <a:xfrm>
            <a:off x="-1" y="2252800"/>
            <a:ext cx="91440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Como sabemos que dia é hoje?</a:t>
            </a:r>
            <a:endParaRPr/>
          </a:p>
        </p:txBody>
      </p:sp>
      <p:pic>
        <p:nvPicPr>
          <p:cNvPr id="146" name="Google Shape;14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4048" y="71102"/>
            <a:ext cx="1800200" cy="153123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"/>
          <p:cNvSpPr/>
          <p:nvPr/>
        </p:nvSpPr>
        <p:spPr>
          <a:xfrm>
            <a:off x="5604300" y="1537850"/>
            <a:ext cx="3539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Centro de Divulgação da Astronomia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Observatório Dietrich Schiel</a:t>
            </a:r>
            <a:endParaRPr/>
          </a:p>
        </p:txBody>
      </p:sp>
      <p:sp>
        <p:nvSpPr>
          <p:cNvPr id="149" name="Google Shape;149;p1"/>
          <p:cNvSpPr/>
          <p:nvPr/>
        </p:nvSpPr>
        <p:spPr>
          <a:xfrm>
            <a:off x="0" y="1540397"/>
            <a:ext cx="28917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Centro de Divulgação </a:t>
            </a:r>
            <a:r>
              <a:rPr lang="pt-BR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Científica</a:t>
            </a:r>
            <a:r>
              <a:rPr lang="pt-BR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 Cultural</a:t>
            </a:r>
            <a:endParaRPr/>
          </a:p>
        </p:txBody>
      </p:sp>
      <p:sp>
        <p:nvSpPr>
          <p:cNvPr id="150" name="Google Shape;150;p1"/>
          <p:cNvSpPr/>
          <p:nvPr/>
        </p:nvSpPr>
        <p:spPr>
          <a:xfrm>
            <a:off x="2891703" y="6238292"/>
            <a:ext cx="353969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giovana.bertolino@usp.br</a:t>
            </a:r>
            <a:endParaRPr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97" y="296602"/>
            <a:ext cx="1569723" cy="1149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2957482D-E66E-43AA-AD33-16360F791CE9}"/>
              </a:ext>
            </a:extLst>
          </p:cNvPr>
          <p:cNvSpPr txBox="1">
            <a:spLocks noChangeArrowheads="1"/>
          </p:cNvSpPr>
          <p:nvPr/>
        </p:nvSpPr>
        <p:spPr>
          <a:xfrm>
            <a:off x="571500" y="214313"/>
            <a:ext cx="7772400" cy="1143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3600" dirty="0">
                <a:solidFill>
                  <a:schemeClr val="bg1"/>
                </a:solidFill>
                <a:latin typeface="Century Gothic" pitchFamily="34" charset="0"/>
              </a:rPr>
              <a:t>As trajetórias do Sol nos equinócios e nos solstícios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96E050D-9881-474D-BB37-68D2BFC12D50}"/>
              </a:ext>
            </a:extLst>
          </p:cNvPr>
          <p:cNvSpPr txBox="1"/>
          <p:nvPr/>
        </p:nvSpPr>
        <p:spPr>
          <a:xfrm>
            <a:off x="0" y="6525344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Crédito: André Luiz da Silva/CDA/CDCC/USP 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E05036C-884A-4412-AFC3-83004BE8A1C5}"/>
              </a:ext>
            </a:extLst>
          </p:cNvPr>
          <p:cNvSpPr>
            <a:spLocks noChangeAspect="1"/>
          </p:cNvSpPr>
          <p:nvPr/>
        </p:nvSpPr>
        <p:spPr bwMode="auto">
          <a:xfrm>
            <a:off x="3079929" y="2081428"/>
            <a:ext cx="3240361" cy="2304256"/>
          </a:xfrm>
          <a:prstGeom prst="ellipse">
            <a:avLst/>
          </a:prstGeom>
          <a:gradFill>
            <a:gsLst>
              <a:gs pos="48000">
                <a:srgbClr val="00B0F0">
                  <a:alpha val="42000"/>
                </a:srgbClr>
              </a:gs>
              <a:gs pos="91000">
                <a:schemeClr val="tx1">
                  <a:alpha val="10000"/>
                </a:schemeClr>
              </a:gs>
              <a:gs pos="6000">
                <a:schemeClr val="bg1">
                  <a:alpha val="58000"/>
                </a:schemeClr>
              </a:gs>
            </a:gsLst>
            <a:lin ang="5400000" scaled="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5" tIns="45703" rIns="91405" bIns="45703" numCol="1" rtlCol="0" anchor="t" anchorCtr="0" compatLnSpc="1">
            <a:prstTxWarp prst="textNoShape">
              <a:avLst/>
            </a:prstTxWarp>
          </a:bodyPr>
          <a:lstStyle/>
          <a:p>
            <a:pPr defTabSz="914053"/>
            <a:endParaRPr lang="pt-BR" dirty="0">
              <a:latin typeface="Helvetica 55 Roman" pitchFamily="34" charset="0"/>
            </a:endParaRPr>
          </a:p>
        </p:txBody>
      </p:sp>
      <p:sp>
        <p:nvSpPr>
          <p:cNvPr id="5" name="Arc 3">
            <a:extLst>
              <a:ext uri="{FF2B5EF4-FFF2-40B4-BE49-F238E27FC236}">
                <a16:creationId xmlns:a16="http://schemas.microsoft.com/office/drawing/2014/main" id="{DD5FF8A9-888F-48B5-A8A6-191E07F1359B}"/>
              </a:ext>
            </a:extLst>
          </p:cNvPr>
          <p:cNvSpPr>
            <a:spLocks/>
          </p:cNvSpPr>
          <p:nvPr/>
        </p:nvSpPr>
        <p:spPr bwMode="auto">
          <a:xfrm rot="20930720" flipV="1">
            <a:off x="2823146" y="3712212"/>
            <a:ext cx="4094162" cy="196850"/>
          </a:xfrm>
          <a:custGeom>
            <a:avLst/>
            <a:gdLst>
              <a:gd name="T0" fmla="*/ 2147483647 w 21407"/>
              <a:gd name="T1" fmla="*/ 2147483647 h 3672"/>
              <a:gd name="T2" fmla="*/ 2147483647 w 21407"/>
              <a:gd name="T3" fmla="*/ 2147483647 h 3672"/>
              <a:gd name="T4" fmla="*/ 0 w 21407"/>
              <a:gd name="T5" fmla="*/ 0 h 3672"/>
              <a:gd name="T6" fmla="*/ 0 60000 65536"/>
              <a:gd name="T7" fmla="*/ 0 60000 65536"/>
              <a:gd name="T8" fmla="*/ 0 60000 65536"/>
              <a:gd name="T9" fmla="*/ 0 w 21407"/>
              <a:gd name="T10" fmla="*/ 0 h 3672"/>
              <a:gd name="T11" fmla="*/ 21407 w 21407"/>
              <a:gd name="T12" fmla="*/ 3672 h 3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07" h="3672" fill="none" extrusionOk="0">
                <a:moveTo>
                  <a:pt x="21406" y="2883"/>
                </a:moveTo>
                <a:cubicBezTo>
                  <a:pt x="21371" y="3147"/>
                  <a:pt x="21330" y="3410"/>
                  <a:pt x="21285" y="3671"/>
                </a:cubicBezTo>
              </a:path>
              <a:path w="21407" h="3672" stroke="0" extrusionOk="0">
                <a:moveTo>
                  <a:pt x="21406" y="2883"/>
                </a:moveTo>
                <a:cubicBezTo>
                  <a:pt x="21371" y="3147"/>
                  <a:pt x="21330" y="3410"/>
                  <a:pt x="21285" y="3671"/>
                </a:cubicBez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6" name="Grupo 40">
            <a:extLst>
              <a:ext uri="{FF2B5EF4-FFF2-40B4-BE49-F238E27FC236}">
                <a16:creationId xmlns:a16="http://schemas.microsoft.com/office/drawing/2014/main" id="{F831B884-282F-4FDC-AF9F-AE1C0A14A725}"/>
              </a:ext>
            </a:extLst>
          </p:cNvPr>
          <p:cNvGrpSpPr>
            <a:grpSpLocks/>
          </p:cNvGrpSpPr>
          <p:nvPr/>
        </p:nvGrpSpPr>
        <p:grpSpPr bwMode="auto">
          <a:xfrm>
            <a:off x="1835696" y="1793396"/>
            <a:ext cx="5665787" cy="4752975"/>
            <a:chOff x="1714480" y="1484313"/>
            <a:chExt cx="5665808" cy="4752975"/>
          </a:xfrm>
        </p:grpSpPr>
        <p:sp>
          <p:nvSpPr>
            <p:cNvPr id="7" name="Oval 2">
              <a:extLst>
                <a:ext uri="{FF2B5EF4-FFF2-40B4-BE49-F238E27FC236}">
                  <a16:creationId xmlns:a16="http://schemas.microsoft.com/office/drawing/2014/main" id="{EF502597-6905-4B2B-AC4A-BAFB8E466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7634" y="1484313"/>
              <a:ext cx="4681537" cy="4752975"/>
            </a:xfrm>
            <a:prstGeom prst="ellipse">
              <a:avLst/>
            </a:prstGeom>
            <a:gradFill flip="none" rotWithShape="1">
              <a:gsLst>
                <a:gs pos="65000">
                  <a:srgbClr val="0070C0">
                    <a:alpha val="24000"/>
                  </a:srgbClr>
                </a:gs>
                <a:gs pos="70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 w="101600">
              <a:solidFill>
                <a:srgbClr val="7030A0">
                  <a:alpha val="7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39C9BFBB-C824-488D-A35A-7093D9EBC6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94151" y="3140496"/>
              <a:ext cx="860701" cy="1596603"/>
            </a:xfrm>
            <a:prstGeom prst="line">
              <a:avLst/>
            </a:prstGeom>
            <a:noFill/>
            <a:ln w="50800">
              <a:solidFill>
                <a:schemeClr val="accent6">
                  <a:lumMod val="40000"/>
                  <a:lumOff val="60000"/>
                  <a:alpha val="4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9" name="Text Box 20">
              <a:extLst>
                <a:ext uri="{FF2B5EF4-FFF2-40B4-BE49-F238E27FC236}">
                  <a16:creationId xmlns:a16="http://schemas.microsoft.com/office/drawing/2014/main" id="{BCEF7197-67D4-4D93-AD7F-4952171824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4744" y="4797425"/>
              <a:ext cx="36036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pt-BR" sz="4000" dirty="0">
                  <a:solidFill>
                    <a:srgbClr val="FF3300"/>
                  </a:solidFill>
                  <a:latin typeface="Century Gothic" pitchFamily="34" charset="0"/>
                </a:rPr>
                <a:t>O</a:t>
              </a:r>
            </a:p>
          </p:txBody>
        </p:sp>
        <p:sp>
          <p:nvSpPr>
            <p:cNvPr id="10" name="Text Box 21">
              <a:extLst>
                <a:ext uri="{FF2B5EF4-FFF2-40B4-BE49-F238E27FC236}">
                  <a16:creationId xmlns:a16="http://schemas.microsoft.com/office/drawing/2014/main" id="{8F5ED7D1-C34E-46A9-BA85-216651BF01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4480" y="3573463"/>
              <a:ext cx="36036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pt-BR" sz="4000" dirty="0">
                  <a:solidFill>
                    <a:srgbClr val="FF3300"/>
                  </a:solidFill>
                  <a:latin typeface="Century Gothic" pitchFamily="34" charset="0"/>
                </a:rPr>
                <a:t>N</a:t>
              </a:r>
            </a:p>
          </p:txBody>
        </p:sp>
        <p:sp>
          <p:nvSpPr>
            <p:cNvPr id="11" name="Text Box 22">
              <a:extLst>
                <a:ext uri="{FF2B5EF4-FFF2-40B4-BE49-F238E27FC236}">
                  <a16:creationId xmlns:a16="http://schemas.microsoft.com/office/drawing/2014/main" id="{A217C390-611C-4FEA-B12D-E405B2B87C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7752" y="2428868"/>
              <a:ext cx="36036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pt-BR" sz="4000" dirty="0">
                  <a:solidFill>
                    <a:srgbClr val="FF3300"/>
                  </a:solidFill>
                  <a:latin typeface="Century Gothic" pitchFamily="34" charset="0"/>
                </a:rPr>
                <a:t>L</a:t>
              </a:r>
            </a:p>
          </p:txBody>
        </p:sp>
        <p:sp>
          <p:nvSpPr>
            <p:cNvPr id="12" name="Text Box 23">
              <a:extLst>
                <a:ext uri="{FF2B5EF4-FFF2-40B4-BE49-F238E27FC236}">
                  <a16:creationId xmlns:a16="http://schemas.microsoft.com/office/drawing/2014/main" id="{308BCAAA-5419-4AAC-B375-32D4085D54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9925" y="3571876"/>
              <a:ext cx="36036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pt-BR" sz="4000">
                  <a:solidFill>
                    <a:srgbClr val="FF3300"/>
                  </a:solidFill>
                  <a:latin typeface="Century Gothic" pitchFamily="34" charset="0"/>
                </a:rPr>
                <a:t>S</a:t>
              </a:r>
            </a:p>
          </p:txBody>
        </p:sp>
        <p:sp>
          <p:nvSpPr>
            <p:cNvPr id="13" name="Line 7">
              <a:extLst>
                <a:ext uri="{FF2B5EF4-FFF2-40B4-BE49-F238E27FC236}">
                  <a16:creationId xmlns:a16="http://schemas.microsoft.com/office/drawing/2014/main" id="{9E5EBE5E-BD5D-4AE0-B202-ADE168E6DC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5982" y="3929063"/>
              <a:ext cx="4679967" cy="0"/>
            </a:xfrm>
            <a:prstGeom prst="line">
              <a:avLst/>
            </a:prstGeom>
            <a:noFill/>
            <a:ln w="50800">
              <a:solidFill>
                <a:schemeClr val="accent6">
                  <a:lumMod val="40000"/>
                  <a:lumOff val="60000"/>
                  <a:alpha val="42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4" name="Arc 4">
              <a:extLst>
                <a:ext uri="{FF2B5EF4-FFF2-40B4-BE49-F238E27FC236}">
                  <a16:creationId xmlns:a16="http://schemas.microsoft.com/office/drawing/2014/main" id="{37EB53E1-8AF5-4729-B139-32EB200C66E0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248442" y="3141663"/>
              <a:ext cx="4679950" cy="1584325"/>
            </a:xfrm>
            <a:custGeom>
              <a:avLst/>
              <a:gdLst>
                <a:gd name="T0" fmla="*/ 2147483647 w 43200"/>
                <a:gd name="T1" fmla="*/ 2147483647 h 43200"/>
                <a:gd name="T2" fmla="*/ 2147483647 w 43200"/>
                <a:gd name="T3" fmla="*/ 2147483647 h 43200"/>
                <a:gd name="T4" fmla="*/ 2147483647 w 43200"/>
                <a:gd name="T5" fmla="*/ 2147483647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43199" y="21728"/>
                  </a:moveTo>
                  <a:cubicBezTo>
                    <a:pt x="43128" y="33607"/>
                    <a:pt x="33479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43200" stroke="0" extrusionOk="0">
                  <a:moveTo>
                    <a:pt x="43199" y="21728"/>
                  </a:moveTo>
                  <a:cubicBezTo>
                    <a:pt x="43128" y="33607"/>
                    <a:pt x="33479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00B050">
                <a:alpha val="50000"/>
              </a:srgbClr>
            </a:solidFill>
            <a:ln w="38100" cap="rnd">
              <a:solidFill>
                <a:srgbClr val="339966"/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15" name="Arc 5">
            <a:extLst>
              <a:ext uri="{FF2B5EF4-FFF2-40B4-BE49-F238E27FC236}">
                <a16:creationId xmlns:a16="http://schemas.microsoft.com/office/drawing/2014/main" id="{575C40B6-044C-4FFB-AD42-460D51A7EC8E}"/>
              </a:ext>
            </a:extLst>
          </p:cNvPr>
          <p:cNvSpPr>
            <a:spLocks/>
          </p:cNvSpPr>
          <p:nvPr/>
        </p:nvSpPr>
        <p:spPr bwMode="auto">
          <a:xfrm flipV="1">
            <a:off x="2377892" y="4169660"/>
            <a:ext cx="4642867" cy="879475"/>
          </a:xfrm>
          <a:custGeom>
            <a:avLst/>
            <a:gdLst>
              <a:gd name="T0" fmla="*/ 2147483647 w 43200"/>
              <a:gd name="T1" fmla="*/ 2147483647 h 23987"/>
              <a:gd name="T2" fmla="*/ 2147483647 w 43200"/>
              <a:gd name="T3" fmla="*/ 2147483647 h 23987"/>
              <a:gd name="T4" fmla="*/ 2147483647 w 43200"/>
              <a:gd name="T5" fmla="*/ 2147483647 h 23987"/>
              <a:gd name="T6" fmla="*/ 0 60000 65536"/>
              <a:gd name="T7" fmla="*/ 0 60000 65536"/>
              <a:gd name="T8" fmla="*/ 0 60000 65536"/>
              <a:gd name="T9" fmla="*/ 0 w 43200"/>
              <a:gd name="T10" fmla="*/ 0 h 23987"/>
              <a:gd name="T11" fmla="*/ 43200 w 43200"/>
              <a:gd name="T12" fmla="*/ 23987 h 239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3987" fill="none" extrusionOk="0">
                <a:moveTo>
                  <a:pt x="132" y="23986"/>
                </a:moveTo>
                <a:cubicBezTo>
                  <a:pt x="44" y="23194"/>
                  <a:pt x="0" y="22397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1837"/>
                  <a:pt x="43196" y="22074"/>
                  <a:pt x="43188" y="22312"/>
                </a:cubicBezTo>
              </a:path>
              <a:path w="43200" h="23987" stroke="0" extrusionOk="0">
                <a:moveTo>
                  <a:pt x="132" y="23986"/>
                </a:moveTo>
                <a:cubicBezTo>
                  <a:pt x="44" y="23194"/>
                  <a:pt x="0" y="22397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1837"/>
                  <a:pt x="43196" y="22074"/>
                  <a:pt x="43188" y="22312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143C2B">
              <a:alpha val="2000"/>
            </a:srgbClr>
          </a:solidFill>
          <a:ln w="101600">
            <a:solidFill>
              <a:srgbClr val="339966">
                <a:alpha val="90000"/>
              </a:srgbClr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16" name="Grupo 55">
            <a:extLst>
              <a:ext uri="{FF2B5EF4-FFF2-40B4-BE49-F238E27FC236}">
                <a16:creationId xmlns:a16="http://schemas.microsoft.com/office/drawing/2014/main" id="{96C3C958-84B2-4635-97F4-05199E51EF2E}"/>
              </a:ext>
            </a:extLst>
          </p:cNvPr>
          <p:cNvGrpSpPr/>
          <p:nvPr/>
        </p:nvGrpSpPr>
        <p:grpSpPr>
          <a:xfrm>
            <a:off x="4516343" y="3621828"/>
            <a:ext cx="288032" cy="648072"/>
            <a:chOff x="4499992" y="3313216"/>
            <a:chExt cx="288032" cy="648072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54F78573-1758-4C50-BEA7-0B29AD0D2C1C}"/>
                </a:ext>
              </a:extLst>
            </p:cNvPr>
            <p:cNvSpPr/>
            <p:nvPr/>
          </p:nvSpPr>
          <p:spPr bwMode="auto">
            <a:xfrm>
              <a:off x="4572000" y="3313216"/>
              <a:ext cx="216024" cy="216024"/>
            </a:xfrm>
            <a:prstGeom prst="ellipse">
              <a:avLst/>
            </a:prstGeom>
            <a:noFill/>
            <a:ln w="317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2F28E62C-7D68-4665-A0BB-08CC20447FFB}"/>
                </a:ext>
              </a:extLst>
            </p:cNvPr>
            <p:cNvCxnSpPr>
              <a:stCxn id="17" idx="4"/>
            </p:cNvCxnSpPr>
            <p:nvPr/>
          </p:nvCxnSpPr>
          <p:spPr bwMode="auto">
            <a:xfrm flipH="1">
              <a:off x="4644008" y="3529240"/>
              <a:ext cx="36004" cy="216024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FFDAE845-9B91-449C-A765-7510292D9F5A}"/>
                </a:ext>
              </a:extLst>
            </p:cNvPr>
            <p:cNvCxnSpPr/>
            <p:nvPr/>
          </p:nvCxnSpPr>
          <p:spPr bwMode="auto">
            <a:xfrm>
              <a:off x="4644008" y="3745264"/>
              <a:ext cx="144016" cy="216024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A5FFF30B-702A-4A80-98BF-5E071DEAC09C}"/>
                </a:ext>
              </a:extLst>
            </p:cNvPr>
            <p:cNvCxnSpPr/>
            <p:nvPr/>
          </p:nvCxnSpPr>
          <p:spPr bwMode="auto">
            <a:xfrm flipH="1">
              <a:off x="4572000" y="3745264"/>
              <a:ext cx="72008" cy="216024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E8F3677D-3B30-4B1D-B40E-3513268D91FF}"/>
                </a:ext>
              </a:extLst>
            </p:cNvPr>
            <p:cNvCxnSpPr/>
            <p:nvPr/>
          </p:nvCxnSpPr>
          <p:spPr bwMode="auto">
            <a:xfrm>
              <a:off x="4644008" y="3601248"/>
              <a:ext cx="144016" cy="72008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6CCA3367-D761-428F-8466-DF207BCD2B45}"/>
                </a:ext>
              </a:extLst>
            </p:cNvPr>
            <p:cNvCxnSpPr/>
            <p:nvPr/>
          </p:nvCxnSpPr>
          <p:spPr bwMode="auto">
            <a:xfrm flipV="1">
              <a:off x="4499992" y="3601248"/>
              <a:ext cx="144016" cy="72008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23" name="Oval 25">
            <a:extLst>
              <a:ext uri="{FF2B5EF4-FFF2-40B4-BE49-F238E27FC236}">
                <a16:creationId xmlns:a16="http://schemas.microsoft.com/office/drawing/2014/main" id="{97E50E64-3A95-4DFA-8FB1-BFF10861F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7025" y="4169660"/>
            <a:ext cx="142875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24" name="Oval 25">
            <a:extLst>
              <a:ext uri="{FF2B5EF4-FFF2-40B4-BE49-F238E27FC236}">
                <a16:creationId xmlns:a16="http://schemas.microsoft.com/office/drawing/2014/main" id="{92EBAB8B-A418-4E61-A5AB-EC4CC1C34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7545" y="4169660"/>
            <a:ext cx="142875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25" name="Lua 24">
            <a:extLst>
              <a:ext uri="{FF2B5EF4-FFF2-40B4-BE49-F238E27FC236}">
                <a16:creationId xmlns:a16="http://schemas.microsoft.com/office/drawing/2014/main" id="{E1706E0F-5A55-4411-AE4F-F4928C8FA60B}"/>
              </a:ext>
            </a:extLst>
          </p:cNvPr>
          <p:cNvSpPr/>
          <p:nvPr/>
        </p:nvSpPr>
        <p:spPr bwMode="auto">
          <a:xfrm rot="16200000">
            <a:off x="4131392" y="4088098"/>
            <a:ext cx="1125232" cy="3276000"/>
          </a:xfrm>
          <a:prstGeom prst="moon">
            <a:avLst>
              <a:gd name="adj" fmla="val 87500"/>
            </a:avLst>
          </a:prstGeom>
          <a:gradFill flip="none" rotWithShape="1">
            <a:gsLst>
              <a:gs pos="94000">
                <a:schemeClr val="tx1">
                  <a:alpha val="0"/>
                </a:schemeClr>
              </a:gs>
              <a:gs pos="68000">
                <a:srgbClr val="00B0F0">
                  <a:alpha val="20000"/>
                </a:srgbClr>
              </a:gs>
              <a:gs pos="3000">
                <a:schemeClr val="bg1">
                  <a:alpha val="37000"/>
                </a:schemeClr>
              </a:gs>
            </a:gsLst>
            <a:lin ang="21594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2"/>
            <a:endParaRPr lang="pt-BR" dirty="0"/>
          </a:p>
        </p:txBody>
      </p:sp>
      <p:sp>
        <p:nvSpPr>
          <p:cNvPr id="26" name="Line 26">
            <a:extLst>
              <a:ext uri="{FF2B5EF4-FFF2-40B4-BE49-F238E27FC236}">
                <a16:creationId xmlns:a16="http://schemas.microsoft.com/office/drawing/2014/main" id="{097748B2-10CF-480D-A3CC-4396A36364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75812" y="1792925"/>
            <a:ext cx="0" cy="2449512"/>
          </a:xfrm>
          <a:prstGeom prst="line">
            <a:avLst/>
          </a:prstGeom>
          <a:noFill/>
          <a:ln w="25400">
            <a:solidFill>
              <a:schemeClr val="bg1">
                <a:alpha val="50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27" name="Arco 26">
            <a:extLst>
              <a:ext uri="{FF2B5EF4-FFF2-40B4-BE49-F238E27FC236}">
                <a16:creationId xmlns:a16="http://schemas.microsoft.com/office/drawing/2014/main" id="{58875907-1B1E-4C8B-9C2C-86D489F33F85}"/>
              </a:ext>
            </a:extLst>
          </p:cNvPr>
          <p:cNvSpPr/>
          <p:nvPr/>
        </p:nvSpPr>
        <p:spPr bwMode="auto">
          <a:xfrm rot="9617277">
            <a:off x="3232243" y="2415417"/>
            <a:ext cx="1279817" cy="4150201"/>
          </a:xfrm>
          <a:prstGeom prst="arc">
            <a:avLst>
              <a:gd name="adj1" fmla="val 20582531"/>
              <a:gd name="adj2" fmla="val 7418066"/>
            </a:avLst>
          </a:prstGeom>
          <a:noFill/>
          <a:ln w="101600" cap="flat" cmpd="sng" algn="ctr">
            <a:solidFill>
              <a:srgbClr val="FFFF00">
                <a:alpha val="60000"/>
              </a:srgb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8" name="Arco 27">
            <a:extLst>
              <a:ext uri="{FF2B5EF4-FFF2-40B4-BE49-F238E27FC236}">
                <a16:creationId xmlns:a16="http://schemas.microsoft.com/office/drawing/2014/main" id="{0C8BA1B1-2EE9-4DB6-8D7D-DE53D46D4589}"/>
              </a:ext>
            </a:extLst>
          </p:cNvPr>
          <p:cNvSpPr/>
          <p:nvPr/>
        </p:nvSpPr>
        <p:spPr bwMode="auto">
          <a:xfrm rot="9691245">
            <a:off x="3962644" y="1913406"/>
            <a:ext cx="1297481" cy="4643961"/>
          </a:xfrm>
          <a:prstGeom prst="arc">
            <a:avLst>
              <a:gd name="adj1" fmla="val 18975847"/>
              <a:gd name="adj2" fmla="val 8205678"/>
            </a:avLst>
          </a:prstGeom>
          <a:noFill/>
          <a:ln w="101600" cap="flat" cmpd="sng" algn="ctr">
            <a:solidFill>
              <a:srgbClr val="00B0F0">
                <a:alpha val="72000"/>
              </a:srgb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9" name="Arco 28">
            <a:extLst>
              <a:ext uri="{FF2B5EF4-FFF2-40B4-BE49-F238E27FC236}">
                <a16:creationId xmlns:a16="http://schemas.microsoft.com/office/drawing/2014/main" id="{0B3551B8-9ED0-4BE7-8B41-AE9775BDE447}"/>
              </a:ext>
            </a:extLst>
          </p:cNvPr>
          <p:cNvSpPr/>
          <p:nvPr/>
        </p:nvSpPr>
        <p:spPr bwMode="auto">
          <a:xfrm rot="9616622">
            <a:off x="4817479" y="1778987"/>
            <a:ext cx="1279817" cy="4237784"/>
          </a:xfrm>
          <a:prstGeom prst="arc">
            <a:avLst>
              <a:gd name="adj1" fmla="val 18008657"/>
              <a:gd name="adj2" fmla="val 10259013"/>
            </a:avLst>
          </a:prstGeom>
          <a:noFill/>
          <a:ln w="101600" cap="flat" cmpd="sng" algn="ctr">
            <a:solidFill>
              <a:srgbClr val="FFFF00">
                <a:alpha val="60000"/>
              </a:srgb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0" name="Oval 25">
            <a:extLst>
              <a:ext uri="{FF2B5EF4-FFF2-40B4-BE49-F238E27FC236}">
                <a16:creationId xmlns:a16="http://schemas.microsoft.com/office/drawing/2014/main" id="{7AB9CAE1-F946-4787-AD34-8688346F4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1321" y="3402973"/>
            <a:ext cx="142875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31" name="Oval 25">
            <a:extLst>
              <a:ext uri="{FF2B5EF4-FFF2-40B4-BE49-F238E27FC236}">
                <a16:creationId xmlns:a16="http://schemas.microsoft.com/office/drawing/2014/main" id="{1E2C72FB-BE33-4891-A747-E5B24F4CF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093" y="4961748"/>
            <a:ext cx="142875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32" name="Texto explicativo retangular 50">
            <a:extLst>
              <a:ext uri="{FF2B5EF4-FFF2-40B4-BE49-F238E27FC236}">
                <a16:creationId xmlns:a16="http://schemas.microsoft.com/office/drawing/2014/main" id="{755954AF-8ABB-46BB-85E9-3363B31A09CD}"/>
              </a:ext>
            </a:extLst>
          </p:cNvPr>
          <p:cNvSpPr/>
          <p:nvPr/>
        </p:nvSpPr>
        <p:spPr bwMode="auto">
          <a:xfrm>
            <a:off x="6732240" y="1844824"/>
            <a:ext cx="2268760" cy="864096"/>
          </a:xfrm>
          <a:prstGeom prst="wedgeRectCallout">
            <a:avLst>
              <a:gd name="adj1" fmla="val -142847"/>
              <a:gd name="adj2" fmla="val 101268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400" dirty="0">
                <a:solidFill>
                  <a:srgbClr val="FF0000"/>
                </a:solidFill>
                <a:latin typeface="Century Gothic" pitchFamily="34" charset="0"/>
              </a:rPr>
              <a:t>Solstício de Verão do HS</a:t>
            </a:r>
            <a:endParaRPr kumimoji="0" lang="pt-BR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entury Gothic" pitchFamily="34" charset="0"/>
            </a:endParaRPr>
          </a:p>
        </p:txBody>
      </p:sp>
      <p:sp>
        <p:nvSpPr>
          <p:cNvPr id="33" name="Texto explicativo retangular 52">
            <a:extLst>
              <a:ext uri="{FF2B5EF4-FFF2-40B4-BE49-F238E27FC236}">
                <a16:creationId xmlns:a16="http://schemas.microsoft.com/office/drawing/2014/main" id="{2135E6CE-A855-4A5E-B6D1-C57AFA7B729E}"/>
              </a:ext>
            </a:extLst>
          </p:cNvPr>
          <p:cNvSpPr/>
          <p:nvPr/>
        </p:nvSpPr>
        <p:spPr bwMode="auto">
          <a:xfrm>
            <a:off x="323528" y="2132856"/>
            <a:ext cx="1907704" cy="648072"/>
          </a:xfrm>
          <a:prstGeom prst="wedgeRectCallout">
            <a:avLst>
              <a:gd name="adj1" fmla="val 124872"/>
              <a:gd name="adj2" fmla="val 42274"/>
            </a:avLst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400" dirty="0">
                <a:solidFill>
                  <a:srgbClr val="FFFF00"/>
                </a:solidFill>
                <a:latin typeface="Century Gothic" pitchFamily="34" charset="0"/>
              </a:rPr>
              <a:t>Equinócios</a:t>
            </a:r>
            <a:endParaRPr kumimoji="0" lang="pt-BR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entury Gothic" pitchFamily="34" charset="0"/>
            </a:endParaRPr>
          </a:p>
        </p:txBody>
      </p:sp>
      <p:sp>
        <p:nvSpPr>
          <p:cNvPr id="34" name="Texto explicativo retangular 51">
            <a:extLst>
              <a:ext uri="{FF2B5EF4-FFF2-40B4-BE49-F238E27FC236}">
                <a16:creationId xmlns:a16="http://schemas.microsoft.com/office/drawing/2014/main" id="{195160C7-7ABD-437D-AE9A-E45FC9C090F4}"/>
              </a:ext>
            </a:extLst>
          </p:cNvPr>
          <p:cNvSpPr/>
          <p:nvPr/>
        </p:nvSpPr>
        <p:spPr bwMode="auto">
          <a:xfrm>
            <a:off x="395536" y="5445224"/>
            <a:ext cx="2268760" cy="864096"/>
          </a:xfrm>
          <a:prstGeom prst="wedgeRectCallout">
            <a:avLst>
              <a:gd name="adj1" fmla="val 66932"/>
              <a:gd name="adj2" fmla="val -217732"/>
            </a:avLst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400" dirty="0">
                <a:solidFill>
                  <a:srgbClr val="00B0F0"/>
                </a:solidFill>
                <a:latin typeface="Century Gothic" pitchFamily="34" charset="0"/>
              </a:rPr>
              <a:t>Solstício de Inverno do HS</a:t>
            </a:r>
            <a:endParaRPr kumimoji="0" lang="pt-BR" sz="2400" b="1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Century Gothic" pitchFamily="34" charset="0"/>
            </a:endParaRPr>
          </a:p>
        </p:txBody>
      </p:sp>
      <p:grpSp>
        <p:nvGrpSpPr>
          <p:cNvPr id="35" name="Grupo 101">
            <a:extLst>
              <a:ext uri="{FF2B5EF4-FFF2-40B4-BE49-F238E27FC236}">
                <a16:creationId xmlns:a16="http://schemas.microsoft.com/office/drawing/2014/main" id="{ECBD40FC-98C1-4E5A-93FA-518BBBAA8EC9}"/>
              </a:ext>
            </a:extLst>
          </p:cNvPr>
          <p:cNvGrpSpPr/>
          <p:nvPr/>
        </p:nvGrpSpPr>
        <p:grpSpPr>
          <a:xfrm rot="18342476">
            <a:off x="4378632" y="1534776"/>
            <a:ext cx="636551" cy="636551"/>
            <a:chOff x="7113623" y="2077292"/>
            <a:chExt cx="636551" cy="636551"/>
          </a:xfrm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D7B500A8-BDF7-4F34-9569-D8D071775A1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13623" y="2077292"/>
              <a:ext cx="636551" cy="636551"/>
            </a:xfrm>
            <a:prstGeom prst="ellipse">
              <a:avLst/>
            </a:prstGeom>
            <a:gradFill>
              <a:gsLst>
                <a:gs pos="7000">
                  <a:srgbClr val="21FF46"/>
                </a:gs>
                <a:gs pos="77000">
                  <a:srgbClr val="21FF46">
                    <a:alpha val="200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053"/>
              <a:endParaRPr lang="pt-BR" dirty="0">
                <a:latin typeface="Helvetica 55 Roman" pitchFamily="34" charset="0"/>
              </a:endParaRPr>
            </a:p>
          </p:txBody>
        </p:sp>
        <p:sp>
          <p:nvSpPr>
            <p:cNvPr id="37" name="Oval 25">
              <a:extLst>
                <a:ext uri="{FF2B5EF4-FFF2-40B4-BE49-F238E27FC236}">
                  <a16:creationId xmlns:a16="http://schemas.microsoft.com/office/drawing/2014/main" id="{755D9E01-D791-40D5-9AD4-9C741D47C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8686" y="2310780"/>
              <a:ext cx="142875" cy="1444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Helvetica 55 Roman" pitchFamily="34" charset="0"/>
              </a:endParaRPr>
            </a:p>
          </p:txBody>
        </p:sp>
      </p:grpSp>
      <p:sp>
        <p:nvSpPr>
          <p:cNvPr id="38" name="CaixaDeTexto 34">
            <a:extLst>
              <a:ext uri="{FF2B5EF4-FFF2-40B4-BE49-F238E27FC236}">
                <a16:creationId xmlns:a16="http://schemas.microsoft.com/office/drawing/2014/main" id="{7724DCBB-8357-4BC6-9F46-E83ADB727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936" y="1285744"/>
            <a:ext cx="15716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dirty="0">
                <a:solidFill>
                  <a:srgbClr val="00FF00"/>
                </a:solidFill>
                <a:latin typeface="Century Gothic" pitchFamily="34" charset="0"/>
              </a:rPr>
              <a:t>Zênite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>
            <a:extLst>
              <a:ext uri="{FF2B5EF4-FFF2-40B4-BE49-F238E27FC236}">
                <a16:creationId xmlns:a16="http://schemas.microsoft.com/office/drawing/2014/main" id="{841E13EB-B942-408A-8E51-6846C43FB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658" y="1410255"/>
            <a:ext cx="4925935" cy="50029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E804B81-5F20-43FA-ADA9-19D8D0E1E6E3}"/>
              </a:ext>
            </a:extLst>
          </p:cNvPr>
          <p:cNvSpPr txBox="1"/>
          <p:nvPr/>
        </p:nvSpPr>
        <p:spPr>
          <a:xfrm>
            <a:off x="0" y="-140677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4400" b="1" spc="300" dirty="0" smtClean="0">
                <a:solidFill>
                  <a:schemeClr val="bg1"/>
                </a:solidFill>
                <a:latin typeface="Montserrat SemiBold"/>
              </a:rPr>
              <a:t>Calendários Lunissolares</a:t>
            </a:r>
            <a:endParaRPr lang="pt-BR" sz="4400" b="1" spc="300" dirty="0">
              <a:solidFill>
                <a:schemeClr val="bg1"/>
              </a:solidFill>
              <a:latin typeface="Montserrat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E396E58-EF68-4EEF-AF8B-AB860EEC4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67416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E4C0DC8-5583-4D31-AE7F-4BF8DA7EE9E8}"/>
              </a:ext>
            </a:extLst>
          </p:cNvPr>
          <p:cNvSpPr txBox="1"/>
          <p:nvPr/>
        </p:nvSpPr>
        <p:spPr>
          <a:xfrm>
            <a:off x="4955059" y="506437"/>
            <a:ext cx="41889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4400" b="1" spc="300" dirty="0">
                <a:solidFill>
                  <a:schemeClr val="bg1"/>
                </a:solidFill>
                <a:latin typeface="Montserrat SemiBold"/>
              </a:rPr>
              <a:t>A História do Calendário Romano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imperio romano">
            <a:extLst>
              <a:ext uri="{FF2B5EF4-FFF2-40B4-BE49-F238E27FC236}">
                <a16:creationId xmlns:a16="http://schemas.microsoft.com/office/drawing/2014/main" id="{4CDE94E0-A3E2-4876-BA20-F8E387FA5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r="2769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E3375D0-0FA6-45B6-93DA-CD7CED605B5C}"/>
              </a:ext>
            </a:extLst>
          </p:cNvPr>
          <p:cNvSpPr/>
          <p:nvPr/>
        </p:nvSpPr>
        <p:spPr>
          <a:xfrm>
            <a:off x="2637692" y="63077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400" dirty="0">
                <a:latin typeface="Montserrat SemiBold"/>
              </a:rPr>
              <a:t>A extensão do Império Romano, </a:t>
            </a:r>
          </a:p>
          <a:p>
            <a:pPr algn="ctr"/>
            <a:r>
              <a:rPr lang="pt-BR" sz="2400" dirty="0">
                <a:latin typeface="Montserrat SemiBold"/>
              </a:rPr>
              <a:t>uniformizou as modalidades de cálculo do tempo em grande parte do Antigo Continente.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7DC906A9-40B3-46A7-AC2C-BBDD8A220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" t="18666" r="4155" b="8923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desenho calendario">
            <a:extLst>
              <a:ext uri="{FF2B5EF4-FFF2-40B4-BE49-F238E27FC236}">
                <a16:creationId xmlns:a16="http://schemas.microsoft.com/office/drawing/2014/main" id="{5C444441-C95A-4AFF-BFA6-DD756B544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188">
                        <a14:foregroundMark x1="30813" y1="27706" x2="30813" y2="27706"/>
                        <a14:foregroundMark x1="39750" y1="40588" x2="39750" y2="40588"/>
                        <a14:foregroundMark x1="26875" y1="58059" x2="26875" y2="58059"/>
                        <a14:foregroundMark x1="34500" y1="59471" x2="34500" y2="59471"/>
                        <a14:foregroundMark x1="35813" y1="66235" x2="35813" y2="66235"/>
                        <a14:foregroundMark x1="22563" y1="63412" x2="22563" y2="63412"/>
                        <a14:foregroundMark x1="17313" y1="62176" x2="17313" y2="62176"/>
                        <a14:foregroundMark x1="12500" y1="58882" x2="12500" y2="58882"/>
                        <a14:foregroundMark x1="25375" y1="39824" x2="25375" y2="39824"/>
                        <a14:foregroundMark x1="41500" y1="40412" x2="41500" y2="40412"/>
                        <a14:foregroundMark x1="34500" y1="41647" x2="34500" y2="41647"/>
                        <a14:foregroundMark x1="23875" y1="38176" x2="23875" y2="38176"/>
                        <a14:foregroundMark x1="44313" y1="42059" x2="44313" y2="42059"/>
                        <a14:foregroundMark x1="53250" y1="52294" x2="53250" y2="52294"/>
                        <a14:foregroundMark x1="65938" y1="55588" x2="65938" y2="55588"/>
                        <a14:foregroundMark x1="66125" y1="55588" x2="66125" y2="55588"/>
                        <a14:foregroundMark x1="61125" y1="58647" x2="61125" y2="58647"/>
                        <a14:foregroundMark x1="54563" y1="59471" x2="54563" y2="59471"/>
                        <a14:foregroundMark x1="54563" y1="61118" x2="55688" y2="62176"/>
                        <a14:foregroundMark x1="57875" y1="63176" x2="57875" y2="63176"/>
                        <a14:foregroundMark x1="54563" y1="68294" x2="54563" y2="68294"/>
                        <a14:foregroundMark x1="57625" y1="68529" x2="57625" y2="68529"/>
                        <a14:foregroundMark x1="58688" y1="68529" x2="58688" y2="68529"/>
                        <a14:foregroundMark x1="58688" y1="68529" x2="58688" y2="68529"/>
                        <a14:foregroundMark x1="59375" y1="67706" x2="59375" y2="67706"/>
                        <a14:foregroundMark x1="60250" y1="67294" x2="60250" y2="67294"/>
                        <a14:foregroundMark x1="60250" y1="67294" x2="60250" y2="67294"/>
                        <a14:foregroundMark x1="61750" y1="67294" x2="63313" y2="67294"/>
                        <a14:foregroundMark x1="63500" y1="67059" x2="64625" y2="65647"/>
                        <a14:foregroundMark x1="65938" y1="63588" x2="65938" y2="63588"/>
                        <a14:foregroundMark x1="67188" y1="63000" x2="68750" y2="64412"/>
                        <a14:foregroundMark x1="68750" y1="65647" x2="68750" y2="67059"/>
                        <a14:foregroundMark x1="68750" y1="67059" x2="68750" y2="67059"/>
                        <a14:foregroundMark x1="69375" y1="67294" x2="69375" y2="67294"/>
                        <a14:foregroundMark x1="70688" y1="67059" x2="71563" y2="67059"/>
                        <a14:foregroundMark x1="71813" y1="66647" x2="71813" y2="66647"/>
                        <a14:foregroundMark x1="72250" y1="66647" x2="72250" y2="66647"/>
                        <a14:foregroundMark x1="72250" y1="66647" x2="72250" y2="66647"/>
                        <a14:foregroundMark x1="73313" y1="66647" x2="73313" y2="66647"/>
                        <a14:foregroundMark x1="74000" y1="66647" x2="75500" y2="65647"/>
                        <a14:foregroundMark x1="76125" y1="64412" x2="76125" y2="64412"/>
                        <a14:foregroundMark x1="76813" y1="61941" x2="77250" y2="61118"/>
                        <a14:foregroundMark x1="77250" y1="60529" x2="78125" y2="59294"/>
                        <a14:foregroundMark x1="75688" y1="58059" x2="75063" y2="58059"/>
                        <a14:foregroundMark x1="71125" y1="57235" x2="69813" y2="55412"/>
                        <a14:foregroundMark x1="69625" y1="53529" x2="69625" y2="51706"/>
                        <a14:foregroundMark x1="68500" y1="49824" x2="68500" y2="49824"/>
                        <a14:foregroundMark x1="67000" y1="49647" x2="65500" y2="49647"/>
                        <a14:foregroundMark x1="62625" y1="50471" x2="60438" y2="51294"/>
                        <a14:foregroundMark x1="56125" y1="51706" x2="54563" y2="51706"/>
                        <a14:foregroundMark x1="51063" y1="51706" x2="51063" y2="51706"/>
                        <a14:foregroundMark x1="49125" y1="51706" x2="48500" y2="52529"/>
                        <a14:foregroundMark x1="49813" y1="53941" x2="51063" y2="55000"/>
                        <a14:foregroundMark x1="51313" y1="55000" x2="52812" y2="55824"/>
                        <a14:foregroundMark x1="55688" y1="56176" x2="56313" y2="57000"/>
                        <a14:foregroundMark x1="56563" y1="58471" x2="56750" y2="59059"/>
                        <a14:foregroundMark x1="57438" y1="59882" x2="57188" y2="60706"/>
                        <a14:foregroundMark x1="57188" y1="60706" x2="57188" y2="60706"/>
                        <a14:foregroundMark x1="60000" y1="60941" x2="62438" y2="60941"/>
                        <a14:foregroundMark x1="67438" y1="59882" x2="70063" y2="59059"/>
                        <a14:foregroundMark x1="63500" y1="73235" x2="63500" y2="73235"/>
                        <a14:foregroundMark x1="63313" y1="73235" x2="63313" y2="73235"/>
                        <a14:foregroundMark x1="62625" y1="73000" x2="62625" y2="73000"/>
                        <a14:foregroundMark x1="62187" y1="73000" x2="62187" y2="73000"/>
                        <a14:foregroundMark x1="62438" y1="72412" x2="63500" y2="72412"/>
                        <a14:foregroundMark x1="63500" y1="72412" x2="63500" y2="72412"/>
                        <a14:foregroundMark x1="63063" y1="72824" x2="63063" y2="72824"/>
                        <a14:foregroundMark x1="62438" y1="73412" x2="61750" y2="74059"/>
                        <a14:foregroundMark x1="69625" y1="63176" x2="69625" y2="63176"/>
                        <a14:foregroundMark x1="69625" y1="63176" x2="69625" y2="63176"/>
                        <a14:foregroundMark x1="70063" y1="64176" x2="70063" y2="64176"/>
                        <a14:foregroundMark x1="75688" y1="60529" x2="75688" y2="60529"/>
                        <a14:foregroundMark x1="75938" y1="62176" x2="75938" y2="62176"/>
                        <a14:foregroundMark x1="74188" y1="60529" x2="74188" y2="60529"/>
                        <a14:foregroundMark x1="78563" y1="59706" x2="78563" y2="59706"/>
                        <a14:foregroundMark x1="77688" y1="58647" x2="77688" y2="58647"/>
                        <a14:foregroundMark x1="76125" y1="58647" x2="76125" y2="58647"/>
                        <a14:foregroundMark x1="77250" y1="60529" x2="77250" y2="60529"/>
                        <a14:foregroundMark x1="78563" y1="60941" x2="79188" y2="60941"/>
                        <a14:foregroundMark x1="80313" y1="59294" x2="80313" y2="59294"/>
                        <a14:foregroundMark x1="87250" y1="62765" x2="87250" y2="62765"/>
                        <a14:foregroundMark x1="88125" y1="64176" x2="88125" y2="64176"/>
                        <a14:foregroundMark x1="91188" y1="63412" x2="91188" y2="63412"/>
                        <a14:foregroundMark x1="84875" y1="65000" x2="84875" y2="65000"/>
                        <a14:foregroundMark x1="84875" y1="65000" x2="84875" y2="65000"/>
                        <a14:foregroundMark x1="83563" y1="65235" x2="83563" y2="65235"/>
                        <a14:foregroundMark x1="84438" y1="64000" x2="84438" y2="64000"/>
                        <a14:foregroundMark x1="85313" y1="65824" x2="85313" y2="65824"/>
                        <a14:foregroundMark x1="72000" y1="62176" x2="72000" y2="62176"/>
                        <a14:foregroundMark x1="72438" y1="62588" x2="72438" y2="62588"/>
                        <a14:foregroundMark x1="78313" y1="63176" x2="78313" y2="63176"/>
                        <a14:foregroundMark x1="79875" y1="64588" x2="79875" y2="64588"/>
                        <a14:foregroundMark x1="77438" y1="64176" x2="77438" y2="64176"/>
                        <a14:foregroundMark x1="81625" y1="62176" x2="81625" y2="62176"/>
                        <a14:foregroundMark x1="81375" y1="62176" x2="81375" y2="62176"/>
                        <a14:foregroundMark x1="79875" y1="61765" x2="79875" y2="61765"/>
                        <a14:foregroundMark x1="81375" y1="62765" x2="81375" y2="62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7" t="18052" r="4668" b="19179"/>
          <a:stretch/>
        </p:blipFill>
        <p:spPr bwMode="auto">
          <a:xfrm>
            <a:off x="0" y="2672860"/>
            <a:ext cx="5711483" cy="430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A1F35D1-29A3-4F3A-A279-02930D646AB2}"/>
              </a:ext>
            </a:extLst>
          </p:cNvPr>
          <p:cNvSpPr txBox="1"/>
          <p:nvPr/>
        </p:nvSpPr>
        <p:spPr>
          <a:xfrm>
            <a:off x="1" y="3"/>
            <a:ext cx="9144000" cy="125694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4400" b="1" spc="300" dirty="0">
                <a:solidFill>
                  <a:schemeClr val="bg1"/>
                </a:solidFill>
                <a:latin typeface="Montserrat SemiBold"/>
              </a:rPr>
              <a:t>O Início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F5A35C6-4414-4DE4-B07B-22D27E235C74}"/>
              </a:ext>
            </a:extLst>
          </p:cNvPr>
          <p:cNvSpPr/>
          <p:nvPr/>
        </p:nvSpPr>
        <p:spPr>
          <a:xfrm>
            <a:off x="4572000" y="267286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Montserrat SemiBold"/>
              </a:rPr>
              <a:t>304 dias</a:t>
            </a:r>
          </a:p>
          <a:p>
            <a:pPr algn="ctr"/>
            <a:endParaRPr lang="pt-BR" sz="3200" dirty="0">
              <a:solidFill>
                <a:schemeClr val="bg1"/>
              </a:solidFill>
              <a:latin typeface="Montserrat SemiBold"/>
            </a:endParaRP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Montserrat SemiBold"/>
              </a:rPr>
              <a:t>10 meses </a:t>
            </a:r>
          </a:p>
          <a:p>
            <a:pPr algn="ctr"/>
            <a:endParaRPr lang="pt-BR" sz="3200" dirty="0">
              <a:solidFill>
                <a:schemeClr val="bg1"/>
              </a:solidFill>
              <a:latin typeface="Montserrat SemiBold"/>
            </a:endParaRP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Montserrat SemiBold"/>
              </a:rPr>
              <a:t>30 e 31 dias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0C4F7B9-BC34-4D7B-9D9A-20CEF194E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96" y="567030"/>
            <a:ext cx="8404607" cy="572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9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e/e4/Midas_transformant_en_or_le_rameau_d%27une_yeuse_-_Poussin_-_mus%C3%A9e_Cond%C3%A9.jpg/800px-Midas_transformant_en_or_le_rameau_d%27une_yeuse_-_Poussin_-_mus%C3%A9e_Cond%C3%A9.jpg">
            <a:extLst>
              <a:ext uri="{FF2B5EF4-FFF2-40B4-BE49-F238E27FC236}">
                <a16:creationId xmlns:a16="http://schemas.microsoft.com/office/drawing/2014/main" id="{72D66AAE-84A1-4E12-9D12-06CE9A5CA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1DC0534-43F5-4FBE-AB28-3E283395AF4A}"/>
              </a:ext>
            </a:extLst>
          </p:cNvPr>
          <p:cNvSpPr txBox="1"/>
          <p:nvPr/>
        </p:nvSpPr>
        <p:spPr>
          <a:xfrm>
            <a:off x="1" y="3"/>
            <a:ext cx="9144000" cy="125694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4400" b="1" spc="300">
                <a:solidFill>
                  <a:schemeClr val="tx1"/>
                </a:solidFill>
                <a:latin typeface="Montserrat SemiBold"/>
              </a:rPr>
              <a:t>Numa Pompílio</a:t>
            </a:r>
            <a:endParaRPr lang="pt-BR" sz="4400" b="1" spc="300" dirty="0">
              <a:solidFill>
                <a:schemeClr val="tx1"/>
              </a:solidFill>
              <a:latin typeface="Montserrat SemiBold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9DB9D72-9F22-4C57-8956-7FD0A04B244D}"/>
              </a:ext>
            </a:extLst>
          </p:cNvPr>
          <p:cNvSpPr/>
          <p:nvPr/>
        </p:nvSpPr>
        <p:spPr>
          <a:xfrm>
            <a:off x="197892" y="125695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Montserrat SemiBold"/>
              </a:rPr>
              <a:t> Ano com 12 meses, seis de 29 dias e os outros seis de 30 dias. A duração do ano passou a ser de 354 dias, com a introdução periódica de um mês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3EAC0A5-5377-48EA-90DC-8E96CA8C3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319" y="138287"/>
            <a:ext cx="5125257" cy="65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8BE273B-33CD-4FCA-BE9A-B1175CDA89F6}"/>
              </a:ext>
            </a:extLst>
          </p:cNvPr>
          <p:cNvSpPr/>
          <p:nvPr/>
        </p:nvSpPr>
        <p:spPr>
          <a:xfrm>
            <a:off x="204715" y="1959190"/>
            <a:ext cx="8734567" cy="3901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>
                <a:solidFill>
                  <a:schemeClr val="accent6"/>
                </a:solidFill>
              </a:rPr>
              <a:t>Calendas (</a:t>
            </a:r>
            <a:r>
              <a:rPr lang="pt-BR" sz="2400" b="1" dirty="0" err="1">
                <a:solidFill>
                  <a:schemeClr val="accent6"/>
                </a:solidFill>
              </a:rPr>
              <a:t>Kalendae</a:t>
            </a:r>
            <a:r>
              <a:rPr lang="pt-BR" sz="2400" b="1" dirty="0">
                <a:solidFill>
                  <a:schemeClr val="accent6"/>
                </a:solidFill>
              </a:rPr>
              <a:t>) -</a:t>
            </a:r>
            <a:r>
              <a:rPr lang="pt-BR" sz="2400" dirty="0">
                <a:solidFill>
                  <a:schemeClr val="bg1"/>
                </a:solidFill>
              </a:rPr>
              <a:t> primeiro dia do mês, de onde a palavra calendário derivou. 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BR" sz="2400" b="1" dirty="0">
                <a:solidFill>
                  <a:schemeClr val="accent6"/>
                </a:solidFill>
              </a:rPr>
              <a:t>Nonas (</a:t>
            </a:r>
            <a:r>
              <a:rPr lang="pt-BR" sz="2400" b="1" dirty="0" err="1">
                <a:solidFill>
                  <a:schemeClr val="accent6"/>
                </a:solidFill>
              </a:rPr>
              <a:t>Nonae</a:t>
            </a:r>
            <a:r>
              <a:rPr lang="pt-BR" sz="2400" b="1" dirty="0">
                <a:solidFill>
                  <a:schemeClr val="accent6"/>
                </a:solidFill>
              </a:rPr>
              <a:t>) -</a:t>
            </a:r>
            <a:r>
              <a:rPr lang="pt-BR" sz="2400" dirty="0">
                <a:solidFill>
                  <a:schemeClr val="bg1"/>
                </a:solidFill>
              </a:rPr>
              <a:t> tradicionalmente o dia que correspondia à fase lunar de quarto crescente.</a:t>
            </a:r>
          </a:p>
          <a:p>
            <a:pPr algn="ctr"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BR" sz="2400" b="1" dirty="0">
                <a:solidFill>
                  <a:schemeClr val="accent6"/>
                </a:solidFill>
              </a:rPr>
              <a:t>Idos (</a:t>
            </a:r>
            <a:r>
              <a:rPr lang="pt-BR" sz="2400" b="1" dirty="0" err="1">
                <a:solidFill>
                  <a:schemeClr val="accent6"/>
                </a:solidFill>
              </a:rPr>
              <a:t>Idus</a:t>
            </a:r>
            <a:r>
              <a:rPr lang="pt-BR" sz="2400" b="1" dirty="0">
                <a:solidFill>
                  <a:schemeClr val="accent6"/>
                </a:solidFill>
              </a:rPr>
              <a:t>) -</a:t>
            </a:r>
            <a:r>
              <a:rPr lang="pt-BR" sz="2400" dirty="0">
                <a:solidFill>
                  <a:schemeClr val="bg1"/>
                </a:solidFill>
              </a:rPr>
              <a:t> tradicionalmente o dia de lua cheia.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8F2885F-8737-4323-811B-8AFEBC4DDDA5}"/>
              </a:ext>
            </a:extLst>
          </p:cNvPr>
          <p:cNvSpPr txBox="1"/>
          <p:nvPr/>
        </p:nvSpPr>
        <p:spPr>
          <a:xfrm>
            <a:off x="-1" y="0"/>
            <a:ext cx="9144000" cy="125694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4400" b="1" spc="300" dirty="0">
                <a:solidFill>
                  <a:schemeClr val="bg1"/>
                </a:solidFill>
                <a:latin typeface="Montserrat SemiBold"/>
              </a:rPr>
              <a:t>Divisão dos Meses</a:t>
            </a:r>
          </a:p>
        </p:txBody>
      </p:sp>
    </p:spTree>
    <p:extLst>
      <p:ext uri="{BB962C8B-B14F-4D97-AF65-F5344CB8AC3E}">
        <p14:creationId xmlns:p14="http://schemas.microsoft.com/office/powerpoint/2010/main" val="141271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g51ace380a7_0_7"/>
          <p:cNvPicPr preferRelativeResize="0"/>
          <p:nvPr/>
        </p:nvPicPr>
        <p:blipFill rotWithShape="1">
          <a:blip r:embed="rId3">
            <a:alphaModFix amt="80000"/>
          </a:blip>
          <a:srcRect r="1368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51ace380a7_0_7"/>
          <p:cNvSpPr txBox="1"/>
          <p:nvPr/>
        </p:nvSpPr>
        <p:spPr>
          <a:xfrm>
            <a:off x="0" y="0"/>
            <a:ext cx="7258929" cy="21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O tempo começou a ser regulado a partir da necessidade de se marcar os períodos de atividades agrícolas.</a:t>
            </a:r>
            <a:endParaRPr sz="2400"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0E1D544-9948-4752-B777-0F1EDAFD8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74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A0BB073-0432-46F0-B208-63266F3A2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29" y="1854993"/>
            <a:ext cx="2933771" cy="414995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91B42ED-064D-4DE3-8FCB-E9674C7D85C4}"/>
              </a:ext>
            </a:extLst>
          </p:cNvPr>
          <p:cNvSpPr txBox="1"/>
          <p:nvPr/>
        </p:nvSpPr>
        <p:spPr>
          <a:xfrm>
            <a:off x="1" y="3"/>
            <a:ext cx="9144000" cy="125694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4400" b="1" spc="300" dirty="0">
                <a:solidFill>
                  <a:schemeClr val="bg1"/>
                </a:solidFill>
                <a:latin typeface="Montserrat SemiBold"/>
              </a:rPr>
              <a:t>Júlio Cesar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2B2B226-9E20-4A5B-B81D-7E24ECB4F3DA}"/>
              </a:ext>
            </a:extLst>
          </p:cNvPr>
          <p:cNvSpPr/>
          <p:nvPr/>
        </p:nvSpPr>
        <p:spPr>
          <a:xfrm>
            <a:off x="4148919" y="2566754"/>
            <a:ext cx="4572000" cy="22458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Montserrat SemiBold"/>
              </a:rPr>
              <a:t>Fixou o ano em 365 dias, dividido em 12 meses de 30 e 31 dias, menos fevereiro, que era de  29 dias.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D4D09C9-1805-42C5-8D73-F32976CBC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573" y="187642"/>
            <a:ext cx="5449589" cy="635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8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ano bixesto">
            <a:extLst>
              <a:ext uri="{FF2B5EF4-FFF2-40B4-BE49-F238E27FC236}">
                <a16:creationId xmlns:a16="http://schemas.microsoft.com/office/drawing/2014/main" id="{1B12426B-E98F-47C7-9B96-5457A6B11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7AE1150-E998-474B-9FE1-D3834FDC99EA}"/>
              </a:ext>
            </a:extLst>
          </p:cNvPr>
          <p:cNvSpPr/>
          <p:nvPr/>
        </p:nvSpPr>
        <p:spPr>
          <a:xfrm>
            <a:off x="-1" y="552150"/>
            <a:ext cx="9230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‘‘ante diem bis sextum Kalendas Martias‘‘ </a:t>
            </a:r>
            <a:endParaRPr lang="pt-BR" sz="2800" b="1" dirty="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30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1E6BD70-D3C9-44A9-BFDE-D5CE4DA78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1147" y="0"/>
            <a:ext cx="4842853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FC887F5-9C64-4B68-91F9-05024844BE99}"/>
              </a:ext>
            </a:extLst>
          </p:cNvPr>
          <p:cNvSpPr/>
          <p:nvPr/>
        </p:nvSpPr>
        <p:spPr>
          <a:xfrm>
            <a:off x="457200" y="2089390"/>
            <a:ext cx="3558746" cy="385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pt-BR" sz="2400" dirty="0">
                <a:solidFill>
                  <a:schemeClr val="bg1"/>
                </a:solidFill>
                <a:latin typeface="Montserrat SemiBold"/>
              </a:rPr>
              <a:t>Decreto papal </a:t>
            </a:r>
            <a:r>
              <a:rPr lang="pt-BR" sz="2400" dirty="0" smtClean="0">
                <a:solidFill>
                  <a:schemeClr val="bg1"/>
                </a:solidFill>
                <a:latin typeface="Montserrat SemiBold"/>
              </a:rPr>
              <a:t>de 1582</a:t>
            </a:r>
            <a:r>
              <a:rPr lang="pt-BR" sz="2400" dirty="0">
                <a:solidFill>
                  <a:schemeClr val="bg1"/>
                </a:solidFill>
                <a:latin typeface="Montserrat SemiBold"/>
              </a:rPr>
              <a:t>:</a:t>
            </a:r>
          </a:p>
          <a:p>
            <a:pPr algn="ctr">
              <a:lnSpc>
                <a:spcPct val="114000"/>
              </a:lnSpc>
            </a:pPr>
            <a:endParaRPr lang="pt-BR" sz="2400" dirty="0">
              <a:solidFill>
                <a:schemeClr val="bg1"/>
              </a:solidFill>
              <a:latin typeface="Montserrat SemiBold"/>
            </a:endParaRPr>
          </a:p>
          <a:p>
            <a:pPr algn="ctr">
              <a:lnSpc>
                <a:spcPct val="114000"/>
              </a:lnSpc>
            </a:pPr>
            <a:r>
              <a:rPr lang="pt-BR" sz="2400" dirty="0">
                <a:solidFill>
                  <a:schemeClr val="bg1"/>
                </a:solidFill>
                <a:latin typeface="Montserrat SemiBold"/>
              </a:rPr>
              <a:t>O dia seguinte ao dia 4 de Outubro foi 15 e não 5, restituindo o equinócio da primavera a 21 de </a:t>
            </a:r>
            <a:r>
              <a:rPr lang="pt-BR" sz="2400" dirty="0" smtClean="0">
                <a:solidFill>
                  <a:schemeClr val="bg1"/>
                </a:solidFill>
                <a:latin typeface="Montserrat SemiBold"/>
              </a:rPr>
              <a:t>março. </a:t>
            </a:r>
            <a:endParaRPr lang="pt-BR" sz="2400" dirty="0">
              <a:solidFill>
                <a:schemeClr val="bg1"/>
              </a:solidFill>
              <a:latin typeface="Montserrat SemiBold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2C71DBD-D183-4D22-9964-A328EA08D10A}"/>
              </a:ext>
            </a:extLst>
          </p:cNvPr>
          <p:cNvSpPr txBox="1"/>
          <p:nvPr/>
        </p:nvSpPr>
        <p:spPr>
          <a:xfrm>
            <a:off x="1" y="228933"/>
            <a:ext cx="4301146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pt-BR" sz="4000" b="1" spc="300" dirty="0">
                <a:solidFill>
                  <a:schemeClr val="bg1"/>
                </a:solidFill>
                <a:latin typeface="Montserrat SemiBold"/>
              </a:rPr>
              <a:t>Papa Gregório XIII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BD7BF25-73BE-42F0-969A-DFF1E94B9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CE49A59-6793-46B4-B56B-0C72B3611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724" y="135914"/>
            <a:ext cx="5394582" cy="656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50CAEDA4-F8E0-47C6-93A6-65F97D9D4A70}"/>
              </a:ext>
            </a:extLst>
          </p:cNvPr>
          <p:cNvSpPr/>
          <p:nvPr/>
        </p:nvSpPr>
        <p:spPr>
          <a:xfrm>
            <a:off x="430358" y="1124964"/>
            <a:ext cx="4406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chemeClr val="bg1"/>
                </a:solidFill>
                <a:latin typeface="Symbol" panose="05050102010706020507" pitchFamily="18" charset="2"/>
              </a:rPr>
              <a:t>¾</a:t>
            </a:r>
            <a:r>
              <a:rPr lang="pt-BR" sz="24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 Domingo: dia do Senhor.  </a:t>
            </a:r>
          </a:p>
          <a:p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Dedicado ao Sol.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15" name="Picture 2" descr="Resultado de imagem para sol">
            <a:extLst>
              <a:ext uri="{FF2B5EF4-FFF2-40B4-BE49-F238E27FC236}">
                <a16:creationId xmlns:a16="http://schemas.microsoft.com/office/drawing/2014/main" id="{FB84E8F3-7342-4C79-BFDB-A0BE4766F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49" y="1955962"/>
            <a:ext cx="1885455" cy="196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A8DC3C90-5228-4138-BE6E-642028FA1019}"/>
              </a:ext>
            </a:extLst>
          </p:cNvPr>
          <p:cNvSpPr/>
          <p:nvPr/>
        </p:nvSpPr>
        <p:spPr>
          <a:xfrm>
            <a:off x="4572000" y="1204474"/>
            <a:ext cx="53078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chemeClr val="bg1"/>
                </a:solidFill>
                <a:latin typeface="Symbol" panose="05050102010706020507" pitchFamily="18" charset="2"/>
              </a:rPr>
              <a:t>¾</a:t>
            </a:r>
            <a:r>
              <a:rPr lang="pt-BR" sz="24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 Segunda-feira: dia da Lua. 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17" name="Picture 4" descr="Resultado de imagem para lua png">
            <a:extLst>
              <a:ext uri="{FF2B5EF4-FFF2-40B4-BE49-F238E27FC236}">
                <a16:creationId xmlns:a16="http://schemas.microsoft.com/office/drawing/2014/main" id="{052CB5C1-F723-435B-98F9-043F40ECC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183" y="2090134"/>
            <a:ext cx="1322668" cy="132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BF17CC74-EF1E-4844-92E3-C66E135DB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68" y="-251793"/>
            <a:ext cx="7772400" cy="1456267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latin typeface="Montserrat SemiBold"/>
              </a:rPr>
              <a:t>Os Dias da Semana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F193B809-C4EB-4086-B18E-9573395AEC41}"/>
              </a:ext>
            </a:extLst>
          </p:cNvPr>
          <p:cNvSpPr/>
          <p:nvPr/>
        </p:nvSpPr>
        <p:spPr>
          <a:xfrm>
            <a:off x="576468" y="4693718"/>
            <a:ext cx="4419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i="1" dirty="0">
                <a:solidFill>
                  <a:schemeClr val="bg1"/>
                </a:solidFill>
                <a:latin typeface="Symbol" panose="05050102010706020507" pitchFamily="18" charset="2"/>
              </a:rPr>
              <a:t>¾</a:t>
            </a:r>
            <a:r>
              <a:rPr lang="pt-BR" sz="28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 Terça-feira: dia de Marte.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20" name="Picture 2" descr="Resultado de imagem para deus marte">
            <a:extLst>
              <a:ext uri="{FF2B5EF4-FFF2-40B4-BE49-F238E27FC236}">
                <a16:creationId xmlns:a16="http://schemas.microsoft.com/office/drawing/2014/main" id="{31263666-B35E-4A20-8F9E-9F7C77E71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303" y="3588491"/>
            <a:ext cx="2207240" cy="307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93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34C47C2-742B-436D-B694-86E35E6DC8D7}"/>
              </a:ext>
            </a:extLst>
          </p:cNvPr>
          <p:cNvSpPr/>
          <p:nvPr/>
        </p:nvSpPr>
        <p:spPr>
          <a:xfrm>
            <a:off x="62190" y="842086"/>
            <a:ext cx="5008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i="1" dirty="0">
                <a:solidFill>
                  <a:schemeClr val="bg1"/>
                </a:solidFill>
                <a:latin typeface="Symbol" panose="05050102010706020507" pitchFamily="18" charset="2"/>
              </a:rPr>
              <a:t>¾</a:t>
            </a:r>
            <a:r>
              <a:rPr lang="pt-BR" sz="28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 Quarta-feira: dia de Mercúrio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3076" name="Picture 4" descr="Resultado de imagem para deus mercurio">
            <a:extLst>
              <a:ext uri="{FF2B5EF4-FFF2-40B4-BE49-F238E27FC236}">
                <a16:creationId xmlns:a16="http://schemas.microsoft.com/office/drawing/2014/main" id="{D56AC1F0-6C98-4B29-B8C5-F7353C8A9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125" y="1365306"/>
            <a:ext cx="2355798" cy="31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C001F98E-A159-42FF-85A9-F196AC54E977}"/>
              </a:ext>
            </a:extLst>
          </p:cNvPr>
          <p:cNvSpPr/>
          <p:nvPr/>
        </p:nvSpPr>
        <p:spPr>
          <a:xfrm>
            <a:off x="4426042" y="2122173"/>
            <a:ext cx="4717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i="1" dirty="0">
                <a:solidFill>
                  <a:schemeClr val="bg1"/>
                </a:solidFill>
                <a:latin typeface="Symbol" panose="05050102010706020507" pitchFamily="18" charset="2"/>
              </a:rPr>
              <a:t>¾</a:t>
            </a:r>
            <a:r>
              <a:rPr lang="pt-BR" sz="28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 Quinta-feira: dia de Júpiter.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9" name="Picture 4" descr="Resultado de imagem para deus jÃºpiter">
            <a:extLst>
              <a:ext uri="{FF2B5EF4-FFF2-40B4-BE49-F238E27FC236}">
                <a16:creationId xmlns:a16="http://schemas.microsoft.com/office/drawing/2014/main" id="{8F4D8E12-2FF6-49D0-8640-716F8C1C0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02" y="2803317"/>
            <a:ext cx="2832238" cy="379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08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9CCCF904-F776-4DAA-906A-48B8BF15A571}"/>
              </a:ext>
            </a:extLst>
          </p:cNvPr>
          <p:cNvSpPr/>
          <p:nvPr/>
        </p:nvSpPr>
        <p:spPr>
          <a:xfrm>
            <a:off x="108214" y="622973"/>
            <a:ext cx="43588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i="1" dirty="0">
                <a:solidFill>
                  <a:schemeClr val="bg1"/>
                </a:solidFill>
                <a:latin typeface="Symbol" panose="05050102010706020507" pitchFamily="18" charset="2"/>
              </a:rPr>
              <a:t>¾</a:t>
            </a:r>
            <a:r>
              <a:rPr lang="pt-BR" sz="28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 Sexta-feira: dia de Vênus.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5128" name="Picture 8" descr="Imagem relacionada">
            <a:extLst>
              <a:ext uri="{FF2B5EF4-FFF2-40B4-BE49-F238E27FC236}">
                <a16:creationId xmlns:a16="http://schemas.microsoft.com/office/drawing/2014/main" id="{870135F3-88E1-462F-B24B-D013EC6E6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r="8431"/>
          <a:stretch/>
        </p:blipFill>
        <p:spPr bwMode="auto">
          <a:xfrm>
            <a:off x="508535" y="1382613"/>
            <a:ext cx="3766573" cy="221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7667709C-35E6-46B2-9F75-2A3C59EE73D2}"/>
              </a:ext>
            </a:extLst>
          </p:cNvPr>
          <p:cNvSpPr/>
          <p:nvPr/>
        </p:nvSpPr>
        <p:spPr>
          <a:xfrm>
            <a:off x="4859595" y="2890798"/>
            <a:ext cx="41232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i="1" dirty="0">
                <a:solidFill>
                  <a:schemeClr val="bg1"/>
                </a:solidFill>
                <a:latin typeface="Symbol" panose="05050102010706020507" pitchFamily="18" charset="2"/>
              </a:rPr>
              <a:t>¾</a:t>
            </a:r>
            <a:r>
              <a:rPr lang="pt-BR" sz="28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 Sábado: dia de Saturno.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59C03D7-3AEB-464B-8D69-21E7B613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241" y="3709780"/>
            <a:ext cx="2762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1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"/>
          <p:cNvPicPr preferRelativeResize="0"/>
          <p:nvPr/>
        </p:nvPicPr>
        <p:blipFill rotWithShape="1">
          <a:blip r:embed="rId3">
            <a:alphaModFix/>
          </a:blip>
          <a:srcRect l="9585" r="3586"/>
          <a:stretch/>
        </p:blipFill>
        <p:spPr>
          <a:xfrm>
            <a:off x="-270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"/>
          <p:cNvSpPr txBox="1"/>
          <p:nvPr/>
        </p:nvSpPr>
        <p:spPr>
          <a:xfrm>
            <a:off x="5568287" y="6090026"/>
            <a:ext cx="3573013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Stonehenge</a:t>
            </a:r>
            <a:endParaRPr sz="3600" b="1" dirty="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8075F2B-7486-4D94-9FE0-C4C5EEBDD2BC}"/>
              </a:ext>
            </a:extLst>
          </p:cNvPr>
          <p:cNvSpPr/>
          <p:nvPr/>
        </p:nvSpPr>
        <p:spPr>
          <a:xfrm>
            <a:off x="0" y="344995"/>
            <a:ext cx="9141300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>
                <a:solidFill>
                  <a:schemeClr val="bg1"/>
                </a:solidFill>
                <a:latin typeface="Montserrat SemiBold"/>
              </a:rPr>
              <a:t>O início da observação astronômica ocorreu durante o período neolítico, época a que pertencem  os restos megalíticos de Stonehenge e  muitos outros de características semelhantes.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AA49D43-6F08-4644-AB72-82D4CA358CC9}"/>
              </a:ext>
            </a:extLst>
          </p:cNvPr>
          <p:cNvSpPr txBox="1"/>
          <p:nvPr/>
        </p:nvSpPr>
        <p:spPr>
          <a:xfrm>
            <a:off x="1" y="3"/>
            <a:ext cx="9144000" cy="125694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4400" b="1" spc="300" dirty="0">
                <a:solidFill>
                  <a:schemeClr val="bg1"/>
                </a:solidFill>
                <a:latin typeface="Montserrat SemiBold"/>
              </a:rPr>
              <a:t>Atualmente</a:t>
            </a:r>
          </a:p>
        </p:txBody>
      </p:sp>
      <p:pic>
        <p:nvPicPr>
          <p:cNvPr id="4098" name="Picture 2" descr="Resultado de imagem para calendario 2019">
            <a:extLst>
              <a:ext uri="{FF2B5EF4-FFF2-40B4-BE49-F238E27FC236}">
                <a16:creationId xmlns:a16="http://schemas.microsoft.com/office/drawing/2014/main" id="{96B002BF-41FC-4399-B266-D97B8F8AB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9"/>
          <a:stretch/>
        </p:blipFill>
        <p:spPr bwMode="auto">
          <a:xfrm>
            <a:off x="1082506" y="1659988"/>
            <a:ext cx="6728360" cy="460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65A8759-FF36-4545-B3D3-9DC683D8877C}"/>
              </a:ext>
            </a:extLst>
          </p:cNvPr>
          <p:cNvSpPr txBox="1"/>
          <p:nvPr/>
        </p:nvSpPr>
        <p:spPr>
          <a:xfrm>
            <a:off x="1" y="3"/>
            <a:ext cx="9144000" cy="125694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4400" b="1" spc="300" dirty="0">
                <a:solidFill>
                  <a:schemeClr val="bg1"/>
                </a:solidFill>
                <a:latin typeface="Montserrat SemiBold"/>
              </a:rPr>
              <a:t>Referências</a:t>
            </a:r>
          </a:p>
        </p:txBody>
      </p:sp>
      <p:sp>
        <p:nvSpPr>
          <p:cNvPr id="3" name="Retângulo 2"/>
          <p:cNvSpPr/>
          <p:nvPr/>
        </p:nvSpPr>
        <p:spPr>
          <a:xfrm>
            <a:off x="464024" y="1405369"/>
            <a:ext cx="80385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pt-BR" sz="1600" b="1" dirty="0">
                <a:solidFill>
                  <a:schemeClr val="bg1"/>
                </a:solidFill>
              </a:rPr>
              <a:t>Origem e evolução do nosso </a:t>
            </a:r>
            <a:r>
              <a:rPr lang="pt-BR" sz="1600" b="1" dirty="0" smtClean="0">
                <a:solidFill>
                  <a:schemeClr val="bg1"/>
                </a:solidFill>
              </a:rPr>
              <a:t>calendário, disponível em:</a:t>
            </a:r>
            <a:r>
              <a:rPr lang="pt-BR" sz="1600" dirty="0" smtClean="0">
                <a:solidFill>
                  <a:schemeClr val="bg1"/>
                </a:solidFill>
                <a:hlinkClick r:id="rId3"/>
              </a:rPr>
              <a:t> http</a:t>
            </a:r>
            <a:r>
              <a:rPr lang="pt-BR" sz="1600" dirty="0">
                <a:solidFill>
                  <a:schemeClr val="bg1"/>
                </a:solidFill>
                <a:hlinkClick r:id="rId3"/>
              </a:rPr>
              <a:t>://www.mat.uc.pt/~</a:t>
            </a:r>
            <a:r>
              <a:rPr lang="pt-BR" sz="1600" dirty="0" smtClean="0">
                <a:solidFill>
                  <a:schemeClr val="bg1"/>
                </a:solidFill>
                <a:hlinkClick r:id="rId3"/>
              </a:rPr>
              <a:t>helios/Mestre/H01orige.htm</a:t>
            </a:r>
            <a:endParaRPr lang="pt-BR" sz="1600" dirty="0" smtClean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pt-BR" sz="16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pt-PT" sz="1600" b="1" dirty="0">
                <a:solidFill>
                  <a:schemeClr val="bg1"/>
                </a:solidFill>
              </a:rPr>
              <a:t>Calendário </a:t>
            </a:r>
            <a:r>
              <a:rPr lang="pt-PT" sz="1600" b="1" dirty="0" smtClean="0">
                <a:solidFill>
                  <a:schemeClr val="bg1"/>
                </a:solidFill>
              </a:rPr>
              <a:t>romano, disponível em:  </a:t>
            </a:r>
            <a:r>
              <a:rPr lang="pt-BR" sz="1600" dirty="0" smtClean="0">
                <a:solidFill>
                  <a:schemeClr val="bg1"/>
                </a:solidFill>
                <a:hlinkClick r:id="rId4"/>
              </a:rPr>
              <a:t>https</a:t>
            </a:r>
            <a:r>
              <a:rPr lang="pt-BR" sz="1600" dirty="0">
                <a:solidFill>
                  <a:schemeClr val="bg1"/>
                </a:solidFill>
                <a:hlinkClick r:id="rId4"/>
              </a:rPr>
              <a:t>://</a:t>
            </a:r>
            <a:r>
              <a:rPr lang="pt-BR" sz="1600" dirty="0" smtClean="0">
                <a:solidFill>
                  <a:schemeClr val="bg1"/>
                </a:solidFill>
                <a:hlinkClick r:id="rId4"/>
              </a:rPr>
              <a:t>pt.wikipedia.org/wiki/Calend%C3%A1rio_romano</a:t>
            </a:r>
            <a:endParaRPr lang="pt-BR" sz="1600" dirty="0" smtClean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pt-BR" sz="1600" dirty="0" smtClean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pt-BR" sz="1600" b="1" dirty="0" smtClean="0">
                <a:solidFill>
                  <a:schemeClr val="bg1"/>
                </a:solidFill>
              </a:rPr>
              <a:t>Livro Astronomia </a:t>
            </a:r>
            <a:r>
              <a:rPr lang="pt-BR" sz="1600" b="1" dirty="0">
                <a:solidFill>
                  <a:schemeClr val="bg1"/>
                </a:solidFill>
              </a:rPr>
              <a:t>e </a:t>
            </a:r>
            <a:r>
              <a:rPr lang="pt-BR" sz="1600" b="1" dirty="0" smtClean="0">
                <a:solidFill>
                  <a:schemeClr val="bg1"/>
                </a:solidFill>
              </a:rPr>
              <a:t>Astrofísica - </a:t>
            </a:r>
            <a:r>
              <a:rPr lang="pt-BR" sz="1600" b="1" dirty="0">
                <a:solidFill>
                  <a:schemeClr val="bg1"/>
                </a:solidFill>
              </a:rPr>
              <a:t>Kepler de Souza Oliveira Filho (S.O. Kepler</a:t>
            </a:r>
            <a:r>
              <a:rPr lang="pt-BR" sz="1600" b="1" dirty="0" smtClean="0">
                <a:solidFill>
                  <a:schemeClr val="bg1"/>
                </a:solidFill>
              </a:rPr>
              <a:t>) &amp; Maria </a:t>
            </a:r>
            <a:r>
              <a:rPr lang="pt-BR" sz="1600" b="1" dirty="0">
                <a:solidFill>
                  <a:schemeClr val="bg1"/>
                </a:solidFill>
              </a:rPr>
              <a:t>de Fatima Oliveira Saraiva</a:t>
            </a:r>
            <a:endParaRPr lang="pt-BR" sz="1600" dirty="0" smtClean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pt-BR" sz="1600" dirty="0" smtClean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pt-BR" sz="1600" b="1" dirty="0" smtClean="0">
                <a:solidFill>
                  <a:schemeClr val="bg1"/>
                </a:solidFill>
              </a:rPr>
              <a:t>Revista Abril – Universo uma viagem fantástica rumo ao infinito – V.27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pt-BR" sz="1600" b="1" dirty="0" smtClean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pt-BR" sz="1600" b="1" dirty="0" smtClean="0">
                <a:solidFill>
                  <a:schemeClr val="bg1"/>
                </a:solidFill>
              </a:rPr>
              <a:t>Conceitos de Astronomia – R. </a:t>
            </a:r>
            <a:r>
              <a:rPr lang="pt-BR" sz="1600" b="1" dirty="0" err="1" smtClean="0">
                <a:solidFill>
                  <a:schemeClr val="bg1"/>
                </a:solidFill>
              </a:rPr>
              <a:t>Boczko</a:t>
            </a:r>
            <a:endParaRPr lang="pt-BR" sz="1600" b="1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pt-BR" sz="1600" dirty="0" smtClean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pt-BR" sz="1600" b="1" dirty="0" smtClean="0">
                <a:solidFill>
                  <a:schemeClr val="bg1"/>
                </a:solidFill>
              </a:rPr>
              <a:t>Livro A História do Calendário – </a:t>
            </a:r>
            <a:r>
              <a:rPr lang="pt-BR" sz="1600" b="1" dirty="0">
                <a:solidFill>
                  <a:schemeClr val="bg1"/>
                </a:solidFill>
              </a:rPr>
              <a:t>Donato, Henâni</a:t>
            </a:r>
            <a:r>
              <a:rPr lang="pt-BR" sz="1600" b="1" dirty="0" smtClean="0">
                <a:solidFill>
                  <a:schemeClr val="bg1"/>
                </a:solidFill>
              </a:rPr>
              <a:t> </a:t>
            </a:r>
            <a:endParaRPr lang="pt-BR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Elipse 59">
            <a:extLst>
              <a:ext uri="{FF2B5EF4-FFF2-40B4-BE49-F238E27FC236}">
                <a16:creationId xmlns:a16="http://schemas.microsoft.com/office/drawing/2014/main" id="{58B0BBDD-1987-4064-BB1C-DEC7CB07ADCA}"/>
              </a:ext>
            </a:extLst>
          </p:cNvPr>
          <p:cNvSpPr>
            <a:spLocks noChangeAspect="1"/>
          </p:cNvSpPr>
          <p:nvPr/>
        </p:nvSpPr>
        <p:spPr bwMode="auto">
          <a:xfrm>
            <a:off x="1018460" y="196809"/>
            <a:ext cx="6861437" cy="6760583"/>
          </a:xfrm>
          <a:prstGeom prst="ellipse">
            <a:avLst/>
          </a:prstGeom>
          <a:gradFill flip="none" rotWithShape="1">
            <a:gsLst>
              <a:gs pos="0">
                <a:srgbClr val="0066FF"/>
              </a:gs>
              <a:gs pos="50000">
                <a:srgbClr val="0000FF"/>
              </a:gs>
              <a:gs pos="100000">
                <a:schemeClr val="tx1">
                  <a:alpha val="5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9D7E617A-ECCD-4070-8579-0CAF7E61B2E8}"/>
              </a:ext>
            </a:extLst>
          </p:cNvPr>
          <p:cNvSpPr/>
          <p:nvPr/>
        </p:nvSpPr>
        <p:spPr bwMode="auto">
          <a:xfrm rot="2861338">
            <a:off x="2298313" y="1666263"/>
            <a:ext cx="4207068" cy="4207068"/>
          </a:xfrm>
          <a:prstGeom prst="ellipse">
            <a:avLst/>
          </a:prstGeom>
          <a:solidFill>
            <a:srgbClr val="0066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cxnSp>
        <p:nvCxnSpPr>
          <p:cNvPr id="62" name="Conector reto 61">
            <a:extLst>
              <a:ext uri="{FF2B5EF4-FFF2-40B4-BE49-F238E27FC236}">
                <a16:creationId xmlns:a16="http://schemas.microsoft.com/office/drawing/2014/main" id="{AE56E615-EF54-4BCF-A850-A950C4B3BE96}"/>
              </a:ext>
            </a:extLst>
          </p:cNvPr>
          <p:cNvCxnSpPr/>
          <p:nvPr/>
        </p:nvCxnSpPr>
        <p:spPr bwMode="auto">
          <a:xfrm>
            <a:off x="2295260" y="3778591"/>
            <a:ext cx="4235321" cy="2993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" name="Conector reto 62">
            <a:extLst>
              <a:ext uri="{FF2B5EF4-FFF2-40B4-BE49-F238E27FC236}">
                <a16:creationId xmlns:a16="http://schemas.microsoft.com/office/drawing/2014/main" id="{6DC3E6BB-9947-49A3-BC2F-82DC9E5C5E8D}"/>
              </a:ext>
            </a:extLst>
          </p:cNvPr>
          <p:cNvCxnSpPr/>
          <p:nvPr/>
        </p:nvCxnSpPr>
        <p:spPr bwMode="auto">
          <a:xfrm>
            <a:off x="2466746" y="2949599"/>
            <a:ext cx="3870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4" name="Conector reto 63">
            <a:extLst>
              <a:ext uri="{FF2B5EF4-FFF2-40B4-BE49-F238E27FC236}">
                <a16:creationId xmlns:a16="http://schemas.microsoft.com/office/drawing/2014/main" id="{04D043E3-23D4-4762-A20A-434CF93CD78E}"/>
              </a:ext>
            </a:extLst>
          </p:cNvPr>
          <p:cNvCxnSpPr/>
          <p:nvPr/>
        </p:nvCxnSpPr>
        <p:spPr bwMode="auto">
          <a:xfrm>
            <a:off x="2488911" y="4621941"/>
            <a:ext cx="3816000" cy="2276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5" name="Conector reto 64">
            <a:extLst>
              <a:ext uri="{FF2B5EF4-FFF2-40B4-BE49-F238E27FC236}">
                <a16:creationId xmlns:a16="http://schemas.microsoft.com/office/drawing/2014/main" id="{5923211A-AD42-4F16-836E-F082C014828B}"/>
              </a:ext>
            </a:extLst>
          </p:cNvPr>
          <p:cNvCxnSpPr/>
          <p:nvPr/>
        </p:nvCxnSpPr>
        <p:spPr bwMode="auto">
          <a:xfrm>
            <a:off x="3577980" y="1836223"/>
            <a:ext cx="1656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6" name="Conector reto 65">
            <a:extLst>
              <a:ext uri="{FF2B5EF4-FFF2-40B4-BE49-F238E27FC236}">
                <a16:creationId xmlns:a16="http://schemas.microsoft.com/office/drawing/2014/main" id="{7F1DABE4-3CDE-49A4-BE57-2558CC41548C}"/>
              </a:ext>
            </a:extLst>
          </p:cNvPr>
          <p:cNvCxnSpPr/>
          <p:nvPr/>
        </p:nvCxnSpPr>
        <p:spPr bwMode="auto">
          <a:xfrm>
            <a:off x="3563888" y="5698922"/>
            <a:ext cx="1656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BD17A8B0-848B-4A20-9FC0-1BF37DFB9878}"/>
              </a:ext>
            </a:extLst>
          </p:cNvPr>
          <p:cNvSpPr txBox="1"/>
          <p:nvPr/>
        </p:nvSpPr>
        <p:spPr>
          <a:xfrm>
            <a:off x="107504" y="1588207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Century Gothic" pitchFamily="34" charset="0"/>
              </a:rPr>
              <a:t>Círculo Polar Ártico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05BE5DBD-DD0C-42EF-8E68-9186053D1ACF}"/>
              </a:ext>
            </a:extLst>
          </p:cNvPr>
          <p:cNvSpPr txBox="1"/>
          <p:nvPr/>
        </p:nvSpPr>
        <p:spPr>
          <a:xfrm>
            <a:off x="-78376" y="5476639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Century Gothic" pitchFamily="34" charset="0"/>
              </a:rPr>
              <a:t>Círculo Polar Antártico</a:t>
            </a:r>
          </a:p>
        </p:txBody>
      </p:sp>
      <p:sp>
        <p:nvSpPr>
          <p:cNvPr id="69" name="Corda 68">
            <a:extLst>
              <a:ext uri="{FF2B5EF4-FFF2-40B4-BE49-F238E27FC236}">
                <a16:creationId xmlns:a16="http://schemas.microsoft.com/office/drawing/2014/main" id="{92BD1A7B-03CB-4DCF-8410-BF97FCB8D17D}"/>
              </a:ext>
            </a:extLst>
          </p:cNvPr>
          <p:cNvSpPr/>
          <p:nvPr/>
        </p:nvSpPr>
        <p:spPr bwMode="auto">
          <a:xfrm>
            <a:off x="2278433" y="1667123"/>
            <a:ext cx="4208400" cy="4208400"/>
          </a:xfrm>
          <a:prstGeom prst="chord">
            <a:avLst>
              <a:gd name="adj1" fmla="val 4023330"/>
              <a:gd name="adj2" fmla="val 6777930"/>
            </a:avLst>
          </a:prstGeom>
          <a:solidFill>
            <a:schemeClr val="bg1">
              <a:alpha val="53000"/>
            </a:schemeClr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0" name="Corda 69">
            <a:extLst>
              <a:ext uri="{FF2B5EF4-FFF2-40B4-BE49-F238E27FC236}">
                <a16:creationId xmlns:a16="http://schemas.microsoft.com/office/drawing/2014/main" id="{E7FE249C-01FE-422A-9D9A-9E12F085725C}"/>
              </a:ext>
            </a:extLst>
          </p:cNvPr>
          <p:cNvSpPr/>
          <p:nvPr/>
        </p:nvSpPr>
        <p:spPr bwMode="auto">
          <a:xfrm rot="10800000">
            <a:off x="2273426" y="1664376"/>
            <a:ext cx="4208400" cy="4208400"/>
          </a:xfrm>
          <a:prstGeom prst="chord">
            <a:avLst>
              <a:gd name="adj1" fmla="val 4045704"/>
              <a:gd name="adj2" fmla="val 6777930"/>
            </a:avLst>
          </a:prstGeom>
          <a:solidFill>
            <a:schemeClr val="bg1">
              <a:alpha val="53000"/>
            </a:schemeClr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1047DF05-3124-4DBA-A527-56D54AA64327}"/>
              </a:ext>
            </a:extLst>
          </p:cNvPr>
          <p:cNvSpPr txBox="1"/>
          <p:nvPr/>
        </p:nvSpPr>
        <p:spPr>
          <a:xfrm>
            <a:off x="2834283" y="5938831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B0F0"/>
                </a:solidFill>
                <a:latin typeface="Century Gothic" pitchFamily="34" charset="0"/>
              </a:rPr>
              <a:t>Calota Polar Antártica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CE184A08-F004-4299-8330-E8DD09367D99}"/>
              </a:ext>
            </a:extLst>
          </p:cNvPr>
          <p:cNvSpPr txBox="1"/>
          <p:nvPr/>
        </p:nvSpPr>
        <p:spPr>
          <a:xfrm>
            <a:off x="2771800" y="1146233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B0F0"/>
                </a:solidFill>
                <a:latin typeface="Century Gothic" pitchFamily="34" charset="0"/>
              </a:rPr>
              <a:t>Calota Polar Ártica</a:t>
            </a:r>
          </a:p>
        </p:txBody>
      </p:sp>
      <p:cxnSp>
        <p:nvCxnSpPr>
          <p:cNvPr id="73" name="Conector de seta reta 31">
            <a:extLst>
              <a:ext uri="{FF2B5EF4-FFF2-40B4-BE49-F238E27FC236}">
                <a16:creationId xmlns:a16="http://schemas.microsoft.com/office/drawing/2014/main" id="{7130A372-7F9C-454A-8071-AD03E4E21562}"/>
              </a:ext>
            </a:extLst>
          </p:cNvPr>
          <p:cNvCxnSpPr/>
          <p:nvPr/>
        </p:nvCxnSpPr>
        <p:spPr bwMode="auto">
          <a:xfrm flipH="1">
            <a:off x="6552352" y="3797661"/>
            <a:ext cx="1188000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74" name="Conector de seta reta 23">
            <a:extLst>
              <a:ext uri="{FF2B5EF4-FFF2-40B4-BE49-F238E27FC236}">
                <a16:creationId xmlns:a16="http://schemas.microsoft.com/office/drawing/2014/main" id="{BF4623CC-8A80-4840-B3BE-CDD25553B606}"/>
              </a:ext>
            </a:extLst>
          </p:cNvPr>
          <p:cNvCxnSpPr/>
          <p:nvPr/>
        </p:nvCxnSpPr>
        <p:spPr bwMode="auto">
          <a:xfrm rot="-1380000" flipH="1">
            <a:off x="6333308" y="2699478"/>
            <a:ext cx="1188000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75" name="Conector de seta reta 24">
            <a:extLst>
              <a:ext uri="{FF2B5EF4-FFF2-40B4-BE49-F238E27FC236}">
                <a16:creationId xmlns:a16="http://schemas.microsoft.com/office/drawing/2014/main" id="{D7F9C17A-8209-48C3-87BA-23A4A973F985}"/>
              </a:ext>
            </a:extLst>
          </p:cNvPr>
          <p:cNvCxnSpPr/>
          <p:nvPr/>
        </p:nvCxnSpPr>
        <p:spPr bwMode="auto">
          <a:xfrm rot="1380000" flipH="1">
            <a:off x="6304512" y="4875108"/>
            <a:ext cx="1188000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76" name="Grupo 27">
            <a:extLst>
              <a:ext uri="{FF2B5EF4-FFF2-40B4-BE49-F238E27FC236}">
                <a16:creationId xmlns:a16="http://schemas.microsoft.com/office/drawing/2014/main" id="{E5AC890C-A982-4C06-9843-80E9AF5E1A81}"/>
              </a:ext>
            </a:extLst>
          </p:cNvPr>
          <p:cNvGrpSpPr>
            <a:grpSpLocks noChangeAspect="1"/>
          </p:cNvGrpSpPr>
          <p:nvPr/>
        </p:nvGrpSpPr>
        <p:grpSpPr>
          <a:xfrm>
            <a:off x="7231468" y="1651753"/>
            <a:ext cx="1257280" cy="1309461"/>
            <a:chOff x="7618448" y="2832375"/>
            <a:chExt cx="864096" cy="899960"/>
          </a:xfrm>
        </p:grpSpPr>
        <p:grpSp>
          <p:nvGrpSpPr>
            <p:cNvPr id="77" name="Group 2">
              <a:extLst>
                <a:ext uri="{FF2B5EF4-FFF2-40B4-BE49-F238E27FC236}">
                  <a16:creationId xmlns:a16="http://schemas.microsoft.com/office/drawing/2014/main" id="{09CA4BAA-D75B-4B53-AE9F-921F00D6B4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81428" y="3005336"/>
              <a:ext cx="534988" cy="546100"/>
              <a:chOff x="5090" y="4425"/>
              <a:chExt cx="843" cy="860"/>
            </a:xfrm>
          </p:grpSpPr>
          <p:sp>
            <p:nvSpPr>
              <p:cNvPr id="79" name="AutoShape 3">
                <a:extLst>
                  <a:ext uri="{FF2B5EF4-FFF2-40B4-BE49-F238E27FC236}">
                    <a16:creationId xmlns:a16="http://schemas.microsoft.com/office/drawing/2014/main" id="{C5396BC8-C798-4AA8-B960-A0B1DC351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0" y="4425"/>
                <a:ext cx="843" cy="860"/>
              </a:xfrm>
              <a:prstGeom prst="star16">
                <a:avLst>
                  <a:gd name="adj" fmla="val 37500"/>
                </a:avLst>
              </a:prstGeom>
              <a:solidFill>
                <a:srgbClr val="FFC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0" name="Oval 4">
                <a:extLst>
                  <a:ext uri="{FF2B5EF4-FFF2-40B4-BE49-F238E27FC236}">
                    <a16:creationId xmlns:a16="http://schemas.microsoft.com/office/drawing/2014/main" id="{177EC27C-7A3C-4ABC-AD0F-AF17CFD42B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5" y="4612"/>
                <a:ext cx="495" cy="48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1" name="Arc 5">
                <a:extLst>
                  <a:ext uri="{FF2B5EF4-FFF2-40B4-BE49-F238E27FC236}">
                    <a16:creationId xmlns:a16="http://schemas.microsoft.com/office/drawing/2014/main" id="{85454504-0832-40AC-A3D6-87FEFB7B4208}"/>
                  </a:ext>
                </a:extLst>
              </p:cNvPr>
              <p:cNvSpPr>
                <a:spLocks/>
              </p:cNvSpPr>
              <p:nvPr/>
            </p:nvSpPr>
            <p:spPr bwMode="auto">
              <a:xfrm rot="245137" flipV="1">
                <a:off x="5411" y="4855"/>
                <a:ext cx="200" cy="14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5760"/>
                  <a:gd name="T1" fmla="*/ 0 h 21600"/>
                  <a:gd name="T2" fmla="*/ 15760 w 15760"/>
                  <a:gd name="T3" fmla="*/ 6829 h 21600"/>
                  <a:gd name="T4" fmla="*/ 0 w 157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760" h="21600" fill="none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</a:path>
                  <a:path w="15760" h="21600" stroke="0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2" name="Oval 6">
                <a:extLst>
                  <a:ext uri="{FF2B5EF4-FFF2-40B4-BE49-F238E27FC236}">
                    <a16:creationId xmlns:a16="http://schemas.microsoft.com/office/drawing/2014/main" id="{506CE4A5-B883-4F84-AF96-CDD57B0F4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3" name="Oval 7">
                <a:extLst>
                  <a:ext uri="{FF2B5EF4-FFF2-40B4-BE49-F238E27FC236}">
                    <a16:creationId xmlns:a16="http://schemas.microsoft.com/office/drawing/2014/main" id="{EF90BCAD-E639-48B5-9763-F6053AA9E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cxnSp>
            <p:nvCxnSpPr>
              <p:cNvPr id="84" name="AutoShape 8">
                <a:extLst>
                  <a:ext uri="{FF2B5EF4-FFF2-40B4-BE49-F238E27FC236}">
                    <a16:creationId xmlns:a16="http://schemas.microsoft.com/office/drawing/2014/main" id="{82C226BF-A48C-4A2A-AD0C-D247D2E3A79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265" y="4812"/>
                <a:ext cx="49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78" name="Elipse 77">
              <a:extLst>
                <a:ext uri="{FF2B5EF4-FFF2-40B4-BE49-F238E27FC236}">
                  <a16:creationId xmlns:a16="http://schemas.microsoft.com/office/drawing/2014/main" id="{2FE7B030-70E5-4BBB-A5B6-82A2582272F1}"/>
                </a:ext>
              </a:extLst>
            </p:cNvPr>
            <p:cNvSpPr/>
            <p:nvPr/>
          </p:nvSpPr>
          <p:spPr bwMode="auto">
            <a:xfrm>
              <a:off x="7618448" y="2832375"/>
              <a:ext cx="864096" cy="899960"/>
            </a:xfrm>
            <a:prstGeom prst="ellipse">
              <a:avLst/>
            </a:prstGeom>
            <a:gradFill>
              <a:gsLst>
                <a:gs pos="7000">
                  <a:schemeClr val="bg1">
                    <a:alpha val="0"/>
                  </a:schemeClr>
                </a:gs>
                <a:gs pos="42000">
                  <a:srgbClr val="FFFFCC">
                    <a:alpha val="85000"/>
                  </a:srgbClr>
                </a:gs>
                <a:gs pos="100000">
                  <a:schemeClr val="tx1">
                    <a:alpha val="200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5" name="Grupo 44">
            <a:extLst>
              <a:ext uri="{FF2B5EF4-FFF2-40B4-BE49-F238E27FC236}">
                <a16:creationId xmlns:a16="http://schemas.microsoft.com/office/drawing/2014/main" id="{1C3DD8FC-C03D-489C-A35C-EAAB68123305}"/>
              </a:ext>
            </a:extLst>
          </p:cNvPr>
          <p:cNvGrpSpPr>
            <a:grpSpLocks noChangeAspect="1"/>
          </p:cNvGrpSpPr>
          <p:nvPr/>
        </p:nvGrpSpPr>
        <p:grpSpPr>
          <a:xfrm>
            <a:off x="7530824" y="3130519"/>
            <a:ext cx="1257280" cy="1309461"/>
            <a:chOff x="7618448" y="2832375"/>
            <a:chExt cx="864096" cy="899960"/>
          </a:xfrm>
        </p:grpSpPr>
        <p:grpSp>
          <p:nvGrpSpPr>
            <p:cNvPr id="86" name="Group 2">
              <a:extLst>
                <a:ext uri="{FF2B5EF4-FFF2-40B4-BE49-F238E27FC236}">
                  <a16:creationId xmlns:a16="http://schemas.microsoft.com/office/drawing/2014/main" id="{E1955279-4204-4D85-BAED-4A95BECB5D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81428" y="3005336"/>
              <a:ext cx="534988" cy="546100"/>
              <a:chOff x="5090" y="4425"/>
              <a:chExt cx="843" cy="860"/>
            </a:xfrm>
          </p:grpSpPr>
          <p:sp>
            <p:nvSpPr>
              <p:cNvPr id="88" name="AutoShape 3">
                <a:extLst>
                  <a:ext uri="{FF2B5EF4-FFF2-40B4-BE49-F238E27FC236}">
                    <a16:creationId xmlns:a16="http://schemas.microsoft.com/office/drawing/2014/main" id="{34CF1783-CD3A-469E-8C02-461D6FC33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0" y="4425"/>
                <a:ext cx="843" cy="860"/>
              </a:xfrm>
              <a:prstGeom prst="star16">
                <a:avLst>
                  <a:gd name="adj" fmla="val 37500"/>
                </a:avLst>
              </a:prstGeom>
              <a:solidFill>
                <a:srgbClr val="FFC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9" name="Oval 4">
                <a:extLst>
                  <a:ext uri="{FF2B5EF4-FFF2-40B4-BE49-F238E27FC236}">
                    <a16:creationId xmlns:a16="http://schemas.microsoft.com/office/drawing/2014/main" id="{285499B7-0D40-44FB-82F9-C67080BEA2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5" y="4612"/>
                <a:ext cx="495" cy="48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0" name="Arc 5">
                <a:extLst>
                  <a:ext uri="{FF2B5EF4-FFF2-40B4-BE49-F238E27FC236}">
                    <a16:creationId xmlns:a16="http://schemas.microsoft.com/office/drawing/2014/main" id="{4D10E7A3-EB9A-4FF3-A875-BB1A13B5F512}"/>
                  </a:ext>
                </a:extLst>
              </p:cNvPr>
              <p:cNvSpPr>
                <a:spLocks/>
              </p:cNvSpPr>
              <p:nvPr/>
            </p:nvSpPr>
            <p:spPr bwMode="auto">
              <a:xfrm rot="245137" flipV="1">
                <a:off x="5411" y="4855"/>
                <a:ext cx="200" cy="14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5760"/>
                  <a:gd name="T1" fmla="*/ 0 h 21600"/>
                  <a:gd name="T2" fmla="*/ 15760 w 15760"/>
                  <a:gd name="T3" fmla="*/ 6829 h 21600"/>
                  <a:gd name="T4" fmla="*/ 0 w 157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760" h="21600" fill="none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</a:path>
                  <a:path w="15760" h="21600" stroke="0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1" name="Oval 6">
                <a:extLst>
                  <a:ext uri="{FF2B5EF4-FFF2-40B4-BE49-F238E27FC236}">
                    <a16:creationId xmlns:a16="http://schemas.microsoft.com/office/drawing/2014/main" id="{CFE74028-83D4-494E-8E94-4F5422230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2" name="Oval 7">
                <a:extLst>
                  <a:ext uri="{FF2B5EF4-FFF2-40B4-BE49-F238E27FC236}">
                    <a16:creationId xmlns:a16="http://schemas.microsoft.com/office/drawing/2014/main" id="{0D85083A-2372-46B6-95D4-9A5FE63EC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cxnSp>
            <p:nvCxnSpPr>
              <p:cNvPr id="93" name="AutoShape 8">
                <a:extLst>
                  <a:ext uri="{FF2B5EF4-FFF2-40B4-BE49-F238E27FC236}">
                    <a16:creationId xmlns:a16="http://schemas.microsoft.com/office/drawing/2014/main" id="{28939401-5F35-4027-AD61-0B26FFE26B0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265" y="4812"/>
                <a:ext cx="49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87" name="Elipse 86">
              <a:extLst>
                <a:ext uri="{FF2B5EF4-FFF2-40B4-BE49-F238E27FC236}">
                  <a16:creationId xmlns:a16="http://schemas.microsoft.com/office/drawing/2014/main" id="{C1847D20-A781-4512-9086-96C6808BAFE2}"/>
                </a:ext>
              </a:extLst>
            </p:cNvPr>
            <p:cNvSpPr/>
            <p:nvPr/>
          </p:nvSpPr>
          <p:spPr bwMode="auto">
            <a:xfrm>
              <a:off x="7618448" y="2832375"/>
              <a:ext cx="864096" cy="899960"/>
            </a:xfrm>
            <a:prstGeom prst="ellipse">
              <a:avLst/>
            </a:prstGeom>
            <a:gradFill>
              <a:gsLst>
                <a:gs pos="7000">
                  <a:schemeClr val="bg1">
                    <a:alpha val="0"/>
                  </a:schemeClr>
                </a:gs>
                <a:gs pos="42000">
                  <a:srgbClr val="FFFFCC">
                    <a:alpha val="85000"/>
                  </a:srgbClr>
                </a:gs>
                <a:gs pos="100000">
                  <a:schemeClr val="tx1">
                    <a:alpha val="200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4" name="Corda 93">
            <a:extLst>
              <a:ext uri="{FF2B5EF4-FFF2-40B4-BE49-F238E27FC236}">
                <a16:creationId xmlns:a16="http://schemas.microsoft.com/office/drawing/2014/main" id="{7C253264-36B4-4D27-A1E9-B5D919C4E7D2}"/>
              </a:ext>
            </a:extLst>
          </p:cNvPr>
          <p:cNvSpPr/>
          <p:nvPr/>
        </p:nvSpPr>
        <p:spPr bwMode="auto">
          <a:xfrm rot="10800000" flipH="1">
            <a:off x="2288251" y="1657121"/>
            <a:ext cx="4206601" cy="4227632"/>
          </a:xfrm>
          <a:prstGeom prst="chord">
            <a:avLst>
              <a:gd name="adj1" fmla="val 5409229"/>
              <a:gd name="adj2" fmla="val 16201961"/>
            </a:avLst>
          </a:prstGeom>
          <a:solidFill>
            <a:schemeClr val="tx1">
              <a:alpha val="63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6000" b="0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Helvetica 55 Roman" pitchFamily="34" charset="0"/>
            </a:endParaRPr>
          </a:p>
        </p:txBody>
      </p:sp>
      <p:grpSp>
        <p:nvGrpSpPr>
          <p:cNvPr id="95" name="Grupo 55">
            <a:extLst>
              <a:ext uri="{FF2B5EF4-FFF2-40B4-BE49-F238E27FC236}">
                <a16:creationId xmlns:a16="http://schemas.microsoft.com/office/drawing/2014/main" id="{CDB9723B-FA09-450A-B7B7-779A4E2409D8}"/>
              </a:ext>
            </a:extLst>
          </p:cNvPr>
          <p:cNvGrpSpPr>
            <a:grpSpLocks noChangeAspect="1"/>
          </p:cNvGrpSpPr>
          <p:nvPr/>
        </p:nvGrpSpPr>
        <p:grpSpPr>
          <a:xfrm>
            <a:off x="7199828" y="4611546"/>
            <a:ext cx="1257280" cy="1309461"/>
            <a:chOff x="7618448" y="2832375"/>
            <a:chExt cx="864096" cy="899960"/>
          </a:xfrm>
        </p:grpSpPr>
        <p:grpSp>
          <p:nvGrpSpPr>
            <p:cNvPr id="96" name="Group 2">
              <a:extLst>
                <a:ext uri="{FF2B5EF4-FFF2-40B4-BE49-F238E27FC236}">
                  <a16:creationId xmlns:a16="http://schemas.microsoft.com/office/drawing/2014/main" id="{BF8783AF-D99B-43F9-B3C4-87DE376DA4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81428" y="3005336"/>
              <a:ext cx="534988" cy="546100"/>
              <a:chOff x="5090" y="4425"/>
              <a:chExt cx="843" cy="860"/>
            </a:xfrm>
          </p:grpSpPr>
          <p:sp>
            <p:nvSpPr>
              <p:cNvPr id="98" name="AutoShape 3">
                <a:extLst>
                  <a:ext uri="{FF2B5EF4-FFF2-40B4-BE49-F238E27FC236}">
                    <a16:creationId xmlns:a16="http://schemas.microsoft.com/office/drawing/2014/main" id="{2B6F18ED-42B5-4DFF-8A88-9A4887C38E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0" y="4425"/>
                <a:ext cx="843" cy="860"/>
              </a:xfrm>
              <a:prstGeom prst="star16">
                <a:avLst>
                  <a:gd name="adj" fmla="val 37500"/>
                </a:avLst>
              </a:prstGeom>
              <a:solidFill>
                <a:srgbClr val="FFC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9" name="Oval 4">
                <a:extLst>
                  <a:ext uri="{FF2B5EF4-FFF2-40B4-BE49-F238E27FC236}">
                    <a16:creationId xmlns:a16="http://schemas.microsoft.com/office/drawing/2014/main" id="{0FEEDFE1-2727-4368-8954-A233369B8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5" y="4612"/>
                <a:ext cx="495" cy="48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0" name="Arc 5">
                <a:extLst>
                  <a:ext uri="{FF2B5EF4-FFF2-40B4-BE49-F238E27FC236}">
                    <a16:creationId xmlns:a16="http://schemas.microsoft.com/office/drawing/2014/main" id="{77C763D8-7EBC-4E29-AFD3-0D7934A81BB1}"/>
                  </a:ext>
                </a:extLst>
              </p:cNvPr>
              <p:cNvSpPr>
                <a:spLocks/>
              </p:cNvSpPr>
              <p:nvPr/>
            </p:nvSpPr>
            <p:spPr bwMode="auto">
              <a:xfrm rot="245137" flipV="1">
                <a:off x="5411" y="4855"/>
                <a:ext cx="200" cy="14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5760"/>
                  <a:gd name="T1" fmla="*/ 0 h 21600"/>
                  <a:gd name="T2" fmla="*/ 15760 w 15760"/>
                  <a:gd name="T3" fmla="*/ 6829 h 21600"/>
                  <a:gd name="T4" fmla="*/ 0 w 157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760" h="21600" fill="none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</a:path>
                  <a:path w="15760" h="21600" stroke="0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1" name="Oval 6">
                <a:extLst>
                  <a:ext uri="{FF2B5EF4-FFF2-40B4-BE49-F238E27FC236}">
                    <a16:creationId xmlns:a16="http://schemas.microsoft.com/office/drawing/2014/main" id="{DAD2706D-7149-4974-B0B5-8A23B41FB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2" name="Oval 7">
                <a:extLst>
                  <a:ext uri="{FF2B5EF4-FFF2-40B4-BE49-F238E27FC236}">
                    <a16:creationId xmlns:a16="http://schemas.microsoft.com/office/drawing/2014/main" id="{C23FE0B3-67AB-4A2F-B5AC-8ADF78303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cxnSp>
            <p:nvCxnSpPr>
              <p:cNvPr id="103" name="AutoShape 8">
                <a:extLst>
                  <a:ext uri="{FF2B5EF4-FFF2-40B4-BE49-F238E27FC236}">
                    <a16:creationId xmlns:a16="http://schemas.microsoft.com/office/drawing/2014/main" id="{F811D2B1-085D-4506-9DB8-FB7B9F2B8B3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265" y="4812"/>
                <a:ext cx="49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97" name="Elipse 96">
              <a:extLst>
                <a:ext uri="{FF2B5EF4-FFF2-40B4-BE49-F238E27FC236}">
                  <a16:creationId xmlns:a16="http://schemas.microsoft.com/office/drawing/2014/main" id="{BF9BFAFF-E146-44DD-BC0A-EAC1CDA8F840}"/>
                </a:ext>
              </a:extLst>
            </p:cNvPr>
            <p:cNvSpPr/>
            <p:nvPr/>
          </p:nvSpPr>
          <p:spPr bwMode="auto">
            <a:xfrm>
              <a:off x="7618448" y="2832375"/>
              <a:ext cx="864096" cy="899960"/>
            </a:xfrm>
            <a:prstGeom prst="ellipse">
              <a:avLst/>
            </a:prstGeom>
            <a:gradFill>
              <a:gsLst>
                <a:gs pos="7000">
                  <a:schemeClr val="bg1">
                    <a:alpha val="0"/>
                  </a:schemeClr>
                </a:gs>
                <a:gs pos="42000">
                  <a:srgbClr val="FFFFCC">
                    <a:alpha val="85000"/>
                  </a:srgbClr>
                </a:gs>
                <a:gs pos="100000">
                  <a:schemeClr val="tx1">
                    <a:alpha val="200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4" name="Corda 103">
            <a:extLst>
              <a:ext uri="{FF2B5EF4-FFF2-40B4-BE49-F238E27FC236}">
                <a16:creationId xmlns:a16="http://schemas.microsoft.com/office/drawing/2014/main" id="{E7A68531-02D8-431B-8999-E574364AB948}"/>
              </a:ext>
            </a:extLst>
          </p:cNvPr>
          <p:cNvSpPr/>
          <p:nvPr/>
        </p:nvSpPr>
        <p:spPr bwMode="auto">
          <a:xfrm rot="9420000" flipH="1">
            <a:off x="2296367" y="1661965"/>
            <a:ext cx="4206601" cy="4227632"/>
          </a:xfrm>
          <a:prstGeom prst="chord">
            <a:avLst>
              <a:gd name="adj1" fmla="val 5409229"/>
              <a:gd name="adj2" fmla="val 16201961"/>
            </a:avLst>
          </a:prstGeom>
          <a:solidFill>
            <a:schemeClr val="tx1">
              <a:alpha val="63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6000" b="0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Helvetica 55 Roman" pitchFamily="34" charset="0"/>
            </a:endParaRPr>
          </a:p>
        </p:txBody>
      </p:sp>
      <p:sp>
        <p:nvSpPr>
          <p:cNvPr id="105" name="Corda 104">
            <a:extLst>
              <a:ext uri="{FF2B5EF4-FFF2-40B4-BE49-F238E27FC236}">
                <a16:creationId xmlns:a16="http://schemas.microsoft.com/office/drawing/2014/main" id="{A4B7204D-6652-4570-84D3-14C0C9F6245D}"/>
              </a:ext>
            </a:extLst>
          </p:cNvPr>
          <p:cNvSpPr/>
          <p:nvPr/>
        </p:nvSpPr>
        <p:spPr bwMode="auto">
          <a:xfrm rot="12180000" flipH="1">
            <a:off x="2289911" y="1653873"/>
            <a:ext cx="4206601" cy="4227632"/>
          </a:xfrm>
          <a:prstGeom prst="chord">
            <a:avLst>
              <a:gd name="adj1" fmla="val 5409229"/>
              <a:gd name="adj2" fmla="val 16201961"/>
            </a:avLst>
          </a:prstGeom>
          <a:solidFill>
            <a:schemeClr val="tx1">
              <a:alpha val="63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6000" b="0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Helvetica 55 Roman" pitchFamily="34" charset="0"/>
            </a:endParaRP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F72F0E8B-F236-4C68-B202-EA1C3F292CC8}"/>
              </a:ext>
            </a:extLst>
          </p:cNvPr>
          <p:cNvSpPr txBox="1"/>
          <p:nvPr/>
        </p:nvSpPr>
        <p:spPr>
          <a:xfrm>
            <a:off x="2411760" y="2554455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Century Gothic" pitchFamily="34" charset="0"/>
              </a:rPr>
              <a:t>Trópico de Câncer</a:t>
            </a:r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E70B8BF7-F683-4B43-A24C-5685BDD3D2F8}"/>
              </a:ext>
            </a:extLst>
          </p:cNvPr>
          <p:cNvSpPr txBox="1"/>
          <p:nvPr/>
        </p:nvSpPr>
        <p:spPr>
          <a:xfrm>
            <a:off x="2339752" y="4242577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Century Gothic" pitchFamily="34" charset="0"/>
              </a:rPr>
              <a:t>Trópico de Capricórnio</a:t>
            </a:r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45B6F4B3-A05E-4229-8B30-B42F5FFD6502}"/>
              </a:ext>
            </a:extLst>
          </p:cNvPr>
          <p:cNvSpPr txBox="1"/>
          <p:nvPr/>
        </p:nvSpPr>
        <p:spPr>
          <a:xfrm>
            <a:off x="2411760" y="3378481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Century Gothic" pitchFamily="34" charset="0"/>
              </a:rPr>
              <a:t>Equador</a:t>
            </a:r>
          </a:p>
        </p:txBody>
      </p:sp>
      <p:sp>
        <p:nvSpPr>
          <p:cNvPr id="109" name="Título 3">
            <a:extLst>
              <a:ext uri="{FF2B5EF4-FFF2-40B4-BE49-F238E27FC236}">
                <a16:creationId xmlns:a16="http://schemas.microsoft.com/office/drawing/2014/main" id="{E8508C47-6B45-4745-8850-66FC78479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1143000"/>
          </a:xfrm>
        </p:spPr>
        <p:txBody>
          <a:bodyPr/>
          <a:lstStyle/>
          <a:p>
            <a:r>
              <a:rPr lang="pt-BR" sz="4000" dirty="0">
                <a:solidFill>
                  <a:schemeClr val="bg1"/>
                </a:solidFill>
                <a:latin typeface="Century Gothic" pitchFamily="34" charset="0"/>
              </a:rPr>
              <a:t>Visão geocêntrica</a:t>
            </a:r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D1838C2B-9F91-4252-850E-6E99ABC87C75}"/>
              </a:ext>
            </a:extLst>
          </p:cNvPr>
          <p:cNvSpPr txBox="1"/>
          <p:nvPr/>
        </p:nvSpPr>
        <p:spPr>
          <a:xfrm>
            <a:off x="5724128" y="6457890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600" dirty="0">
                <a:solidFill>
                  <a:srgbClr val="FF0000"/>
                </a:solidFill>
                <a:latin typeface="Century Gothic" pitchFamily="34" charset="0"/>
              </a:rPr>
              <a:t>Figura fora de escala</a:t>
            </a:r>
          </a:p>
        </p:txBody>
      </p:sp>
      <p:sp>
        <p:nvSpPr>
          <p:cNvPr id="111" name="CaixaDeTexto 110">
            <a:extLst>
              <a:ext uri="{FF2B5EF4-FFF2-40B4-BE49-F238E27FC236}">
                <a16:creationId xmlns:a16="http://schemas.microsoft.com/office/drawing/2014/main" id="{F16658E3-FD78-45EE-B885-63F6779BDA61}"/>
              </a:ext>
            </a:extLst>
          </p:cNvPr>
          <p:cNvSpPr txBox="1"/>
          <p:nvPr/>
        </p:nvSpPr>
        <p:spPr>
          <a:xfrm>
            <a:off x="6588224" y="153245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  <a:latin typeface="Century Gothic" pitchFamily="34" charset="0"/>
              </a:rPr>
              <a:t>solstício de junho</a:t>
            </a:r>
          </a:p>
        </p:txBody>
      </p:sp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BBB9DE00-C58F-4AFD-B92E-598A2C9CCA61}"/>
              </a:ext>
            </a:extLst>
          </p:cNvPr>
          <p:cNvSpPr txBox="1"/>
          <p:nvPr/>
        </p:nvSpPr>
        <p:spPr>
          <a:xfrm>
            <a:off x="6380528" y="5693186"/>
            <a:ext cx="272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  <a:latin typeface="Century Gothic" pitchFamily="34" charset="0"/>
              </a:rPr>
              <a:t>solstício de dezembro</a:t>
            </a:r>
          </a:p>
        </p:txBody>
      </p:sp>
      <p:sp>
        <p:nvSpPr>
          <p:cNvPr id="113" name="CaixaDeTexto 112">
            <a:extLst>
              <a:ext uri="{FF2B5EF4-FFF2-40B4-BE49-F238E27FC236}">
                <a16:creationId xmlns:a16="http://schemas.microsoft.com/office/drawing/2014/main" id="{7C29243C-91C7-40D4-A600-E4157EF48A22}"/>
              </a:ext>
            </a:extLst>
          </p:cNvPr>
          <p:cNvSpPr txBox="1"/>
          <p:nvPr/>
        </p:nvSpPr>
        <p:spPr>
          <a:xfrm>
            <a:off x="6660232" y="299695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  <a:latin typeface="Century Gothic" pitchFamily="34" charset="0"/>
              </a:rPr>
              <a:t>equinócio de março</a:t>
            </a:r>
          </a:p>
        </p:txBody>
      </p:sp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D8B7C5FB-63DA-4EF9-A769-70754A49BCA2}"/>
              </a:ext>
            </a:extLst>
          </p:cNvPr>
          <p:cNvSpPr txBox="1"/>
          <p:nvPr/>
        </p:nvSpPr>
        <p:spPr>
          <a:xfrm>
            <a:off x="6380528" y="4170566"/>
            <a:ext cx="2799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  <a:latin typeface="Century Gothic" pitchFamily="34" charset="0"/>
              </a:rPr>
              <a:t>equinócio de setembro</a:t>
            </a:r>
          </a:p>
        </p:txBody>
      </p: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9A347775-E495-4A40-9B77-5C98D915DA5A}"/>
              </a:ext>
            </a:extLst>
          </p:cNvPr>
          <p:cNvSpPr txBox="1"/>
          <p:nvPr/>
        </p:nvSpPr>
        <p:spPr>
          <a:xfrm>
            <a:off x="1412" y="6497629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Crédito: André Luiz da Silva/CDA/CDCC/USP </a:t>
            </a:r>
          </a:p>
        </p:txBody>
      </p:sp>
    </p:spTree>
    <p:extLst>
      <p:ext uri="{BB962C8B-B14F-4D97-AF65-F5344CB8AC3E}">
        <p14:creationId xmlns:p14="http://schemas.microsoft.com/office/powerpoint/2010/main" val="404465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4" grpId="1" animBg="1"/>
      <p:bldP spid="94" grpId="2" animBg="1"/>
      <p:bldP spid="104" grpId="0" animBg="1"/>
      <p:bldP spid="104" grpId="1" animBg="1"/>
      <p:bldP spid="105" grpId="0" animBg="1"/>
      <p:bldP spid="111" grpId="0"/>
      <p:bldP spid="111" grpId="1"/>
      <p:bldP spid="112" grpId="0"/>
      <p:bldP spid="113" grpId="0"/>
      <p:bldP spid="113" grpId="1"/>
      <p:bldP spid="114" grpId="0"/>
      <p:bldP spid="114" grpId="1"/>
      <p:bldP spid="1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ítulo 1">
            <a:extLst>
              <a:ext uri="{FF2B5EF4-FFF2-40B4-BE49-F238E27FC236}">
                <a16:creationId xmlns:a16="http://schemas.microsoft.com/office/drawing/2014/main" id="{432B39DB-C4FE-4CD5-AB26-F7F84933C561}"/>
              </a:ext>
            </a:extLst>
          </p:cNvPr>
          <p:cNvSpPr txBox="1">
            <a:spLocks/>
          </p:cNvSpPr>
          <p:nvPr/>
        </p:nvSpPr>
        <p:spPr bwMode="auto">
          <a:xfrm>
            <a:off x="685800" y="5375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Visão heliocêntrica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0ED654AD-A379-45E5-A570-289FFDFC3271}"/>
              </a:ext>
            </a:extLst>
          </p:cNvPr>
          <p:cNvSpPr/>
          <p:nvPr/>
        </p:nvSpPr>
        <p:spPr>
          <a:xfrm>
            <a:off x="2065591" y="1993549"/>
            <a:ext cx="4861182" cy="3518900"/>
          </a:xfrm>
          <a:prstGeom prst="ellipse">
            <a:avLst/>
          </a:prstGeom>
          <a:noFill/>
          <a:ln w="60325" cap="flat" cmpd="sng" algn="ctr">
            <a:solidFill>
              <a:srgbClr val="9966FF"/>
            </a:solidFill>
            <a:prstDash val="sysDash"/>
          </a:ln>
          <a:effectLst/>
        </p:spPr>
        <p:txBody>
          <a:bodyPr lIns="365797" tIns="182898" rIns="365797" bIns="182898"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6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55 Roman" pitchFamily="34" charset="0"/>
              <a:ea typeface="+mn-ea"/>
              <a:cs typeface="+mn-cs"/>
            </a:endParaRPr>
          </a:p>
        </p:txBody>
      </p:sp>
      <p:grpSp>
        <p:nvGrpSpPr>
          <p:cNvPr id="56" name="Grupo 45">
            <a:extLst>
              <a:ext uri="{FF2B5EF4-FFF2-40B4-BE49-F238E27FC236}">
                <a16:creationId xmlns:a16="http://schemas.microsoft.com/office/drawing/2014/main" id="{A91044B3-F03B-48CA-AE0D-F4BA8C8D63A7}"/>
              </a:ext>
            </a:extLst>
          </p:cNvPr>
          <p:cNvGrpSpPr/>
          <p:nvPr/>
        </p:nvGrpSpPr>
        <p:grpSpPr>
          <a:xfrm>
            <a:off x="4097460" y="1412776"/>
            <a:ext cx="706171" cy="1075696"/>
            <a:chOff x="4169468" y="1412776"/>
            <a:chExt cx="706171" cy="1075696"/>
          </a:xfrm>
        </p:grpSpPr>
        <p:cxnSp>
          <p:nvCxnSpPr>
            <p:cNvPr id="57" name="Conector reto 56">
              <a:extLst>
                <a:ext uri="{FF2B5EF4-FFF2-40B4-BE49-F238E27FC236}">
                  <a16:creationId xmlns:a16="http://schemas.microsoft.com/office/drawing/2014/main" id="{8F40B664-AA8A-4F84-BAD5-5A96FF2B9E25}"/>
                </a:ext>
              </a:extLst>
            </p:cNvPr>
            <p:cNvCxnSpPr/>
            <p:nvPr/>
          </p:nvCxnSpPr>
          <p:spPr bwMode="auto">
            <a:xfrm flipV="1">
              <a:off x="4269069" y="1412776"/>
              <a:ext cx="537847" cy="1075696"/>
            </a:xfrm>
            <a:prstGeom prst="line">
              <a:avLst/>
            </a:prstGeom>
            <a:solidFill>
              <a:srgbClr val="00CC99"/>
            </a:solidFill>
            <a:ln w="50800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grpSp>
          <p:nvGrpSpPr>
            <p:cNvPr id="58" name="Grupo 53">
              <a:extLst>
                <a:ext uri="{FF2B5EF4-FFF2-40B4-BE49-F238E27FC236}">
                  <a16:creationId xmlns:a16="http://schemas.microsoft.com/office/drawing/2014/main" id="{860EA828-53BE-4FDE-9831-611FE43B8D70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169468" y="1591757"/>
              <a:ext cx="706171" cy="691380"/>
              <a:chOff x="2799991" y="1617840"/>
              <a:chExt cx="1072052" cy="1049611"/>
            </a:xfrm>
          </p:grpSpPr>
          <p:grpSp>
            <p:nvGrpSpPr>
              <p:cNvPr id="59" name="Grupo 76">
                <a:extLst>
                  <a:ext uri="{FF2B5EF4-FFF2-40B4-BE49-F238E27FC236}">
                    <a16:creationId xmlns:a16="http://schemas.microsoft.com/office/drawing/2014/main" id="{2C365ACC-FDE9-4F11-86A7-0F1B513E66FA}"/>
                  </a:ext>
                </a:extLst>
              </p:cNvPr>
              <p:cNvGrpSpPr/>
              <p:nvPr/>
            </p:nvGrpSpPr>
            <p:grpSpPr>
              <a:xfrm>
                <a:off x="2799991" y="1617840"/>
                <a:ext cx="1072052" cy="1049611"/>
                <a:chOff x="3967884" y="2559293"/>
                <a:chExt cx="1072052" cy="1049611"/>
              </a:xfrm>
            </p:grpSpPr>
            <p:pic>
              <p:nvPicPr>
                <p:cNvPr id="61" name="Picture 12" descr="Earth_rotate_200_x_200_72dpi">
                  <a:extLst>
                    <a:ext uri="{FF2B5EF4-FFF2-40B4-BE49-F238E27FC236}">
                      <a16:creationId xmlns:a16="http://schemas.microsoft.com/office/drawing/2014/main" id="{DB7A8250-5B49-4141-BEAD-9DA54247D905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rot="12180000">
                  <a:off x="3995936" y="2564904"/>
                  <a:ext cx="1044000" cy="1044000"/>
                </a:xfrm>
                <a:prstGeom prst="rect">
                  <a:avLst/>
                </a:prstGeom>
                <a:noFill/>
                <a:ln w="22225">
                  <a:noFill/>
                </a:ln>
              </p:spPr>
            </p:pic>
            <p:sp>
              <p:nvSpPr>
                <p:cNvPr id="62" name="Lua 30">
                  <a:extLst>
                    <a:ext uri="{FF2B5EF4-FFF2-40B4-BE49-F238E27FC236}">
                      <a16:creationId xmlns:a16="http://schemas.microsoft.com/office/drawing/2014/main" id="{EF630303-2A82-4E4D-AE66-758613B191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7884" y="2559293"/>
                  <a:ext cx="504000" cy="1044000"/>
                </a:xfrm>
                <a:prstGeom prst="moon">
                  <a:avLst>
                    <a:gd name="adj" fmla="val 0"/>
                  </a:avLst>
                </a:prstGeom>
                <a:solidFill>
                  <a:srgbClr val="000000">
                    <a:lumMod val="75000"/>
                    <a:lumOff val="25000"/>
                  </a:srgbClr>
                </a:solidFill>
                <a:ln w="22225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3657966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Helvetica 55 Roman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0" name="Elipse 28">
                <a:extLst>
                  <a:ext uri="{FF2B5EF4-FFF2-40B4-BE49-F238E27FC236}">
                    <a16:creationId xmlns:a16="http://schemas.microsoft.com/office/drawing/2014/main" id="{A59D6EAC-FB07-4B90-970E-2C33E0E781C4}"/>
                  </a:ext>
                </a:extLst>
              </p:cNvPr>
              <p:cNvSpPr/>
              <p:nvPr/>
            </p:nvSpPr>
            <p:spPr>
              <a:xfrm rot="10800000">
                <a:off x="2810203" y="1620962"/>
                <a:ext cx="1059538" cy="1045040"/>
              </a:xfrm>
              <a:prstGeom prst="ellipse">
                <a:avLst/>
              </a:prstGeom>
              <a:noFill/>
              <a:ln w="222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6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55 Roman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3" name="Corda 62">
            <a:extLst>
              <a:ext uri="{FF2B5EF4-FFF2-40B4-BE49-F238E27FC236}">
                <a16:creationId xmlns:a16="http://schemas.microsoft.com/office/drawing/2014/main" id="{73AE3AB9-AF78-440F-A51B-AD4D487E906D}"/>
              </a:ext>
            </a:extLst>
          </p:cNvPr>
          <p:cNvSpPr>
            <a:spLocks/>
          </p:cNvSpPr>
          <p:nvPr/>
        </p:nvSpPr>
        <p:spPr>
          <a:xfrm rot="13620000">
            <a:off x="6627379" y="3222554"/>
            <a:ext cx="677293" cy="677303"/>
          </a:xfrm>
          <a:prstGeom prst="chord">
            <a:avLst>
              <a:gd name="adj1" fmla="val 2398126"/>
              <a:gd name="adj2" fmla="val 13696459"/>
            </a:avLst>
          </a:prstGeom>
          <a:solidFill>
            <a:srgbClr val="000000">
              <a:lumMod val="75000"/>
              <a:alpha val="7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65797" tIns="182898" rIns="365797" bIns="182898"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6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55 Roman" pitchFamily="34" charset="0"/>
              <a:ea typeface="+mn-ea"/>
              <a:cs typeface="+mn-cs"/>
            </a:endParaRPr>
          </a:p>
        </p:txBody>
      </p:sp>
      <p:grpSp>
        <p:nvGrpSpPr>
          <p:cNvPr id="64" name="Grupo 116">
            <a:extLst>
              <a:ext uri="{FF2B5EF4-FFF2-40B4-BE49-F238E27FC236}">
                <a16:creationId xmlns:a16="http://schemas.microsoft.com/office/drawing/2014/main" id="{7F85F0B6-A720-4D27-B378-B125D14F6C11}"/>
              </a:ext>
            </a:extLst>
          </p:cNvPr>
          <p:cNvGrpSpPr/>
          <p:nvPr/>
        </p:nvGrpSpPr>
        <p:grpSpPr>
          <a:xfrm>
            <a:off x="3132969" y="2017377"/>
            <a:ext cx="2688940" cy="2688942"/>
            <a:chOff x="7931363" y="3862827"/>
            <a:chExt cx="845160" cy="911418"/>
          </a:xfrm>
        </p:grpSpPr>
        <p:sp>
          <p:nvSpPr>
            <p:cNvPr id="65" name="Elipse 64">
              <a:extLst>
                <a:ext uri="{FF2B5EF4-FFF2-40B4-BE49-F238E27FC236}">
                  <a16:creationId xmlns:a16="http://schemas.microsoft.com/office/drawing/2014/main" id="{75C5BCFF-4736-42EB-8DC1-C5ECCE292C93}"/>
                </a:ext>
              </a:extLst>
            </p:cNvPr>
            <p:cNvSpPr/>
            <p:nvPr/>
          </p:nvSpPr>
          <p:spPr bwMode="auto">
            <a:xfrm>
              <a:off x="7931363" y="3862827"/>
              <a:ext cx="845160" cy="911418"/>
            </a:xfrm>
            <a:prstGeom prst="ellipse">
              <a:avLst/>
            </a:prstGeom>
            <a:gradFill>
              <a:gsLst>
                <a:gs pos="0">
                  <a:srgbClr val="FFFF00"/>
                </a:gs>
                <a:gs pos="47000">
                  <a:srgbClr val="FFFF8B"/>
                </a:gs>
                <a:gs pos="100000">
                  <a:srgbClr val="000000">
                    <a:alpha val="200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656578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Helvetica 55 Roman" pitchFamily="34" charset="0"/>
                <a:ea typeface="+mn-ea"/>
                <a:cs typeface="+mn-cs"/>
              </a:endParaRPr>
            </a:p>
          </p:txBody>
        </p:sp>
        <p:grpSp>
          <p:nvGrpSpPr>
            <p:cNvPr id="66" name="Group 2">
              <a:extLst>
                <a:ext uri="{FF2B5EF4-FFF2-40B4-BE49-F238E27FC236}">
                  <a16:creationId xmlns:a16="http://schemas.microsoft.com/office/drawing/2014/main" id="{CCAA16F6-371D-4760-8DDA-AB0A61034E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29557" y="3976886"/>
              <a:ext cx="657469" cy="708660"/>
              <a:chOff x="5481" y="5955"/>
              <a:chExt cx="1036" cy="1116"/>
            </a:xfrm>
          </p:grpSpPr>
          <p:sp>
            <p:nvSpPr>
              <p:cNvPr id="67" name="AutoShape 3">
                <a:extLst>
                  <a:ext uri="{FF2B5EF4-FFF2-40B4-BE49-F238E27FC236}">
                    <a16:creationId xmlns:a16="http://schemas.microsoft.com/office/drawing/2014/main" id="{B5B69727-1053-4986-B4BB-C5760B8A4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1" y="5955"/>
                <a:ext cx="1036" cy="1116"/>
              </a:xfrm>
              <a:prstGeom prst="star16">
                <a:avLst>
                  <a:gd name="adj" fmla="val 36712"/>
                </a:avLst>
              </a:prstGeom>
              <a:gradFill>
                <a:gsLst>
                  <a:gs pos="64000">
                    <a:srgbClr val="FFFF00"/>
                  </a:gs>
                  <a:gs pos="81000">
                    <a:srgbClr val="FFC000">
                      <a:alpha val="36000"/>
                    </a:srgbClr>
                  </a:gs>
                  <a:gs pos="96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6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Helvetica 55 Roman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" name="Oval 4">
                <a:extLst>
                  <a:ext uri="{FF2B5EF4-FFF2-40B4-BE49-F238E27FC236}">
                    <a16:creationId xmlns:a16="http://schemas.microsoft.com/office/drawing/2014/main" id="{7661B440-D6D5-4BAB-83A9-34D7BBB8C12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726" y="6214"/>
                <a:ext cx="542" cy="585"/>
              </a:xfrm>
              <a:prstGeom prst="ellipse">
                <a:avLst/>
              </a:prstGeom>
              <a:solidFill>
                <a:srgbClr val="FFFF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6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Helvetica 55 Roman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9" name="Grupo 43">
            <a:extLst>
              <a:ext uri="{FF2B5EF4-FFF2-40B4-BE49-F238E27FC236}">
                <a16:creationId xmlns:a16="http://schemas.microsoft.com/office/drawing/2014/main" id="{40FA4FB0-2C5F-49E8-9D99-AD9E868BD076}"/>
              </a:ext>
            </a:extLst>
          </p:cNvPr>
          <p:cNvGrpSpPr/>
          <p:nvPr/>
        </p:nvGrpSpPr>
        <p:grpSpPr>
          <a:xfrm>
            <a:off x="3722545" y="4318611"/>
            <a:ext cx="1659547" cy="2330674"/>
            <a:chOff x="3794553" y="4318611"/>
            <a:chExt cx="1659547" cy="2330674"/>
          </a:xfrm>
        </p:grpSpPr>
        <p:cxnSp>
          <p:nvCxnSpPr>
            <p:cNvPr id="70" name="Conector reto 69">
              <a:extLst>
                <a:ext uri="{FF2B5EF4-FFF2-40B4-BE49-F238E27FC236}">
                  <a16:creationId xmlns:a16="http://schemas.microsoft.com/office/drawing/2014/main" id="{4567B204-83CD-437A-A408-A3C8A9B4D3AB}"/>
                </a:ext>
              </a:extLst>
            </p:cNvPr>
            <p:cNvCxnSpPr/>
            <p:nvPr/>
          </p:nvCxnSpPr>
          <p:spPr bwMode="auto">
            <a:xfrm flipV="1">
              <a:off x="4057109" y="4318611"/>
              <a:ext cx="1115536" cy="2330674"/>
            </a:xfrm>
            <a:prstGeom prst="line">
              <a:avLst/>
            </a:prstGeom>
            <a:solidFill>
              <a:srgbClr val="00CC99"/>
            </a:solidFill>
            <a:ln w="50800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grpSp>
          <p:nvGrpSpPr>
            <p:cNvPr id="71" name="Grupo 61">
              <a:extLst>
                <a:ext uri="{FF2B5EF4-FFF2-40B4-BE49-F238E27FC236}">
                  <a16:creationId xmlns:a16="http://schemas.microsoft.com/office/drawing/2014/main" id="{F4150D0E-C812-4B78-844A-C2788784892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94553" y="4674451"/>
              <a:ext cx="1659547" cy="1628279"/>
              <a:chOff x="25851516" y="17833454"/>
              <a:chExt cx="2653328" cy="2603337"/>
            </a:xfrm>
          </p:grpSpPr>
          <p:grpSp>
            <p:nvGrpSpPr>
              <p:cNvPr id="72" name="Grupo 53">
                <a:extLst>
                  <a:ext uri="{FF2B5EF4-FFF2-40B4-BE49-F238E27FC236}">
                    <a16:creationId xmlns:a16="http://schemas.microsoft.com/office/drawing/2014/main" id="{336A280E-2C7D-476B-944B-7CB901EF27D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25851516" y="17833454"/>
                <a:ext cx="2653328" cy="2603337"/>
                <a:chOff x="2799991" y="1617840"/>
                <a:chExt cx="1069750" cy="1049611"/>
              </a:xfrm>
            </p:grpSpPr>
            <p:grpSp>
              <p:nvGrpSpPr>
                <p:cNvPr id="74" name="Grupo 76">
                  <a:extLst>
                    <a:ext uri="{FF2B5EF4-FFF2-40B4-BE49-F238E27FC236}">
                      <a16:creationId xmlns:a16="http://schemas.microsoft.com/office/drawing/2014/main" id="{AED60BF9-BCB0-4399-BA48-9AEDAF63DAB5}"/>
                    </a:ext>
                  </a:extLst>
                </p:cNvPr>
                <p:cNvGrpSpPr/>
                <p:nvPr/>
              </p:nvGrpSpPr>
              <p:grpSpPr>
                <a:xfrm>
                  <a:off x="2799991" y="1617840"/>
                  <a:ext cx="1065201" cy="1049611"/>
                  <a:chOff x="3967884" y="2559293"/>
                  <a:chExt cx="1065201" cy="1049611"/>
                </a:xfrm>
              </p:grpSpPr>
              <p:pic>
                <p:nvPicPr>
                  <p:cNvPr id="76" name="Picture 12" descr="Earth_rotate_200_x_200_72dpi">
                    <a:extLst>
                      <a:ext uri="{FF2B5EF4-FFF2-40B4-BE49-F238E27FC236}">
                        <a16:creationId xmlns:a16="http://schemas.microsoft.com/office/drawing/2014/main" id="{D5C4665C-7B8F-4C4E-B34A-45200E75AA07}"/>
                      </a:ext>
                    </a:extLst>
                  </p:cNvPr>
                  <p:cNvPicPr>
                    <a:picLocks noChangeAspect="1" noChangeArrowheads="1" noCrop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 rot="12180000">
                    <a:off x="3989085" y="2564904"/>
                    <a:ext cx="1044000" cy="1044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77" name="Lua 76">
                    <a:extLst>
                      <a:ext uri="{FF2B5EF4-FFF2-40B4-BE49-F238E27FC236}">
                        <a16:creationId xmlns:a16="http://schemas.microsoft.com/office/drawing/2014/main" id="{F6B2F3A0-89C2-42AE-9C60-D2A1D77850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7884" y="2559293"/>
                    <a:ext cx="504000" cy="1044000"/>
                  </a:xfrm>
                  <a:prstGeom prst="moon">
                    <a:avLst>
                      <a:gd name="adj" fmla="val 0"/>
                    </a:avLst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657966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Helvetica 55 Roman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5" name="Elipse 74">
                  <a:extLst>
                    <a:ext uri="{FF2B5EF4-FFF2-40B4-BE49-F238E27FC236}">
                      <a16:creationId xmlns:a16="http://schemas.microsoft.com/office/drawing/2014/main" id="{C0756885-7614-4D6E-9A55-ED31A88A7E41}"/>
                    </a:ext>
                  </a:extLst>
                </p:cNvPr>
                <p:cNvSpPr/>
                <p:nvPr/>
              </p:nvSpPr>
              <p:spPr>
                <a:xfrm rot="10800000">
                  <a:off x="2810203" y="1620962"/>
                  <a:ext cx="1059538" cy="1045040"/>
                </a:xfrm>
                <a:prstGeom prst="ellipse">
                  <a:avLst/>
                </a:prstGeom>
                <a:noFill/>
                <a:ln w="3175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6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55 Roman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3" name="Corda 72">
                <a:extLst>
                  <a:ext uri="{FF2B5EF4-FFF2-40B4-BE49-F238E27FC236}">
                    <a16:creationId xmlns:a16="http://schemas.microsoft.com/office/drawing/2014/main" id="{8E1C397D-DC43-4220-A083-983534D1CB2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25869050" y="17889296"/>
                <a:ext cx="2591999" cy="2520000"/>
              </a:xfrm>
              <a:prstGeom prst="chord">
                <a:avLst>
                  <a:gd name="adj1" fmla="val 5336299"/>
                  <a:gd name="adj2" fmla="val 5243506"/>
                </a:avLst>
              </a:prstGeom>
              <a:solidFill>
                <a:srgbClr val="000000">
                  <a:alpha val="65000"/>
                </a:srgb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6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Helvetica 55 Roman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8" name="Grupo 44">
            <a:extLst>
              <a:ext uri="{FF2B5EF4-FFF2-40B4-BE49-F238E27FC236}">
                <a16:creationId xmlns:a16="http://schemas.microsoft.com/office/drawing/2014/main" id="{B5995940-6EF0-42D3-BA66-C324DC2224C2}"/>
              </a:ext>
            </a:extLst>
          </p:cNvPr>
          <p:cNvGrpSpPr/>
          <p:nvPr/>
        </p:nvGrpSpPr>
        <p:grpSpPr>
          <a:xfrm>
            <a:off x="6429588" y="2627914"/>
            <a:ext cx="1095816" cy="1733066"/>
            <a:chOff x="6501596" y="2627914"/>
            <a:chExt cx="1095816" cy="1733066"/>
          </a:xfrm>
        </p:grpSpPr>
        <p:cxnSp>
          <p:nvCxnSpPr>
            <p:cNvPr id="79" name="Conector reto 78">
              <a:extLst>
                <a:ext uri="{FF2B5EF4-FFF2-40B4-BE49-F238E27FC236}">
                  <a16:creationId xmlns:a16="http://schemas.microsoft.com/office/drawing/2014/main" id="{4B3284DF-38D8-4617-948E-D2946B92BF48}"/>
                </a:ext>
              </a:extLst>
            </p:cNvPr>
            <p:cNvCxnSpPr/>
            <p:nvPr/>
          </p:nvCxnSpPr>
          <p:spPr bwMode="auto">
            <a:xfrm flipV="1">
              <a:off x="6659504" y="2627914"/>
              <a:ext cx="816732" cy="1733066"/>
            </a:xfrm>
            <a:prstGeom prst="line">
              <a:avLst/>
            </a:prstGeom>
            <a:solidFill>
              <a:srgbClr val="00CC99"/>
            </a:solidFill>
            <a:ln w="50800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grpSp>
          <p:nvGrpSpPr>
            <p:cNvPr id="80" name="Grupo 44">
              <a:extLst>
                <a:ext uri="{FF2B5EF4-FFF2-40B4-BE49-F238E27FC236}">
                  <a16:creationId xmlns:a16="http://schemas.microsoft.com/office/drawing/2014/main" id="{2E4E2D87-77E8-4C43-9227-3AC5ACA0D30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01596" y="2926717"/>
              <a:ext cx="1095816" cy="1072861"/>
              <a:chOff x="25424435" y="11150578"/>
              <a:chExt cx="2659038" cy="2603337"/>
            </a:xfrm>
          </p:grpSpPr>
          <p:grpSp>
            <p:nvGrpSpPr>
              <p:cNvPr id="81" name="Grupo 53">
                <a:extLst>
                  <a:ext uri="{FF2B5EF4-FFF2-40B4-BE49-F238E27FC236}">
                    <a16:creationId xmlns:a16="http://schemas.microsoft.com/office/drawing/2014/main" id="{E264468C-3702-4096-929C-24684610C24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25424435" y="11150578"/>
                <a:ext cx="2659038" cy="2603337"/>
                <a:chOff x="2799991" y="1617840"/>
                <a:chExt cx="1072052" cy="1049611"/>
              </a:xfrm>
            </p:grpSpPr>
            <p:grpSp>
              <p:nvGrpSpPr>
                <p:cNvPr id="83" name="Grupo 76">
                  <a:extLst>
                    <a:ext uri="{FF2B5EF4-FFF2-40B4-BE49-F238E27FC236}">
                      <a16:creationId xmlns:a16="http://schemas.microsoft.com/office/drawing/2014/main" id="{212A5BAB-A2F0-4888-BC1D-409A941091D0}"/>
                    </a:ext>
                  </a:extLst>
                </p:cNvPr>
                <p:cNvGrpSpPr/>
                <p:nvPr/>
              </p:nvGrpSpPr>
              <p:grpSpPr>
                <a:xfrm>
                  <a:off x="2799991" y="1617840"/>
                  <a:ext cx="1072052" cy="1049611"/>
                  <a:chOff x="3967884" y="2559293"/>
                  <a:chExt cx="1072052" cy="1049611"/>
                </a:xfrm>
              </p:grpSpPr>
              <p:pic>
                <p:nvPicPr>
                  <p:cNvPr id="85" name="Picture 12" descr="Earth_rotate_200_x_200_72dpi">
                    <a:extLst>
                      <a:ext uri="{FF2B5EF4-FFF2-40B4-BE49-F238E27FC236}">
                        <a16:creationId xmlns:a16="http://schemas.microsoft.com/office/drawing/2014/main" id="{B3CD0D0A-1BF6-4773-AF8F-FACDA2C19F4F}"/>
                      </a:ext>
                    </a:extLst>
                  </p:cNvPr>
                  <p:cNvPicPr>
                    <a:picLocks noChangeAspect="1" noChangeArrowheads="1" noCrop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 rot="12180000">
                    <a:off x="3995936" y="2564904"/>
                    <a:ext cx="1044000" cy="1044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86" name="Lua 85">
                    <a:extLst>
                      <a:ext uri="{FF2B5EF4-FFF2-40B4-BE49-F238E27FC236}">
                        <a16:creationId xmlns:a16="http://schemas.microsoft.com/office/drawing/2014/main" id="{B980EEDA-DC1D-4258-BB43-FDCCB9717F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7884" y="2559293"/>
                    <a:ext cx="504000" cy="1044000"/>
                  </a:xfrm>
                  <a:prstGeom prst="moon">
                    <a:avLst>
                      <a:gd name="adj" fmla="val 0"/>
                    </a:avLst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657966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Helvetica 55 Roman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Elipse 83">
                  <a:extLst>
                    <a:ext uri="{FF2B5EF4-FFF2-40B4-BE49-F238E27FC236}">
                      <a16:creationId xmlns:a16="http://schemas.microsoft.com/office/drawing/2014/main" id="{F084FD99-4A77-4241-B76B-EB9A3C79956F}"/>
                    </a:ext>
                  </a:extLst>
                </p:cNvPr>
                <p:cNvSpPr/>
                <p:nvPr/>
              </p:nvSpPr>
              <p:spPr>
                <a:xfrm rot="10800000">
                  <a:off x="2810203" y="1620962"/>
                  <a:ext cx="1059538" cy="1045040"/>
                </a:xfrm>
                <a:prstGeom prst="ellipse">
                  <a:avLst/>
                </a:prstGeom>
                <a:noFill/>
                <a:ln w="3175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6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55 Roman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2" name="Lua 81">
                <a:extLst>
                  <a:ext uri="{FF2B5EF4-FFF2-40B4-BE49-F238E27FC236}">
                    <a16:creationId xmlns:a16="http://schemas.microsoft.com/office/drawing/2014/main" id="{A799F689-4AE8-43F3-9BAF-89B434E7AA24}"/>
                  </a:ext>
                </a:extLst>
              </p:cNvPr>
              <p:cNvSpPr/>
              <p:nvPr/>
            </p:nvSpPr>
            <p:spPr bwMode="auto">
              <a:xfrm rot="10800000">
                <a:off x="26841710" y="11209671"/>
                <a:ext cx="1188001" cy="2520000"/>
              </a:xfrm>
              <a:prstGeom prst="moon">
                <a:avLst>
                  <a:gd name="adj" fmla="val 83177"/>
                </a:avLst>
              </a:prstGeom>
              <a:solidFill>
                <a:srgbClr val="000000">
                  <a:alpha val="65000"/>
                </a:srgb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7" name="Grupo 46">
            <a:extLst>
              <a:ext uri="{FF2B5EF4-FFF2-40B4-BE49-F238E27FC236}">
                <a16:creationId xmlns:a16="http://schemas.microsoft.com/office/drawing/2014/main" id="{2AC39927-0ECF-4F30-84F6-41B4EB0E359D}"/>
              </a:ext>
            </a:extLst>
          </p:cNvPr>
          <p:cNvGrpSpPr/>
          <p:nvPr/>
        </p:nvGrpSpPr>
        <p:grpSpPr>
          <a:xfrm>
            <a:off x="1547664" y="2548233"/>
            <a:ext cx="1095816" cy="1733066"/>
            <a:chOff x="1619672" y="2548233"/>
            <a:chExt cx="1095816" cy="1733066"/>
          </a:xfrm>
        </p:grpSpPr>
        <p:cxnSp>
          <p:nvCxnSpPr>
            <p:cNvPr id="88" name="Conector reto 87">
              <a:extLst>
                <a:ext uri="{FF2B5EF4-FFF2-40B4-BE49-F238E27FC236}">
                  <a16:creationId xmlns:a16="http://schemas.microsoft.com/office/drawing/2014/main" id="{DB56759D-B4C9-4242-B145-60F3ACD74DB7}"/>
                </a:ext>
              </a:extLst>
            </p:cNvPr>
            <p:cNvCxnSpPr/>
            <p:nvPr/>
          </p:nvCxnSpPr>
          <p:spPr bwMode="auto">
            <a:xfrm flipV="1">
              <a:off x="1719273" y="2548233"/>
              <a:ext cx="836652" cy="1733066"/>
            </a:xfrm>
            <a:prstGeom prst="line">
              <a:avLst/>
            </a:prstGeom>
            <a:solidFill>
              <a:srgbClr val="00CC99"/>
            </a:solidFill>
            <a:ln w="50800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grpSp>
          <p:nvGrpSpPr>
            <p:cNvPr id="89" name="Grupo 52">
              <a:extLst>
                <a:ext uri="{FF2B5EF4-FFF2-40B4-BE49-F238E27FC236}">
                  <a16:creationId xmlns:a16="http://schemas.microsoft.com/office/drawing/2014/main" id="{1C535B0D-B1C6-4462-A9FB-E7FF661321F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19672" y="2886878"/>
              <a:ext cx="1095816" cy="1072861"/>
              <a:chOff x="7777217" y="11006562"/>
              <a:chExt cx="2659038" cy="2603337"/>
            </a:xfrm>
          </p:grpSpPr>
          <p:grpSp>
            <p:nvGrpSpPr>
              <p:cNvPr id="90" name="Grupo 53">
                <a:extLst>
                  <a:ext uri="{FF2B5EF4-FFF2-40B4-BE49-F238E27FC236}">
                    <a16:creationId xmlns:a16="http://schemas.microsoft.com/office/drawing/2014/main" id="{B69E0C13-6F62-455A-A0BF-A4769212F1B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777217" y="11006562"/>
                <a:ext cx="2659038" cy="2603337"/>
                <a:chOff x="2799991" y="1617840"/>
                <a:chExt cx="1072052" cy="1049611"/>
              </a:xfrm>
            </p:grpSpPr>
            <p:grpSp>
              <p:nvGrpSpPr>
                <p:cNvPr id="92" name="Grupo 76">
                  <a:extLst>
                    <a:ext uri="{FF2B5EF4-FFF2-40B4-BE49-F238E27FC236}">
                      <a16:creationId xmlns:a16="http://schemas.microsoft.com/office/drawing/2014/main" id="{937F5188-D889-4EF2-9FE5-37039E63537D}"/>
                    </a:ext>
                  </a:extLst>
                </p:cNvPr>
                <p:cNvGrpSpPr/>
                <p:nvPr/>
              </p:nvGrpSpPr>
              <p:grpSpPr>
                <a:xfrm>
                  <a:off x="2799991" y="1617840"/>
                  <a:ext cx="1072052" cy="1049611"/>
                  <a:chOff x="3967884" y="2559293"/>
                  <a:chExt cx="1072052" cy="1049611"/>
                </a:xfrm>
              </p:grpSpPr>
              <p:pic>
                <p:nvPicPr>
                  <p:cNvPr id="94" name="Picture 12" descr="Earth_rotate_200_x_200_72dpi">
                    <a:extLst>
                      <a:ext uri="{FF2B5EF4-FFF2-40B4-BE49-F238E27FC236}">
                        <a16:creationId xmlns:a16="http://schemas.microsoft.com/office/drawing/2014/main" id="{2F35338D-281E-4600-9C44-D642A30F8DE7}"/>
                      </a:ext>
                    </a:extLst>
                  </p:cNvPr>
                  <p:cNvPicPr>
                    <a:picLocks noChangeAspect="1" noChangeArrowheads="1" noCrop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 rot="12180000">
                    <a:off x="3995936" y="2564904"/>
                    <a:ext cx="1044000" cy="1044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95" name="Lua 94">
                    <a:extLst>
                      <a:ext uri="{FF2B5EF4-FFF2-40B4-BE49-F238E27FC236}">
                        <a16:creationId xmlns:a16="http://schemas.microsoft.com/office/drawing/2014/main" id="{61D2611F-D3AB-43A6-8522-866FF3BF43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7884" y="2559293"/>
                    <a:ext cx="504000" cy="1044000"/>
                  </a:xfrm>
                  <a:prstGeom prst="moon">
                    <a:avLst>
                      <a:gd name="adj" fmla="val 0"/>
                    </a:avLst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3657966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Helvetica 55 Roman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3" name="Elipse 92">
                  <a:extLst>
                    <a:ext uri="{FF2B5EF4-FFF2-40B4-BE49-F238E27FC236}">
                      <a16:creationId xmlns:a16="http://schemas.microsoft.com/office/drawing/2014/main" id="{2E370609-9745-477F-8DF5-5AEB0FF7F395}"/>
                    </a:ext>
                  </a:extLst>
                </p:cNvPr>
                <p:cNvSpPr/>
                <p:nvPr/>
              </p:nvSpPr>
              <p:spPr>
                <a:xfrm rot="10800000">
                  <a:off x="2810203" y="1620962"/>
                  <a:ext cx="1059538" cy="1045040"/>
                </a:xfrm>
                <a:prstGeom prst="ellipse">
                  <a:avLst/>
                </a:prstGeom>
                <a:noFill/>
                <a:ln w="3175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6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55 Roman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1" name="Lua 90">
                <a:extLst>
                  <a:ext uri="{FF2B5EF4-FFF2-40B4-BE49-F238E27FC236}">
                    <a16:creationId xmlns:a16="http://schemas.microsoft.com/office/drawing/2014/main" id="{4B3A868E-D0F4-4093-B6EF-238CFBEF055D}"/>
                  </a:ext>
                </a:extLst>
              </p:cNvPr>
              <p:cNvSpPr/>
              <p:nvPr/>
            </p:nvSpPr>
            <p:spPr bwMode="auto">
              <a:xfrm>
                <a:off x="7787309" y="11043217"/>
                <a:ext cx="1188000" cy="2520000"/>
              </a:xfrm>
              <a:prstGeom prst="moon">
                <a:avLst>
                  <a:gd name="adj" fmla="val 87500"/>
                </a:avLst>
              </a:prstGeom>
              <a:solidFill>
                <a:srgbClr val="000000">
                  <a:alpha val="65000"/>
                </a:srgb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96" name="Triângulo isósceles 95">
            <a:extLst>
              <a:ext uri="{FF2B5EF4-FFF2-40B4-BE49-F238E27FC236}">
                <a16:creationId xmlns:a16="http://schemas.microsoft.com/office/drawing/2014/main" id="{5E694899-B86D-4037-949D-A8FC3152DD93}"/>
              </a:ext>
            </a:extLst>
          </p:cNvPr>
          <p:cNvSpPr/>
          <p:nvPr/>
        </p:nvSpPr>
        <p:spPr bwMode="auto">
          <a:xfrm rot="14743544">
            <a:off x="2977974" y="2108565"/>
            <a:ext cx="298804" cy="378486"/>
          </a:xfrm>
          <a:prstGeom prst="triangle">
            <a:avLst/>
          </a:prstGeom>
          <a:solidFill>
            <a:srgbClr val="9966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sz="1600" b="1" kern="1200">
              <a:solidFill>
                <a:srgbClr val="FF0066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7" name="Triângulo isósceles 96">
            <a:extLst>
              <a:ext uri="{FF2B5EF4-FFF2-40B4-BE49-F238E27FC236}">
                <a16:creationId xmlns:a16="http://schemas.microsoft.com/office/drawing/2014/main" id="{651CF34F-5378-4E07-AB0D-AB8ED6CB91EA}"/>
              </a:ext>
            </a:extLst>
          </p:cNvPr>
          <p:cNvSpPr/>
          <p:nvPr/>
        </p:nvSpPr>
        <p:spPr bwMode="auto">
          <a:xfrm rot="3335769">
            <a:off x="6065332" y="4800656"/>
            <a:ext cx="298804" cy="378486"/>
          </a:xfrm>
          <a:prstGeom prst="triangle">
            <a:avLst/>
          </a:prstGeom>
          <a:solidFill>
            <a:srgbClr val="9966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t-BR" sz="1600" b="1" kern="1200">
              <a:solidFill>
                <a:srgbClr val="FF0066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D67BFCB8-64BE-43AB-BE3B-6BBA8BE5C203}"/>
              </a:ext>
            </a:extLst>
          </p:cNvPr>
          <p:cNvSpPr txBox="1"/>
          <p:nvPr/>
        </p:nvSpPr>
        <p:spPr>
          <a:xfrm>
            <a:off x="5868144" y="6457890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sz="1600" kern="1200" dirty="0">
                <a:solidFill>
                  <a:srgbClr val="FF0000"/>
                </a:solidFill>
                <a:latin typeface="Century Gothic" pitchFamily="34" charset="0"/>
                <a:ea typeface="+mn-ea"/>
                <a:cs typeface="+mn-cs"/>
              </a:rPr>
              <a:t>Figura fora de escala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70D0DC0B-6E9B-434E-BD89-7703DD0AD22B}"/>
              </a:ext>
            </a:extLst>
          </p:cNvPr>
          <p:cNvSpPr txBox="1"/>
          <p:nvPr/>
        </p:nvSpPr>
        <p:spPr>
          <a:xfrm>
            <a:off x="0" y="3081154"/>
            <a:ext cx="1619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sz="2000" b="1" kern="1200" dirty="0">
                <a:solidFill>
                  <a:srgbClr val="FFFFFF"/>
                </a:solidFill>
                <a:latin typeface="Century Gothic" pitchFamily="34" charset="0"/>
                <a:ea typeface="+mn-ea"/>
                <a:cs typeface="+mn-cs"/>
              </a:rPr>
              <a:t>Solstício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sz="2000" b="1" kern="1200" dirty="0">
                <a:solidFill>
                  <a:srgbClr val="FFFFFF"/>
                </a:solidFill>
                <a:latin typeface="Century Gothic" pitchFamily="34" charset="0"/>
                <a:ea typeface="+mn-ea"/>
                <a:cs typeface="+mn-cs"/>
              </a:rPr>
              <a:t>de junho</a:t>
            </a:r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0595069B-6485-4F69-81E5-894367EFB033}"/>
              </a:ext>
            </a:extLst>
          </p:cNvPr>
          <p:cNvSpPr txBox="1"/>
          <p:nvPr/>
        </p:nvSpPr>
        <p:spPr>
          <a:xfrm>
            <a:off x="7236296" y="3657218"/>
            <a:ext cx="1907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sz="2000" b="1" kern="1200" dirty="0">
                <a:solidFill>
                  <a:srgbClr val="FFFFFF"/>
                </a:solidFill>
                <a:latin typeface="Century Gothic" pitchFamily="34" charset="0"/>
                <a:ea typeface="+mn-ea"/>
                <a:cs typeface="+mn-cs"/>
              </a:rPr>
              <a:t>Solstício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sz="2000" b="1" kern="1200" dirty="0">
                <a:solidFill>
                  <a:srgbClr val="FFFFFF"/>
                </a:solidFill>
                <a:latin typeface="Century Gothic" pitchFamily="34" charset="0"/>
                <a:ea typeface="+mn-ea"/>
                <a:cs typeface="+mn-cs"/>
              </a:rPr>
              <a:t>de dezembro</a:t>
            </a: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DDBD4AB0-F8B2-4F00-9DFA-FE1E82C0DAC3}"/>
              </a:ext>
            </a:extLst>
          </p:cNvPr>
          <p:cNvSpPr txBox="1"/>
          <p:nvPr/>
        </p:nvSpPr>
        <p:spPr>
          <a:xfrm>
            <a:off x="4860032" y="1136938"/>
            <a:ext cx="1619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sz="2000" b="1" kern="1200" dirty="0">
                <a:solidFill>
                  <a:srgbClr val="FFFFFF"/>
                </a:solidFill>
                <a:latin typeface="Century Gothic" pitchFamily="34" charset="0"/>
                <a:ea typeface="+mn-ea"/>
                <a:cs typeface="+mn-cs"/>
              </a:rPr>
              <a:t>Equinócio de março</a:t>
            </a:r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AF44FDD4-C749-44E3-B87F-670F9E3F2821}"/>
              </a:ext>
            </a:extLst>
          </p:cNvPr>
          <p:cNvSpPr txBox="1"/>
          <p:nvPr/>
        </p:nvSpPr>
        <p:spPr>
          <a:xfrm>
            <a:off x="1691680" y="5445224"/>
            <a:ext cx="1907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sz="2000" b="1" kern="1200" dirty="0">
                <a:solidFill>
                  <a:srgbClr val="FFFFFF"/>
                </a:solidFill>
                <a:latin typeface="Century Gothic" pitchFamily="34" charset="0"/>
                <a:ea typeface="+mn-ea"/>
                <a:cs typeface="+mn-cs"/>
              </a:rPr>
              <a:t>Equinócio de setembro</a:t>
            </a:r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4991DD02-20A8-44FF-A3FA-55C9C5C2C217}"/>
              </a:ext>
            </a:extLst>
          </p:cNvPr>
          <p:cNvSpPr txBox="1"/>
          <p:nvPr/>
        </p:nvSpPr>
        <p:spPr>
          <a:xfrm>
            <a:off x="0" y="6525344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pt-BR" sz="1200" b="1" kern="1200" dirty="0">
                <a:solidFill>
                  <a:srgbClr val="3333CC">
                    <a:lumMod val="40000"/>
                    <a:lumOff val="60000"/>
                  </a:srgbClr>
                </a:solidFill>
                <a:latin typeface="Century Gothic" pitchFamily="34" charset="0"/>
                <a:ea typeface="+mn-ea"/>
                <a:cs typeface="+mn-cs"/>
              </a:rPr>
              <a:t>Crédito: André Luiz da Silva/CDA/CDCC/USP </a:t>
            </a:r>
          </a:p>
        </p:txBody>
      </p:sp>
    </p:spTree>
    <p:extLst>
      <p:ext uri="{BB962C8B-B14F-4D97-AF65-F5344CB8AC3E}">
        <p14:creationId xmlns:p14="http://schemas.microsoft.com/office/powerpoint/2010/main" val="260845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brilsuperinteressante.files.wordpress.com/2018/07/chichen_itza_2006_08_15.jpg">
            <a:extLst>
              <a:ext uri="{FF2B5EF4-FFF2-40B4-BE49-F238E27FC236}">
                <a16:creationId xmlns:a16="http://schemas.microsoft.com/office/drawing/2014/main" id="{9C7DFC72-6120-4CD1-99C6-10F939250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608E065-4300-4093-B8C1-F74F9E9353B1}"/>
              </a:ext>
            </a:extLst>
          </p:cNvPr>
          <p:cNvSpPr/>
          <p:nvPr/>
        </p:nvSpPr>
        <p:spPr>
          <a:xfrm>
            <a:off x="0" y="4892589"/>
            <a:ext cx="9144000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>
                <a:solidFill>
                  <a:schemeClr val="bg1"/>
                </a:solidFill>
                <a:latin typeface="Montserrat SemiBold"/>
              </a:rPr>
              <a:t>Os povos da América Central construíram monumentos, cujos lados acompanham direções definidas pelos astrônomos para identificar os pontos em que o Sol nasce e se põe nos dias de equinócio e solstício.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EDAF3F4-1965-4B27-8B48-56F444F02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F4FA3F3-F99E-4091-BD22-FDFF4EC683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68" r="22843" b="2920"/>
          <a:stretch/>
        </p:blipFill>
        <p:spPr>
          <a:xfrm>
            <a:off x="5908431" y="3630856"/>
            <a:ext cx="3235569" cy="322714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2B121F99-0A0F-4BB7-9F63-61BE79C09808}"/>
              </a:ext>
            </a:extLst>
          </p:cNvPr>
          <p:cNvSpPr/>
          <p:nvPr/>
        </p:nvSpPr>
        <p:spPr>
          <a:xfrm>
            <a:off x="80889" y="118360"/>
            <a:ext cx="8982222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>
                <a:solidFill>
                  <a:schemeClr val="bg1"/>
                </a:solidFill>
                <a:latin typeface="Montserrat SemiBold"/>
              </a:rPr>
              <a:t>O comportamento periódico dos planetas é estudado desde tempos remotos: sabe-se que Vênus foi observado pelos maias, que conseguiram calcular o seu período Sinódico.</a:t>
            </a:r>
          </a:p>
        </p:txBody>
      </p:sp>
    </p:spTree>
    <p:extLst>
      <p:ext uri="{BB962C8B-B14F-4D97-AF65-F5344CB8AC3E}">
        <p14:creationId xmlns:p14="http://schemas.microsoft.com/office/powerpoint/2010/main" val="338735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F3C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>
            <a:extLst>
              <a:ext uri="{FF2B5EF4-FFF2-40B4-BE49-F238E27FC236}">
                <a16:creationId xmlns:a16="http://schemas.microsoft.com/office/drawing/2014/main" id="{6B15530C-8F7C-4091-8641-9831903FE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26"/>
          <a:stretch/>
        </p:blipFill>
        <p:spPr bwMode="auto">
          <a:xfrm>
            <a:off x="0" y="2756019"/>
            <a:ext cx="9144000" cy="331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7B3EC0B-95BD-4F69-8462-EA2248CC05C7}"/>
              </a:ext>
            </a:extLst>
          </p:cNvPr>
          <p:cNvSpPr/>
          <p:nvPr/>
        </p:nvSpPr>
        <p:spPr>
          <a:xfrm>
            <a:off x="1" y="340733"/>
            <a:ext cx="9143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latin typeface="Montserrat SemiBold"/>
              </a:rPr>
              <a:t>A Lua foi o primeiro objeto </a:t>
            </a:r>
            <a:r>
              <a:rPr lang="pt-BR" sz="2400" dirty="0" smtClean="0">
                <a:solidFill>
                  <a:schemeClr val="bg1"/>
                </a:solidFill>
                <a:latin typeface="Montserrat SemiBold"/>
              </a:rPr>
              <a:t>celeste estudado </a:t>
            </a:r>
            <a:r>
              <a:rPr lang="pt-BR" sz="2400" dirty="0">
                <a:solidFill>
                  <a:schemeClr val="bg1"/>
                </a:solidFill>
                <a:latin typeface="Montserrat SemiBold"/>
              </a:rPr>
              <a:t>que mostrava um ciclo bastante regular. Foi assim que nasceu o conceito de mês lunar, como o período que transcorre entre duas luas novas sucessivas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BF2C8D70-D2E8-44F3-8AE6-C8C7218C5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6" y="14068"/>
            <a:ext cx="91290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7166D19-FCBA-4477-AE69-CBBE86953B51}"/>
              </a:ext>
            </a:extLst>
          </p:cNvPr>
          <p:cNvSpPr txBox="1"/>
          <p:nvPr/>
        </p:nvSpPr>
        <p:spPr>
          <a:xfrm>
            <a:off x="4445391" y="168812"/>
            <a:ext cx="46836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Montserrat SemiBold"/>
              </a:rPr>
              <a:t>O ciclo solar também começou a ser observado com base no início das estações. A periodicidade encontrada para o comportamento do Sol foi de 365 dias</a:t>
            </a:r>
          </a:p>
        </p:txBody>
      </p:sp>
    </p:spTree>
    <p:extLst>
      <p:ext uri="{BB962C8B-B14F-4D97-AF65-F5344CB8AC3E}">
        <p14:creationId xmlns:p14="http://schemas.microsoft.com/office/powerpoint/2010/main" val="396926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637</Words>
  <Application>Microsoft Office PowerPoint</Application>
  <PresentationFormat>Apresentação na tela (4:3)</PresentationFormat>
  <Paragraphs>94</Paragraphs>
  <Slides>31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41" baseType="lpstr">
      <vt:lpstr>Abadi Extra Light</vt:lpstr>
      <vt:lpstr>Arial</vt:lpstr>
      <vt:lpstr>Calibri</vt:lpstr>
      <vt:lpstr>Century Gothic</vt:lpstr>
      <vt:lpstr>Helvetica 55 Roman</vt:lpstr>
      <vt:lpstr>Montserrat SemiBold</vt:lpstr>
      <vt:lpstr>Symbol</vt:lpstr>
      <vt:lpstr>Times New Roman</vt:lpstr>
      <vt:lpstr>Wingdings</vt:lpstr>
      <vt:lpstr>Celestial</vt:lpstr>
      <vt:lpstr>Apresentação do PowerPoint</vt:lpstr>
      <vt:lpstr>Apresentação do PowerPoint</vt:lpstr>
      <vt:lpstr>Apresentação do PowerPoint</vt:lpstr>
      <vt:lpstr>Visão geocêntrica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Os Dias da Semana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Giovana Calisto Bertolino</dc:creator>
  <cp:lastModifiedBy>Observatório</cp:lastModifiedBy>
  <cp:revision>26</cp:revision>
  <dcterms:created xsi:type="dcterms:W3CDTF">2018-04-14T01:57:50Z</dcterms:created>
  <dcterms:modified xsi:type="dcterms:W3CDTF">2019-06-08T23:12:08Z</dcterms:modified>
</cp:coreProperties>
</file>