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76d97564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76d97564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76d97564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76d97564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76d97564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76d97564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76d97564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76d97564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a4641a75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a4641a75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f2b21cb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f2b21cb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9f2b21cb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9f2b21cb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9f2b21cb2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9f2b21cb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9fa4598e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9fa4598e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9f2b21cb2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9f2b21cb2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76d97564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76d97564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76d97564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76d97564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76d97564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76d97564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2400"/>
          <a:stretch/>
        </p:blipFill>
        <p:spPr>
          <a:xfrm>
            <a:off x="0" y="0"/>
            <a:ext cx="9144000" cy="51988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7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png"/><Relationship Id="rId4" Type="http://schemas.openxmlformats.org/officeDocument/2006/relationships/image" Target="../media/image63.png"/><Relationship Id="rId5" Type="http://schemas.openxmlformats.org/officeDocument/2006/relationships/image" Target="../media/image71.png"/><Relationship Id="rId6" Type="http://schemas.openxmlformats.org/officeDocument/2006/relationships/image" Target="../media/image80.png"/><Relationship Id="rId7" Type="http://schemas.openxmlformats.org/officeDocument/2006/relationships/image" Target="../media/image7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Relationship Id="rId5" Type="http://schemas.openxmlformats.org/officeDocument/2006/relationships/image" Target="../media/image78.png"/><Relationship Id="rId6" Type="http://schemas.openxmlformats.org/officeDocument/2006/relationships/image" Target="../media/image7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png"/><Relationship Id="rId4" Type="http://schemas.openxmlformats.org/officeDocument/2006/relationships/image" Target="../media/image72.png"/><Relationship Id="rId5" Type="http://schemas.openxmlformats.org/officeDocument/2006/relationships/image" Target="../media/image81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Relationship Id="rId7" Type="http://schemas.openxmlformats.org/officeDocument/2006/relationships/image" Target="../media/image11.gif"/><Relationship Id="rId8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7.png"/><Relationship Id="rId13" Type="http://schemas.openxmlformats.org/officeDocument/2006/relationships/image" Target="../media/image20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9.jpg"/><Relationship Id="rId9" Type="http://schemas.openxmlformats.org/officeDocument/2006/relationships/image" Target="../media/image13.png"/><Relationship Id="rId15" Type="http://schemas.openxmlformats.org/officeDocument/2006/relationships/image" Target="../media/image25.png"/><Relationship Id="rId14" Type="http://schemas.openxmlformats.org/officeDocument/2006/relationships/image" Target="../media/image19.png"/><Relationship Id="rId16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82.png"/><Relationship Id="rId7" Type="http://schemas.openxmlformats.org/officeDocument/2006/relationships/image" Target="../media/image24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23.png"/><Relationship Id="rId13" Type="http://schemas.openxmlformats.org/officeDocument/2006/relationships/image" Target="../media/image30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Relationship Id="rId15" Type="http://schemas.openxmlformats.org/officeDocument/2006/relationships/image" Target="../media/image28.png"/><Relationship Id="rId14" Type="http://schemas.openxmlformats.org/officeDocument/2006/relationships/image" Target="../media/image29.png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5" Type="http://schemas.openxmlformats.org/officeDocument/2006/relationships/image" Target="../media/image33.png"/><Relationship Id="rId19" Type="http://schemas.openxmlformats.org/officeDocument/2006/relationships/image" Target="../media/image38.png"/><Relationship Id="rId6" Type="http://schemas.openxmlformats.org/officeDocument/2006/relationships/image" Target="../media/image40.png"/><Relationship Id="rId18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.png"/><Relationship Id="rId4" Type="http://schemas.openxmlformats.org/officeDocument/2006/relationships/image" Target="../media/image41.png"/><Relationship Id="rId5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55.png"/><Relationship Id="rId13" Type="http://schemas.openxmlformats.org/officeDocument/2006/relationships/image" Target="../media/image52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Relationship Id="rId15" Type="http://schemas.openxmlformats.org/officeDocument/2006/relationships/image" Target="../media/image53.png"/><Relationship Id="rId14" Type="http://schemas.openxmlformats.org/officeDocument/2006/relationships/image" Target="../media/image48.png"/><Relationship Id="rId17" Type="http://schemas.openxmlformats.org/officeDocument/2006/relationships/image" Target="../media/image51.png"/><Relationship Id="rId16" Type="http://schemas.openxmlformats.org/officeDocument/2006/relationships/image" Target="../media/image59.png"/><Relationship Id="rId5" Type="http://schemas.openxmlformats.org/officeDocument/2006/relationships/image" Target="../media/image56.png"/><Relationship Id="rId6" Type="http://schemas.openxmlformats.org/officeDocument/2006/relationships/image" Target="../media/image39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jpg"/><Relationship Id="rId4" Type="http://schemas.openxmlformats.org/officeDocument/2006/relationships/image" Target="../media/image50.png"/><Relationship Id="rId5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O céu dos deuses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Edição outono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 amt="70000"/>
          </a:blip>
          <a:srcRect b="12512" l="0" r="0" t="2424"/>
          <a:stretch/>
        </p:blipFill>
        <p:spPr>
          <a:xfrm>
            <a:off x="0" y="6269"/>
            <a:ext cx="9144000" cy="519400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3" name="Google Shape;223;p22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Sagitário (Sagitarius)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Rukbat;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5" name="Google Shape;2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451" y="1609675"/>
            <a:ext cx="3277851" cy="24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Quíron;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" name="Google Shape;227;p22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Ajudou junto à constelação de centauro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7483" y="1547375"/>
            <a:ext cx="2351775" cy="31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 amt="40000"/>
          </a:blip>
          <a:srcRect b="9451" l="0" r="0" t="5550"/>
          <a:stretch/>
        </p:blipFill>
        <p:spPr>
          <a:xfrm>
            <a:off x="0" y="0"/>
            <a:ext cx="9144000" cy="519198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Google Shape;235;p23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Argo (Argo Navis)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6" name="Google Shape;236;p23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Canopus/Naos/γ Vel;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7" name="Google Shape;2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556" y="2289925"/>
            <a:ext cx="3235743" cy="20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2687" y="1791975"/>
            <a:ext cx="3083477" cy="30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6547" y="1898096"/>
            <a:ext cx="3235750" cy="287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4429" y="1898095"/>
            <a:ext cx="3619984" cy="28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Navio no qual os argonautas viajaram;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 amt="70000"/>
          </a:blip>
          <a:srcRect b="14683" l="0" r="0" t="0"/>
          <a:stretch/>
        </p:blipFill>
        <p:spPr>
          <a:xfrm>
            <a:off x="0" y="0"/>
            <a:ext cx="9144000" cy="52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8" name="Google Shape;248;p24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Virgem (Virgo)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9" name="Google Shape;2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523" y="1707800"/>
            <a:ext cx="3495874" cy="23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</a:t>
            </a:r>
            <a:r>
              <a:rPr lang="pt-BR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Spica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1" name="Google Shape;251;p24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Pode ser simbolizada por Deméter (Ceres);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2" name="Google Shape;25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442" y="1194200"/>
            <a:ext cx="2503332" cy="3337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Pode ser simbolizada por Dike;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2056" y="1194199"/>
            <a:ext cx="2086109" cy="33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 amt="70000"/>
          </a:blip>
          <a:srcRect b="8267" l="0" r="0" t="6407"/>
          <a:stretch/>
        </p:blipFill>
        <p:spPr>
          <a:xfrm>
            <a:off x="0" y="0"/>
            <a:ext cx="9144000" cy="52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25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Escorpião (Scorpio)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2" name="Google Shape;262;p25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</a:t>
            </a:r>
            <a:r>
              <a:rPr lang="pt-BR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Antares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3" name="Google Shape;263;p25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Inimigo mortal de Órion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4">
            <a:alphaModFix/>
          </a:blip>
          <a:srcRect b="0" l="33773" r="30886" t="0"/>
          <a:stretch/>
        </p:blipFill>
        <p:spPr>
          <a:xfrm>
            <a:off x="6017409" y="1813875"/>
            <a:ext cx="2270466" cy="29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Fúria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 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Apolo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ou Ártemis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9714" y="1916162"/>
            <a:ext cx="2725851" cy="27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277" y="1984702"/>
            <a:ext cx="2578751" cy="257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4900" y="2378725"/>
            <a:ext cx="20955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"/>
          <p:cNvSpPr txBox="1"/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 saber mais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4" name="Google Shape;274;p26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Robert Graves: Os mitos gregos edição completa e definitiva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 amt="51000"/>
          </a:blip>
          <a:srcRect b="0" l="0" r="0" t="10394"/>
          <a:stretch/>
        </p:blipFill>
        <p:spPr>
          <a:xfrm>
            <a:off x="0" y="0"/>
            <a:ext cx="9164324" cy="51882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Início do mundo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Gaia</a:t>
            </a:r>
            <a:r>
              <a:rPr lang="pt-BR">
                <a:solidFill>
                  <a:srgbClr val="D9D9D9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7620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Urano;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29812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Hecatônquiros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 (Briareu, Giges e Coto)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35908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Ciclopes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 (Brontes, Estérope e Argés)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500" y="1268250"/>
            <a:ext cx="3937826" cy="39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3985" y="1268250"/>
            <a:ext cx="3042864" cy="393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6438" y="1299538"/>
            <a:ext cx="2697959" cy="38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23716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Natureza;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6498" y="2065131"/>
            <a:ext cx="3937825" cy="22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4276675"/>
            <a:ext cx="85206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Titãs;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5375" y="1268250"/>
            <a:ext cx="3080095" cy="393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 amt="51000"/>
          </a:blip>
          <a:srcRect b="0" l="16960" r="16682" t="0"/>
          <a:stretch/>
        </p:blipFill>
        <p:spPr>
          <a:xfrm>
            <a:off x="0" y="0"/>
            <a:ext cx="9144000" cy="51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Titãs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Tomaram o reinado de Urano;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2371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Cronos casou-se com 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Réia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298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 medo Cronos comia seus filhos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823" y="1434375"/>
            <a:ext cx="3597875" cy="36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3623" y="1353988"/>
            <a:ext cx="3658274" cy="38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11700" y="359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Titanomaquia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11700" y="176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Haviam 14 titãs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7363" y="2111322"/>
            <a:ext cx="4050800" cy="23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 amt="50000"/>
          </a:blip>
          <a:srcRect b="3297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Deuses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Os deuses formaram seu reinado no monte 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olimpo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650" y="2059975"/>
            <a:ext cx="4111350" cy="30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176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Formando um total de 14 principais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2371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Filhos de cronos: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-145500" y="2981275"/>
            <a:ext cx="27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Zeus (Júpiter)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-145500" y="3590875"/>
            <a:ext cx="263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Hera (Juno)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-145500" y="4200475"/>
            <a:ext cx="28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Deméter (Ceres)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2140500" y="2981275"/>
            <a:ext cx="28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Héstia (Vesta)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2140500" y="3590875"/>
            <a:ext cx="304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Poseidon (Netuno)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2140500" y="4200475"/>
            <a:ext cx="296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Hades (DisPater)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2650" y="2059987"/>
            <a:ext cx="4111350" cy="308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7687" y="2024538"/>
            <a:ext cx="2041277" cy="315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9861" y="2059975"/>
            <a:ext cx="1836926" cy="30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261" y="2059975"/>
            <a:ext cx="2330135" cy="30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8763" y="2752478"/>
            <a:ext cx="3959101" cy="209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70713" y="2859460"/>
            <a:ext cx="4035224" cy="188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58213" y="0"/>
            <a:ext cx="1585788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6397" y="-3"/>
            <a:ext cx="1657600" cy="1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8825" y="0"/>
            <a:ext cx="1725176" cy="17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48326" y="0"/>
            <a:ext cx="1657600" cy="1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48326" y="0"/>
            <a:ext cx="1657600" cy="1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473724" y="-1"/>
            <a:ext cx="2632200" cy="1650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 amt="50000"/>
          </a:blip>
          <a:srcRect b="3297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Deuses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Deuses pós titanomaquia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" name="Google Shape;122;p17"/>
          <p:cNvSpPr txBox="1"/>
          <p:nvPr>
            <p:ph idx="1" type="body"/>
          </p:nvPr>
        </p:nvSpPr>
        <p:spPr>
          <a:xfrm>
            <a:off x="-145500" y="1762075"/>
            <a:ext cx="27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Dionísio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(Baco)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-145500" y="2371675"/>
            <a:ext cx="299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Afrodite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(Vênus)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7"/>
          <p:cNvSpPr txBox="1"/>
          <p:nvPr>
            <p:ph idx="1" type="body"/>
          </p:nvPr>
        </p:nvSpPr>
        <p:spPr>
          <a:xfrm>
            <a:off x="-145500" y="2981275"/>
            <a:ext cx="27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Ares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(Marte)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-145500" y="3590875"/>
            <a:ext cx="29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Atena 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(Minerva)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2140500" y="1762075"/>
            <a:ext cx="280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Apolo 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Apollon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2140500" y="2371675"/>
            <a:ext cx="284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Ártemis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(Diana)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2140500" y="2981275"/>
            <a:ext cx="31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Hermes 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(Mercúrio)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2140500" y="3590875"/>
            <a:ext cx="310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Hefesto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(Vulcano)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0" name="Google Shape;13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200" y="1515500"/>
            <a:ext cx="2721000" cy="3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6075" y="2105525"/>
            <a:ext cx="39052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7700" y="1928488"/>
            <a:ext cx="2802000" cy="2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8200" y="1489942"/>
            <a:ext cx="2721000" cy="36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47865" y="1663775"/>
            <a:ext cx="2521676" cy="333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9950" y="1957925"/>
            <a:ext cx="2857500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07710" y="1462239"/>
            <a:ext cx="2802000" cy="373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98963" y="2296013"/>
            <a:ext cx="36195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12">
            <a:alphaModFix/>
          </a:blip>
          <a:srcRect b="32730" l="0" r="0" t="24591"/>
          <a:stretch/>
        </p:blipFill>
        <p:spPr>
          <a:xfrm>
            <a:off x="7110300" y="0"/>
            <a:ext cx="2051024" cy="131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72275" y="0"/>
            <a:ext cx="1389050" cy="13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20975" y="0"/>
            <a:ext cx="1389050" cy="13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25040" y="0"/>
            <a:ext cx="960211" cy="1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808875" y="250"/>
            <a:ext cx="1389050" cy="13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54951" y="0"/>
            <a:ext cx="1389051" cy="138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18">
            <a:alphaModFix/>
          </a:blip>
          <a:srcRect b="28963" l="0" r="0" t="25488"/>
          <a:stretch/>
        </p:blipFill>
        <p:spPr>
          <a:xfrm>
            <a:off x="7134778" y="250"/>
            <a:ext cx="2050471" cy="13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15392" y="245"/>
            <a:ext cx="1468170" cy="14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 amt="50000"/>
          </a:blip>
          <a:srcRect b="19038" l="-960" r="960" t="1928"/>
          <a:stretch/>
        </p:blipFill>
        <p:spPr>
          <a:xfrm>
            <a:off x="-70300" y="-15925"/>
            <a:ext cx="92143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18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Leão (Leo)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Leão de Neméia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18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Derrotado por Hércules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" name="Google Shape;155;p18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Regulus;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 rotWithShape="1">
          <a:blip r:embed="rId4">
            <a:alphaModFix/>
          </a:blip>
          <a:srcRect b="12300" l="0" r="0" t="13865"/>
          <a:stretch/>
        </p:blipFill>
        <p:spPr>
          <a:xfrm>
            <a:off x="5103300" y="1609675"/>
            <a:ext cx="3817525" cy="21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9600" y="1095000"/>
            <a:ext cx="2942700" cy="38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 amt="50000"/>
          </a:blip>
          <a:srcRect b="0" l="0" r="0" t="3836"/>
          <a:stretch/>
        </p:blipFill>
        <p:spPr>
          <a:xfrm>
            <a:off x="0" y="0"/>
            <a:ext cx="91440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" name="Google Shape;164;p19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Hércules (</a:t>
            </a: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Héracles</a:t>
            </a: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Zeus na forma de Anfitrião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p19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Realizou os 12 trabalhos de Eristeu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Kornephoros;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7090" y="1659975"/>
            <a:ext cx="3486908" cy="299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3514" y="1983825"/>
            <a:ext cx="4180486" cy="23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9925" y="1910300"/>
            <a:ext cx="238125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8164" y="1983821"/>
            <a:ext cx="4031186" cy="23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9225" y="1702263"/>
            <a:ext cx="382905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 rotWithShape="1">
          <a:blip r:embed="rId9">
            <a:alphaModFix/>
          </a:blip>
          <a:srcRect b="13530" l="0" r="0" t="13567"/>
          <a:stretch/>
        </p:blipFill>
        <p:spPr>
          <a:xfrm>
            <a:off x="5089288" y="2085475"/>
            <a:ext cx="3928950" cy="2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29750" y="1888000"/>
            <a:ext cx="304800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22475" y="2012613"/>
            <a:ext cx="3262542" cy="22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29775" y="1865359"/>
            <a:ext cx="3048001" cy="258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4351" y="1924585"/>
            <a:ext cx="3632400" cy="247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96500" y="1602250"/>
            <a:ext cx="211455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10309" y="1632158"/>
            <a:ext cx="4180475" cy="296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04703" y="1602260"/>
            <a:ext cx="2791671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>
            <p:ph idx="1" type="body"/>
          </p:nvPr>
        </p:nvSpPr>
        <p:spPr>
          <a:xfrm>
            <a:off x="-387075" y="3172975"/>
            <a:ext cx="28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Leão de Neméia;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2" name="Google Shape;182;p19"/>
          <p:cNvSpPr txBox="1"/>
          <p:nvPr>
            <p:ph idx="1" type="body"/>
          </p:nvPr>
        </p:nvSpPr>
        <p:spPr>
          <a:xfrm>
            <a:off x="-387075" y="3477775"/>
            <a:ext cx="28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Hidra de Lerna;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19"/>
          <p:cNvSpPr txBox="1"/>
          <p:nvPr>
            <p:ph idx="1" type="body"/>
          </p:nvPr>
        </p:nvSpPr>
        <p:spPr>
          <a:xfrm>
            <a:off x="-387075" y="3782575"/>
            <a:ext cx="295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Corça de Cerínia;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4" name="Google Shape;184;p19"/>
          <p:cNvSpPr txBox="1"/>
          <p:nvPr>
            <p:ph idx="1" type="body"/>
          </p:nvPr>
        </p:nvSpPr>
        <p:spPr>
          <a:xfrm>
            <a:off x="-387075" y="4087375"/>
            <a:ext cx="314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Javali de Erimanto;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" name="Google Shape;185;p19"/>
          <p:cNvSpPr txBox="1"/>
          <p:nvPr>
            <p:ph idx="1" type="body"/>
          </p:nvPr>
        </p:nvSpPr>
        <p:spPr>
          <a:xfrm>
            <a:off x="-387075" y="4392175"/>
            <a:ext cx="363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Estábulos de Erimanto;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-387075" y="4696975"/>
            <a:ext cx="304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Aves de 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Estínfalo;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Google Shape;187;p19"/>
          <p:cNvSpPr txBox="1"/>
          <p:nvPr>
            <p:ph idx="1" type="body"/>
          </p:nvPr>
        </p:nvSpPr>
        <p:spPr>
          <a:xfrm>
            <a:off x="1822725" y="3172975"/>
            <a:ext cx="28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Touro cretense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8" name="Google Shape;188;p19"/>
          <p:cNvSpPr txBox="1"/>
          <p:nvPr>
            <p:ph idx="1" type="body"/>
          </p:nvPr>
        </p:nvSpPr>
        <p:spPr>
          <a:xfrm>
            <a:off x="1746525" y="3477775"/>
            <a:ext cx="326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Éguas de diomedes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9" name="Google Shape;189;p19"/>
          <p:cNvSpPr txBox="1"/>
          <p:nvPr>
            <p:ph idx="1" type="body"/>
          </p:nvPr>
        </p:nvSpPr>
        <p:spPr>
          <a:xfrm>
            <a:off x="1898925" y="3782575"/>
            <a:ext cx="333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Cinturão de Hipólita;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2127525" y="4087375"/>
            <a:ext cx="314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Rebanho de Gerião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1" name="Google Shape;191;p19"/>
          <p:cNvSpPr txBox="1"/>
          <p:nvPr>
            <p:ph idx="1" type="body"/>
          </p:nvPr>
        </p:nvSpPr>
        <p:spPr>
          <a:xfrm>
            <a:off x="2584725" y="4392175"/>
            <a:ext cx="28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Pomo de ouro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2" name="Google Shape;192;p19"/>
          <p:cNvSpPr txBox="1"/>
          <p:nvPr>
            <p:ph idx="1" type="body"/>
          </p:nvPr>
        </p:nvSpPr>
        <p:spPr>
          <a:xfrm>
            <a:off x="2051325" y="4696975"/>
            <a:ext cx="28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➢"/>
            </a:pP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Cérbero</a:t>
            </a:r>
            <a:r>
              <a:rPr lang="pt-BR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3" name="Google Shape;193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237572" y="2053594"/>
            <a:ext cx="3632400" cy="221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 amt="50000"/>
          </a:blip>
          <a:srcRect b="0" l="0" r="0" t="11457"/>
          <a:stretch/>
        </p:blipFill>
        <p:spPr>
          <a:xfrm>
            <a:off x="0" y="11760"/>
            <a:ext cx="9144000" cy="51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0" name="Google Shape;200;p20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Pavão (Pavo)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20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</a:t>
            </a:r>
            <a:r>
              <a:rPr lang="pt-BR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𝝰-Pavonis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2600" y="1844550"/>
            <a:ext cx="3268275" cy="2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Homenagem a Argus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4" name="Google Shape;2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2262" y="1844550"/>
            <a:ext cx="3568963" cy="2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1"/>
          <p:cNvPicPr preferRelativeResize="0"/>
          <p:nvPr/>
        </p:nvPicPr>
        <p:blipFill rotWithShape="1">
          <a:blip r:embed="rId3">
            <a:alphaModFix amt="50000"/>
          </a:blip>
          <a:srcRect b="0" l="970" r="0" t="0"/>
          <a:stretch/>
        </p:blipFill>
        <p:spPr>
          <a:xfrm>
            <a:off x="0" y="0"/>
            <a:ext cx="9143999" cy="518998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Constelações</a:t>
            </a:r>
            <a:endParaRPr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" name="Google Shape;211;p21"/>
          <p:cNvSpPr txBox="1"/>
          <p:nvPr>
            <p:ph idx="1" type="body"/>
          </p:nvPr>
        </p:nvSpPr>
        <p:spPr>
          <a:xfrm>
            <a:off x="311700" y="100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Centauro (Cen)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" name="Google Shape;212;p21"/>
          <p:cNvSpPr txBox="1"/>
          <p:nvPr>
            <p:ph idx="1" type="body"/>
          </p:nvPr>
        </p:nvSpPr>
        <p:spPr>
          <a:xfrm>
            <a:off x="311700" y="1609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Estrela principal: 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𝝰-centauri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3" name="Google Shape;213;p21"/>
          <p:cNvSpPr txBox="1"/>
          <p:nvPr>
            <p:ph idx="1" type="body"/>
          </p:nvPr>
        </p:nvSpPr>
        <p:spPr>
          <a:xfrm>
            <a:off x="311700" y="221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Filhos de Ixíon e Néfele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4" name="Google Shape;214;p21"/>
          <p:cNvPicPr preferRelativeResize="0"/>
          <p:nvPr/>
        </p:nvPicPr>
        <p:blipFill rotWithShape="1">
          <a:blip r:embed="rId4">
            <a:alphaModFix/>
          </a:blip>
          <a:srcRect b="38370" l="24958" r="0" t="0"/>
          <a:stretch/>
        </p:blipFill>
        <p:spPr>
          <a:xfrm>
            <a:off x="6169000" y="2071775"/>
            <a:ext cx="2663299" cy="21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 txBox="1"/>
          <p:nvPr>
            <p:ph idx="1" type="body"/>
          </p:nvPr>
        </p:nvSpPr>
        <p:spPr>
          <a:xfrm>
            <a:off x="311700" y="2828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❖"/>
            </a:pP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Lutaram contra Hércules</a:t>
            </a:r>
            <a:r>
              <a:rPr lang="pt-BR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;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6" name="Google Shape;2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3270" y="1675550"/>
            <a:ext cx="2234750" cy="29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