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1" r:id="rId3"/>
    <p:sldId id="272" r:id="rId4"/>
    <p:sldId id="273" r:id="rId5"/>
    <p:sldId id="285" r:id="rId6"/>
    <p:sldId id="281" r:id="rId7"/>
    <p:sldId id="258" r:id="rId8"/>
    <p:sldId id="259" r:id="rId9"/>
    <p:sldId id="260" r:id="rId10"/>
    <p:sldId id="262" r:id="rId11"/>
    <p:sldId id="263" r:id="rId12"/>
    <p:sldId id="279" r:id="rId13"/>
    <p:sldId id="274" r:id="rId14"/>
    <p:sldId id="278" r:id="rId15"/>
    <p:sldId id="280" r:id="rId16"/>
    <p:sldId id="284" r:id="rId17"/>
    <p:sldId id="264" r:id="rId18"/>
    <p:sldId id="265" r:id="rId19"/>
    <p:sldId id="283" r:id="rId20"/>
    <p:sldId id="286" r:id="rId21"/>
    <p:sldId id="287" r:id="rId22"/>
    <p:sldId id="282" r:id="rId23"/>
    <p:sldId id="288" r:id="rId24"/>
    <p:sldId id="268" r:id="rId25"/>
    <p:sldId id="269" r:id="rId26"/>
    <p:sldId id="270" r:id="rId27"/>
    <p:sldId id="276" r:id="rId28"/>
    <p:sldId id="266" r:id="rId29"/>
    <p:sldId id="267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24D369-0BF5-4AF5-8AD1-09FC90D4B7AF}" v="373" dt="2019-05-22T18:25:30.5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74954" autoAdjust="0"/>
  </p:normalViewPr>
  <p:slideViewPr>
    <p:cSldViewPr snapToGrid="0">
      <p:cViewPr varScale="1">
        <p:scale>
          <a:sx n="49" d="100"/>
          <a:sy n="49" d="100"/>
        </p:scale>
        <p:origin x="87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8188D-A44D-4332-AB12-1C63D3B0B33E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DBA08-4862-4642-8DAC-5653A91851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709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e/e6/%D0%92%D0%B7%D1%80%D1%8B%D0%B2_%D0%BC%D0%B5%D1%82%D0%B5%D0%BE%D1%80%D0%B8%D1%82%D0%B0_%D0%BD%D0%B0%D0%B4_%D0%A7%D0%B5%D0%BB%D1%8F%D0%B1%D0%B8%D0%BD%D1%81%D0%BA%D0%BE%D0%BC_15_02_2013_avi-iCawTYPtehk.ogv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kctv5.com/news/caught-on-camera-australia-meteor-lights-up-sky/article_ed3a6ea4-7c7b-11e9-b23a-23bfba175f9c.html" TargetMode="External"/><Relationship Id="rId4" Type="http://schemas.openxmlformats.org/officeDocument/2006/relationships/hyperlink" Target="https://www.youtube.com/watch?v=eNfLeQ0IHqY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Nuvem de </a:t>
            </a:r>
            <a:r>
              <a:rPr lang="pt-BR" dirty="0" err="1"/>
              <a:t>oort</a:t>
            </a:r>
            <a:r>
              <a:rPr lang="pt-BR" dirty="0"/>
              <a:t>: gás + poeira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BA08-4862-4642-8DAC-5653A918518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012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Descoberta: lei de </a:t>
            </a:r>
            <a:r>
              <a:rPr lang="pt-BR" dirty="0" err="1"/>
              <a:t>Titius</a:t>
            </a:r>
            <a:r>
              <a:rPr lang="pt-BR" dirty="0"/>
              <a:t>-Bode – lacuna entre Marte e Júpiter</a:t>
            </a:r>
          </a:p>
          <a:p>
            <a:r>
              <a:rPr lang="pt-BR" dirty="0"/>
              <a:t>	Giuseppe descobriu acidentalmente – estava procurando uma estrela</a:t>
            </a:r>
          </a:p>
          <a:p>
            <a:r>
              <a:rPr lang="pt-BR" dirty="0"/>
              <a:t>Nome: “semelhante a estrela”, grego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BA08-4862-4642-8DAC-5653A918518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4262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Ceres: Planeta anão (</a:t>
            </a:r>
          </a:p>
          <a:p>
            <a:r>
              <a:rPr lang="pt-BR" dirty="0"/>
              <a:t>	Manchas brilhantes: depósitos de sulfato de magnésio hidratado (sal) – a mais brilhante tem 80Km de diâmetro</a:t>
            </a:r>
          </a:p>
          <a:p>
            <a:r>
              <a:rPr lang="pt-BR" dirty="0"/>
              <a:t>	Em sua composição há pequenos partículas de rochas encontradas na lama terrestre</a:t>
            </a:r>
          </a:p>
          <a:p>
            <a:r>
              <a:rPr lang="pt-BR" dirty="0"/>
              <a:t>	Orbita de 2,5 a 3 UA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BA08-4862-4642-8DAC-5653A918518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61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Vêm</a:t>
            </a:r>
            <a:r>
              <a:rPr lang="en-US" dirty="0">
                <a:cs typeface="Calibri"/>
              </a:rPr>
              <a:t> da </a:t>
            </a:r>
            <a:r>
              <a:rPr lang="en-US" dirty="0" err="1">
                <a:cs typeface="Calibri"/>
              </a:rPr>
              <a:t>Nuvem</a:t>
            </a:r>
            <a:r>
              <a:rPr lang="en-US" dirty="0">
                <a:cs typeface="Calibri"/>
              </a:rPr>
              <a:t> de Oort</a:t>
            </a:r>
          </a:p>
          <a:p>
            <a:r>
              <a:rPr lang="en-US" dirty="0">
                <a:cs typeface="Calibri"/>
              </a:rPr>
              <a:t>“</a:t>
            </a:r>
            <a:r>
              <a:rPr lang="en-US" dirty="0" err="1">
                <a:cs typeface="Calibri"/>
              </a:rPr>
              <a:t>estrela</a:t>
            </a:r>
            <a:r>
              <a:rPr lang="en-US" dirty="0">
                <a:cs typeface="Calibri"/>
              </a:rPr>
              <a:t> com </a:t>
            </a:r>
            <a:r>
              <a:rPr lang="en-US" dirty="0" err="1">
                <a:cs typeface="Calibri"/>
              </a:rPr>
              <a:t>cabelos</a:t>
            </a:r>
            <a:r>
              <a:rPr lang="en-US" dirty="0">
                <a:cs typeface="Calibri"/>
              </a:rPr>
              <a:t>”</a:t>
            </a:r>
          </a:p>
          <a:p>
            <a:r>
              <a:rPr lang="en-US" dirty="0" err="1">
                <a:cs typeface="Calibri"/>
              </a:rPr>
              <a:t>Órbitas</a:t>
            </a:r>
            <a:r>
              <a:rPr lang="en-US" dirty="0">
                <a:cs typeface="Calibri"/>
              </a:rPr>
              <a:t> com </a:t>
            </a:r>
            <a:r>
              <a:rPr lang="en-US" dirty="0" err="1">
                <a:cs typeface="Calibri"/>
              </a:rPr>
              <a:t>inclinações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variadas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orbitam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também</a:t>
            </a:r>
            <a:r>
              <a:rPr lang="en-US" dirty="0">
                <a:cs typeface="Calibri"/>
              </a:rPr>
              <a:t> o Sol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BA08-4862-4642-8DAC-5653A918518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704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Cometa periódico descoberto em 1696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BA08-4862-4642-8DAC-5653A918518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458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Caudas = sublimação de gás e de poeira, acontece devido ao vento solar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BA08-4862-4642-8DAC-5653A918518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6752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1)Phaethon broke apart from another object,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Another theory is that a collision with another object thousands of years ago could have produced debris that Earth now travels through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dead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comet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BA08-4862-4642-8DAC-5653A918518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969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Rússia 2013: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vezes mais energia que a bomba de Hiroshima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Abadi Extra Light" panose="020B02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https://upload.wikimedia.org/wikipedia/commons/e/e6/%D0%92%D0%B7%D1%80%D1%8B%D0%B2_%D0%BC%D0%B5%D1%82%D0%B5%D0%BE%D1%80%D0%B8%D1%82%D0%B0_%D0%BD%D0%B0%D0%B4_%D0%A7%D0%B5%D0%BB%D1%8F%D0%B1%D0%B8%D0%BD%D1%81%D0%BA%D0%BE%D0%BC_15_02_2013_avi-iCawTYPtehk.ogv</a:t>
            </a:r>
            <a:endParaRPr lang="pt-BR" sz="12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Abadi Extra Light" panose="020B0204020104020204" pitchFamily="34" charset="0"/>
              </a:rPr>
              <a:t>Austrália,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hlinkClick r:id="rId4"/>
              </a:rPr>
              <a:t>https://www.youtube.com/watch?v=eNfLeQ0IHqY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hlinkClick r:id="rId5"/>
              </a:rPr>
              <a:t>https://www.kctv5.com/news/caught-on-camera-australia-meteor-lights-up-sky/article_ed3a6ea4-7c7b-11e9-b23a-23bfba175f9c.html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BA08-4862-4642-8DAC-5653A918518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719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Plutão permanece dentro da órbita de Netuno durante 20 anos, a cada 248 anos terrestres</a:t>
            </a:r>
          </a:p>
          <a:p>
            <a:r>
              <a:rPr lang="pt-BR" dirty="0"/>
              <a:t>Plutão nunca pode colidir com Netuno </a:t>
            </a:r>
            <a:r>
              <a:rPr lang="pt-BR" dirty="0" err="1"/>
              <a:t>pq</a:t>
            </a:r>
            <a:r>
              <a:rPr lang="pt-BR" dirty="0"/>
              <a:t> a cada 3 voltas que Netuno realiza ao redor do Sol, Plutão realiza 2. Isso dificulta a aproximação dos corpos.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BA08-4862-4642-8DAC-5653A918518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54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D80A81-14F1-409C-A687-B56A69795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2670B6-0420-4E24-9C94-104BCB6E7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737C09-9A52-44B8-8611-932F6EFF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8F8A9C-86D7-4E9E-BD28-D0016360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1891E6-D219-41FA-9F6B-CC0E5DAC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46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3AB65-6421-4B62-A117-6768D337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0ECCE9F-42AE-41B9-AD28-B6B50B682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78A1EC-78EB-407D-A38F-FEA45D80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17C925-C48D-45FD-8733-AF9DAC68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535A32-DDCB-4433-B424-C8AB31BA6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04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DB4A8B1-A9E8-4C39-9060-3F1914C18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B7AFC1-654D-467F-97D4-6AE666633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2C20F7-F1F8-496A-9552-0FB9474C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D6FB1C-EC83-47A9-BF06-57C568A2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BF35A8-6E2D-45EA-BFCB-BE6585F0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9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C36DE-B7EE-4787-B9CB-3FA6D679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8D150B-B93D-427E-AD72-01FF99DEB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232F0E-E37D-4E81-B45F-4779ED342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D6D294-D2CF-4A4F-8A2C-797D5B51F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EDF7DE-AC47-48C1-B299-DF8F4CE7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73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573CA0-9D91-42FA-AF6F-025AB1BF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4DEE2A-3C6A-47E8-9DAF-925E30FB1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0FA110-BCE2-4511-81C1-852FB88F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52609F-FB51-45EE-A998-0A867B18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85C83C-1C2B-480D-9445-BCD6F899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19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2236D-C6B8-462B-88E0-B8DB42DE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344CA5-58D2-4EC1-AEAE-D2F91F0C4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2C615-BA62-4120-8D74-FD660E926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21DBDA-403E-44C3-A138-90DFAC6D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4B21D7-3726-499A-A00C-EEDA812D1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DC2A1B-E2A7-4204-B780-A16E45B5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029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55C2E-5DE2-4795-AE49-EFF9720D6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2D0CE9-7BA0-4A73-B654-F15897049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58472A-9A7D-493A-838C-F13A59226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CB4393C-BE47-4940-8D88-2DB0EFCD2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CD7AF6-A16C-4378-A670-77FC63C931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04394E3-CBCB-40C3-81EC-694A0152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8552C76-3031-4A8F-80E7-D8BA974B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7A9ECC-F787-4A00-9AC7-1EACC34E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856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4A9491-CD23-4827-A586-AD7B1254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4196DB2-6035-4268-AD19-A0224296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F8E1FBE-B42F-4B95-9EEC-F9742DE4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CD5EAFC-4D21-495A-A75D-9B78F3C1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16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0CCB61D-3E67-4B3B-8AF1-8217FF61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096C99B-885A-48E2-B054-BCE20A338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C6BF8D-AE64-4155-9E67-98C3E829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31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C0D78-8D93-450E-8C73-EB2B3D4D5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520FC9-97A6-47D1-9D3A-9A31F7167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EA295C2-B3D7-4A6D-A03C-1017A8350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D1852C-F688-4D8F-B66B-B835441B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A595D24-F36A-4639-A7DE-979D9DB8D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816B290-DAC2-49F4-8FB9-9A7CD4245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908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6A7442-C72C-4A8E-867F-2A6EDE48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32B523B-1C33-466E-AEE6-4D0CCBA68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21C68F-DACA-4AB9-8A80-5ECBB1238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D22BA-38E0-4B12-A5CD-CCA9854DA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42ABDBC-1653-406D-8375-B1804D79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B5B7BDF-88B2-4553-808D-F99041F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058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8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48BFBB4-6E29-487B-9C34-646414A53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B5AFAA-8189-4F14-A101-C05DFB2A2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402AD0-4EF5-49BB-8514-0F76AD96C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CA8D7-9BEC-47E8-B629-1C8C84453C29}" type="datetimeFigureOut">
              <a:rPr lang="pt-BR" smtClean="0"/>
              <a:t>01/06/2019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25185A-2B65-47E7-B578-CE1EBF13F0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3914E2-E22D-45A0-9F4D-9FF33367A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052FC-1461-4341-B0F6-139E39B6B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36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ctv5.com/news/caught-on-camera-australia-meteor-lights-up-sky/article_ed3a6ea4-7c7b-11e9-b23a-23bfba175f9c.html" TargetMode="External"/><Relationship Id="rId2" Type="http://schemas.openxmlformats.org/officeDocument/2006/relationships/hyperlink" Target="https://www.youtube.com/watch?v=eNfLeQ0IHqY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6B10D-99A9-47C3-8C1C-2364A674A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442" y="2235200"/>
            <a:ext cx="9144000" cy="2387600"/>
          </a:xfrm>
        </p:spPr>
        <p:txBody>
          <a:bodyPr>
            <a:normAutofit/>
          </a:bodyPr>
          <a:lstStyle/>
          <a:p>
            <a:r>
              <a:rPr lang="pt-BR" sz="6600" dirty="0">
                <a:solidFill>
                  <a:srgbClr val="00B0F0"/>
                </a:solidFill>
                <a:latin typeface="Abadi" panose="020B0604020104020204" pitchFamily="34" charset="0"/>
              </a:rPr>
              <a:t>Corpos menores do Sistema Solar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AB71F1-1FE2-44D5-8014-FFD103D76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896" y="5827711"/>
            <a:ext cx="9144000" cy="1655762"/>
          </a:xfrm>
        </p:spPr>
        <p:txBody>
          <a:bodyPr/>
          <a:lstStyle/>
          <a:p>
            <a:pPr algn="r"/>
            <a:r>
              <a:rPr lang="pt-BR" dirty="0">
                <a:solidFill>
                  <a:srgbClr val="00B0F0"/>
                </a:solidFill>
                <a:latin typeface="Abadi" panose="020B0604020104020204" pitchFamily="34" charset="0"/>
              </a:rPr>
              <a:t>Nayara Sant’ Anna</a:t>
            </a:r>
          </a:p>
          <a:p>
            <a:pPr algn="r"/>
            <a:r>
              <a:rPr lang="pt-BR" dirty="0">
                <a:solidFill>
                  <a:srgbClr val="00B0F0"/>
                </a:solidFill>
                <a:latin typeface="Abadi" panose="020B0604020104020204" pitchFamily="34" charset="0"/>
              </a:rPr>
              <a:t>nayara.santanna@usp.br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F353DF-6A8C-44BF-97A0-C91D7CD31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04" y="20240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A77EDF7D-DF0A-4586-992B-3903BF4A9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7178" y="321931"/>
            <a:ext cx="1421644" cy="120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E3B2E50-DABD-4C06-9FD9-D70722C607C3}"/>
              </a:ext>
            </a:extLst>
          </p:cNvPr>
          <p:cNvSpPr txBox="1"/>
          <p:nvPr/>
        </p:nvSpPr>
        <p:spPr>
          <a:xfrm>
            <a:off x="9276522" y="1503716"/>
            <a:ext cx="2735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Centro de Divulgação da Astronomia</a:t>
            </a:r>
          </a:p>
          <a:p>
            <a:r>
              <a:rPr lang="pt-BR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Observatório Dietrich </a:t>
            </a:r>
            <a:r>
              <a:rPr lang="pt-BR" sz="1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Schiel</a:t>
            </a:r>
            <a:endParaRPr lang="pt-BR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739905D-F5AE-4BB0-977A-8C032BA14C7F}"/>
              </a:ext>
            </a:extLst>
          </p:cNvPr>
          <p:cNvSpPr txBox="1"/>
          <p:nvPr/>
        </p:nvSpPr>
        <p:spPr>
          <a:xfrm>
            <a:off x="0" y="6486315"/>
            <a:ext cx="405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badi Extra Light" panose="020B0204020104020204" pitchFamily="34" charset="0"/>
              </a:rPr>
              <a:t>Imagem: Chuva de Meteoros Perseidas</a:t>
            </a:r>
          </a:p>
        </p:txBody>
      </p:sp>
    </p:spTree>
    <p:extLst>
      <p:ext uri="{BB962C8B-B14F-4D97-AF65-F5344CB8AC3E}">
        <p14:creationId xmlns:p14="http://schemas.microsoft.com/office/powerpoint/2010/main" val="30237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BBF67-1C8E-477C-A0DA-013DAD2D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Asteroides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F0C02E-F7EC-48A3-BE57-8435F5091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00B0F0"/>
                </a:solidFill>
                <a:latin typeface="Abadi Extra Light" panose="020B0204020104020204" pitchFamily="34" charset="0"/>
              </a:rPr>
              <a:t>M cinturão principal &lt; M Lua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rgbClr val="00B0F0"/>
                </a:solidFill>
                <a:latin typeface="Abadi Extra Light" panose="020B0204020104020204" pitchFamily="34" charset="0"/>
              </a:rPr>
              <a:t>Ceres tem 1/3 da M cinturão</a:t>
            </a:r>
          </a:p>
          <a:p>
            <a:pPr marL="0" indent="0">
              <a:buNone/>
            </a:pPr>
            <a:endParaRPr lang="pt-BR" sz="4000" dirty="0">
              <a:solidFill>
                <a:srgbClr val="00B0F0"/>
              </a:solidFill>
              <a:latin typeface="Abadi Extra Light" panose="020B0204020104020204" pitchFamily="34" charset="0"/>
            </a:endParaRPr>
          </a:p>
          <a:p>
            <a:endParaRPr lang="pt-BR" sz="4000" dirty="0">
              <a:solidFill>
                <a:srgbClr val="00B0F0"/>
              </a:solidFill>
              <a:latin typeface="Abadi Extra Light" panose="020B0204020104020204" pitchFamily="34" charset="0"/>
            </a:endParaRPr>
          </a:p>
          <a:p>
            <a:r>
              <a:rPr lang="pt-BR" sz="4000" dirty="0">
                <a:solidFill>
                  <a:srgbClr val="00B0F0"/>
                </a:solidFill>
                <a:latin typeface="Abadi Extra Light" panose="020B0204020104020204" pitchFamily="34" charset="0"/>
              </a:rPr>
              <a:t>Famílias</a:t>
            </a:r>
          </a:p>
          <a:p>
            <a:pPr marL="0" indent="0">
              <a:buNone/>
            </a:pPr>
            <a:endParaRPr lang="pt-BR" sz="4000" dirty="0">
              <a:solidFill>
                <a:srgbClr val="00B0F0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61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0AE620-EF02-4D0A-840C-6507C3C67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Cometas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B73AD47F-4D5A-49E4-A4E6-A5CF997A2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600" dirty="0">
                <a:solidFill>
                  <a:schemeClr val="bg1"/>
                </a:solidFill>
                <a:latin typeface="Abadi" panose="020B0604020104020204" pitchFamily="34" charset="0"/>
              </a:rPr>
              <a:t>Grãos de poeira + gelo</a:t>
            </a:r>
          </a:p>
          <a:p>
            <a:r>
              <a:rPr lang="pt-BR" sz="3600" dirty="0">
                <a:solidFill>
                  <a:schemeClr val="bg1"/>
                </a:solidFill>
                <a:latin typeface="Abadi" panose="020B0604020104020204" pitchFamily="34" charset="0"/>
              </a:rPr>
              <a:t>Nuvem de </a:t>
            </a:r>
            <a:r>
              <a:rPr lang="pt-BR" sz="3600" dirty="0" err="1">
                <a:solidFill>
                  <a:schemeClr val="bg1"/>
                </a:solidFill>
                <a:latin typeface="Abadi" panose="020B0604020104020204" pitchFamily="34" charset="0"/>
              </a:rPr>
              <a:t>Oort</a:t>
            </a: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7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633E3-3F32-43E5-BE2F-35946A6A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Halley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34B0DA1-DB42-4C5A-BE02-A17637CDC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9210" y="2091740"/>
            <a:ext cx="5831528" cy="404041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297F27F-E0E7-4EFF-89E8-051D5EC2FD15}"/>
              </a:ext>
            </a:extLst>
          </p:cNvPr>
          <p:cNvSpPr txBox="1"/>
          <p:nvPr/>
        </p:nvSpPr>
        <p:spPr>
          <a:xfrm>
            <a:off x="481262" y="1690688"/>
            <a:ext cx="4636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B0F0"/>
                </a:solidFill>
                <a:latin typeface="Abadi Extra Light" panose="020B0204020104020204" pitchFamily="34" charset="0"/>
              </a:rPr>
              <a:t>Dados Físicos</a:t>
            </a:r>
          </a:p>
          <a:p>
            <a:r>
              <a:rPr lang="pt-BR" sz="3200" dirty="0">
                <a:solidFill>
                  <a:srgbClr val="00B0F0"/>
                </a:solidFill>
                <a:latin typeface="Abadi Extra Light" panose="020B0204020104020204" pitchFamily="34" charset="0"/>
              </a:rPr>
              <a:t>Massa: </a:t>
            </a:r>
            <a:r>
              <a:rPr lang="pt-BR" sz="3200" dirty="0">
                <a:solidFill>
                  <a:schemeClr val="bg1"/>
                </a:solidFill>
                <a:latin typeface="Abadi Extra Light" panose="020B0204020104020204" pitchFamily="34" charset="0"/>
              </a:rPr>
              <a:t>2,2 x 10</a:t>
            </a:r>
            <a:r>
              <a:rPr lang="pt-BR" sz="3200" baseline="30000" dirty="0">
                <a:solidFill>
                  <a:schemeClr val="bg1"/>
                </a:solidFill>
                <a:latin typeface="Abadi Extra Light" panose="020B0204020104020204" pitchFamily="34" charset="0"/>
              </a:rPr>
              <a:t>14 </a:t>
            </a:r>
            <a:r>
              <a:rPr lang="pt-BR" sz="3200" dirty="0">
                <a:solidFill>
                  <a:schemeClr val="bg1"/>
                </a:solidFill>
                <a:latin typeface="Abadi Extra Light" panose="020B0204020104020204" pitchFamily="34" charset="0"/>
              </a:rPr>
              <a:t> Kg</a:t>
            </a:r>
          </a:p>
          <a:p>
            <a:r>
              <a:rPr lang="pt-BR" sz="3200" dirty="0">
                <a:solidFill>
                  <a:srgbClr val="00B0F0"/>
                </a:solidFill>
                <a:latin typeface="Abadi Extra Light" panose="020B0204020104020204" pitchFamily="34" charset="0"/>
              </a:rPr>
              <a:t>Tamanho: </a:t>
            </a:r>
            <a:r>
              <a:rPr lang="pt-BR" sz="3200" dirty="0">
                <a:solidFill>
                  <a:schemeClr val="bg1"/>
                </a:solidFill>
                <a:latin typeface="Abadi Extra Light" panose="020B0204020104020204" pitchFamily="34" charset="0"/>
              </a:rPr>
              <a:t>15Km</a:t>
            </a:r>
            <a:endParaRPr lang="pt-BR" sz="3200" dirty="0">
              <a:solidFill>
                <a:srgbClr val="00B0F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4E9101-70A5-4B73-B4D8-8B6DB6DDA130}"/>
              </a:ext>
            </a:extLst>
          </p:cNvPr>
          <p:cNvSpPr txBox="1"/>
          <p:nvPr/>
        </p:nvSpPr>
        <p:spPr>
          <a:xfrm>
            <a:off x="481262" y="5409082"/>
            <a:ext cx="4636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B0F0"/>
                </a:solidFill>
                <a:latin typeface="Abadi Extra Light" panose="020B0204020104020204" pitchFamily="34" charset="0"/>
              </a:rPr>
              <a:t>Próxima aproximação</a:t>
            </a:r>
            <a:r>
              <a:rPr lang="pt-BR" sz="2800" dirty="0">
                <a:solidFill>
                  <a:srgbClr val="00B0F0"/>
                </a:solidFill>
                <a:latin typeface="Abadi Extra Light" panose="020B0204020104020204" pitchFamily="34" charset="0"/>
              </a:rPr>
              <a:t>: </a:t>
            </a:r>
            <a:r>
              <a:rPr lang="pt-BR" sz="3200" dirty="0">
                <a:solidFill>
                  <a:schemeClr val="bg1"/>
                </a:solidFill>
                <a:latin typeface="Abadi Extra Light" panose="020B0204020104020204" pitchFamily="34" charset="0"/>
              </a:rPr>
              <a:t>Julho de 2061</a:t>
            </a:r>
            <a:endParaRPr lang="pt-BR" sz="2800" dirty="0">
              <a:solidFill>
                <a:srgbClr val="00B0F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8400630-AA95-4AA1-8EE0-E5474CDAC19C}"/>
              </a:ext>
            </a:extLst>
          </p:cNvPr>
          <p:cNvSpPr txBox="1"/>
          <p:nvPr/>
        </p:nvSpPr>
        <p:spPr>
          <a:xfrm>
            <a:off x="481262" y="3796106"/>
            <a:ext cx="3946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B0F0"/>
                </a:solidFill>
                <a:latin typeface="Abadi Extra Light" panose="020B0204020104020204" pitchFamily="34" charset="0"/>
              </a:rPr>
              <a:t>Última aproximação: </a:t>
            </a:r>
            <a:r>
              <a:rPr lang="pt-BR" sz="3200" dirty="0">
                <a:solidFill>
                  <a:schemeClr val="bg1"/>
                </a:solidFill>
                <a:latin typeface="Abadi Extra Light" panose="020B0204020104020204" pitchFamily="34" charset="0"/>
              </a:rPr>
              <a:t>09/02/1986</a:t>
            </a:r>
            <a:endParaRPr lang="pt-BR" sz="3200" dirty="0">
              <a:solidFill>
                <a:srgbClr val="00B0F0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0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B73A2-ECB2-4E45-8073-6205B1F51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Cometas</a:t>
            </a:r>
          </a:p>
        </p:txBody>
      </p:sp>
      <p:pic>
        <p:nvPicPr>
          <p:cNvPr id="2050" name="Picture 2" descr="https://lh3.googleusercontent.com/L7VOo24L6coI-dnrEhbMPUq1TnTgcLrujHhLtyV6rBdpnWLRI_Ul1VgGFkQu9iKLVTDLcJghykslrKm6j65bXCZOiKDwTHehj11NhBB2QL2N-cOcvLG8hsFTXFlW4D2JpNbQceXS">
            <a:extLst>
              <a:ext uri="{FF2B5EF4-FFF2-40B4-BE49-F238E27FC236}">
                <a16:creationId xmlns:a16="http://schemas.microsoft.com/office/drawing/2014/main" id="{E018E618-05B9-48A5-85BA-A9A72DFF91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06" y="2356100"/>
            <a:ext cx="9778787" cy="349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7C91A6-FD95-413A-ACAE-9DDA29ACA95F}"/>
              </a:ext>
            </a:extLst>
          </p:cNvPr>
          <p:cNvSpPr txBox="1"/>
          <p:nvPr/>
        </p:nvSpPr>
        <p:spPr>
          <a:xfrm>
            <a:off x="8368116" y="5862556"/>
            <a:ext cx="477089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100" i="1" dirty="0">
                <a:solidFill>
                  <a:schemeClr val="bg1"/>
                </a:solidFill>
                <a:latin typeface="Century Gothic"/>
                <a:cs typeface="Calibri"/>
              </a:rPr>
              <a:t>Introdução à Astronomia e Astrofísica</a:t>
            </a:r>
            <a:endParaRPr lang="pt-BR" sz="11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47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0345B3-2825-4646-8D4A-87CE36B9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9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Tipos de caudas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ED856BE-28B4-4A17-B72A-02372F217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027" y="2058277"/>
            <a:ext cx="4668253" cy="35011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6149185-E381-4218-A10A-0B9ED35E1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496" y="1917533"/>
            <a:ext cx="5706478" cy="399977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1580B91-47A8-4915-97E3-F7D63F97F090}"/>
              </a:ext>
            </a:extLst>
          </p:cNvPr>
          <p:cNvSpPr txBox="1"/>
          <p:nvPr/>
        </p:nvSpPr>
        <p:spPr>
          <a:xfrm>
            <a:off x="3497180" y="5577077"/>
            <a:ext cx="3208421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badi Extra Light" panose="020B0204020104020204" pitchFamily="34" charset="0"/>
              </a:rPr>
              <a:t>Caudas de poeira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60B7EEA-139B-4070-BCEE-8FA7FCE6D79D}"/>
              </a:ext>
            </a:extLst>
          </p:cNvPr>
          <p:cNvSpPr txBox="1"/>
          <p:nvPr/>
        </p:nvSpPr>
        <p:spPr>
          <a:xfrm>
            <a:off x="3972678" y="1390718"/>
            <a:ext cx="3208421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badi Extra Light" panose="020B0204020104020204" pitchFamily="34" charset="0"/>
              </a:rPr>
              <a:t>Caudas de gás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0C74768-7F8A-4206-9618-0DF1F9261E9E}"/>
              </a:ext>
            </a:extLst>
          </p:cNvPr>
          <p:cNvCxnSpPr>
            <a:cxnSpLocks/>
          </p:cNvCxnSpPr>
          <p:nvPr/>
        </p:nvCxnSpPr>
        <p:spPr>
          <a:xfrm flipV="1">
            <a:off x="6705601" y="4636168"/>
            <a:ext cx="721894" cy="120251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E3800081-1DC5-4F8B-9A13-E766AA7F68BA}"/>
              </a:ext>
            </a:extLst>
          </p:cNvPr>
          <p:cNvCxnSpPr>
            <a:cxnSpLocks/>
          </p:cNvCxnSpPr>
          <p:nvPr/>
        </p:nvCxnSpPr>
        <p:spPr>
          <a:xfrm flipH="1" flipV="1">
            <a:off x="2916153" y="3917418"/>
            <a:ext cx="1234116" cy="164204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3A8A4DDF-22D6-401F-B871-BBF97F248FDF}"/>
              </a:ext>
            </a:extLst>
          </p:cNvPr>
          <p:cNvCxnSpPr>
            <a:cxnSpLocks/>
          </p:cNvCxnSpPr>
          <p:nvPr/>
        </p:nvCxnSpPr>
        <p:spPr>
          <a:xfrm>
            <a:off x="7066548" y="1962051"/>
            <a:ext cx="1163052" cy="12476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7AD82EE4-160B-4616-9CCB-A13DFE701B19}"/>
              </a:ext>
            </a:extLst>
          </p:cNvPr>
          <p:cNvCxnSpPr>
            <a:cxnSpLocks/>
          </p:cNvCxnSpPr>
          <p:nvPr/>
        </p:nvCxnSpPr>
        <p:spPr>
          <a:xfrm flipH="1">
            <a:off x="2743200" y="1962051"/>
            <a:ext cx="1584659" cy="134024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4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A412-23A8-4A2E-B9AA-E31B2AF2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Chuva de meteoros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6047F9D-1574-4784-A85A-CA8E4ABB8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8015" y="1227479"/>
            <a:ext cx="7155969" cy="56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CADDAD-ADB9-4F51-A728-CC5206E0F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000" dirty="0">
                <a:solidFill>
                  <a:srgbClr val="00B0F0"/>
                </a:solidFill>
                <a:latin typeface="Abadi" panose="020B0604020104020204" pitchFamily="34" charset="0"/>
              </a:rPr>
              <a:t>Próximas chuvas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Espaço Reservado para Conteúdo 4">
                <a:extLst>
                  <a:ext uri="{FF2B5EF4-FFF2-40B4-BE49-F238E27FC236}">
                    <a16:creationId xmlns:a16="http://schemas.microsoft.com/office/drawing/2014/main" id="{3E367994-88D9-4B2A-8117-07810592AA0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74376839"/>
                  </p:ext>
                </p:extLst>
              </p:nvPr>
            </p:nvGraphicFramePr>
            <p:xfrm>
              <a:off x="914400" y="2275840"/>
              <a:ext cx="10363200" cy="36271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67790">
                      <a:extLst>
                        <a:ext uri="{9D8B030D-6E8A-4147-A177-3AD203B41FA5}">
                          <a16:colId xmlns:a16="http://schemas.microsoft.com/office/drawing/2014/main" val="139267535"/>
                        </a:ext>
                      </a:extLst>
                    </a:gridCol>
                    <a:gridCol w="3737141">
                      <a:extLst>
                        <a:ext uri="{9D8B030D-6E8A-4147-A177-3AD203B41FA5}">
                          <a16:colId xmlns:a16="http://schemas.microsoft.com/office/drawing/2014/main" val="532674409"/>
                        </a:ext>
                      </a:extLst>
                    </a:gridCol>
                    <a:gridCol w="3658269">
                      <a:extLst>
                        <a:ext uri="{9D8B030D-6E8A-4147-A177-3AD203B41FA5}">
                          <a16:colId xmlns:a16="http://schemas.microsoft.com/office/drawing/2014/main" val="74091656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Nome</a:t>
                          </a:r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Data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Origem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91860308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pt-BR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 Aquarídeas</a:t>
                          </a:r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12/julho – 23/agosto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Cometa Maccholtz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55455918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Perseidas</a:t>
                          </a:r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17/julho - 24/agosto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Cometa Swift-</a:t>
                          </a:r>
                          <a:r>
                            <a:rPr lang="pt-BR" sz="2800" dirty="0" err="1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Tuttle</a:t>
                          </a:r>
                          <a:endParaRPr lang="pt-BR" sz="2800" dirty="0">
                            <a:solidFill>
                              <a:schemeClr val="bg1"/>
                            </a:solidFill>
                            <a:latin typeface="Abadi Extra Light" panose="020B0204020104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265812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Orionídeas</a:t>
                          </a:r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2/outubro – 7/novembro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Cometa Halley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750631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Leonídeas</a:t>
                          </a:r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6 a 30/novembro 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Cometa Temple-Tuttle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802203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Geminídeas</a:t>
                          </a:r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7 a 17/dezembro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b="1" u="none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Asteroide</a:t>
                          </a:r>
                          <a:r>
                            <a:rPr lang="pt-BR" sz="2800" u="none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 Phaethon</a:t>
                          </a:r>
                          <a:endParaRPr lang="pt-BR" sz="2800" u="sng" dirty="0">
                            <a:solidFill>
                              <a:schemeClr val="bg1"/>
                            </a:solidFill>
                            <a:latin typeface="Abadi Extra Light" panose="020B0204020104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51051347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endParaRPr lang="pt-BR" sz="2800" dirty="0">
                            <a:solidFill>
                              <a:schemeClr val="bg1"/>
                            </a:solidFill>
                            <a:latin typeface="Abadi Extra Light" panose="020B0204020104020204" pitchFamily="34" charset="0"/>
                          </a:endParaRPr>
                        </a:p>
                      </a:txBody>
                      <a:tcP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 sz="2800" dirty="0">
                            <a:solidFill>
                              <a:schemeClr val="bg1"/>
                            </a:solidFill>
                            <a:latin typeface="Abadi Extra Light" panose="020B0204020104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 sz="2800" dirty="0">
                            <a:solidFill>
                              <a:schemeClr val="bg1"/>
                            </a:solidFill>
                            <a:latin typeface="Abadi Extra Light" panose="020B0204020104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21930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Espaço Reservado para Conteúdo 4">
                <a:extLst>
                  <a:ext uri="{FF2B5EF4-FFF2-40B4-BE49-F238E27FC236}">
                    <a16:creationId xmlns:a16="http://schemas.microsoft.com/office/drawing/2014/main" id="{3E367994-88D9-4B2A-8117-07810592AA0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74376839"/>
                  </p:ext>
                </p:extLst>
              </p:nvPr>
            </p:nvGraphicFramePr>
            <p:xfrm>
              <a:off x="914400" y="2275840"/>
              <a:ext cx="10363200" cy="44805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67790">
                      <a:extLst>
                        <a:ext uri="{9D8B030D-6E8A-4147-A177-3AD203B41FA5}">
                          <a16:colId xmlns:a16="http://schemas.microsoft.com/office/drawing/2014/main" val="139267535"/>
                        </a:ext>
                      </a:extLst>
                    </a:gridCol>
                    <a:gridCol w="3737141">
                      <a:extLst>
                        <a:ext uri="{9D8B030D-6E8A-4147-A177-3AD203B41FA5}">
                          <a16:colId xmlns:a16="http://schemas.microsoft.com/office/drawing/2014/main" val="532674409"/>
                        </a:ext>
                      </a:extLst>
                    </a:gridCol>
                    <a:gridCol w="3658269">
                      <a:extLst>
                        <a:ext uri="{9D8B030D-6E8A-4147-A177-3AD203B41FA5}">
                          <a16:colId xmlns:a16="http://schemas.microsoft.com/office/drawing/2014/main" val="74091656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Nome</a:t>
                          </a:r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Data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Origem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9186030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11" t="-111765" r="-249897" b="-66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12/julho – 23/agosto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Cometa Maccholtz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5545591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Perseidas</a:t>
                          </a:r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17/julho - 24/agosto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Cometa Swift-</a:t>
                          </a:r>
                          <a:r>
                            <a:rPr lang="pt-BR" sz="2800" dirty="0" err="1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Tuttle</a:t>
                          </a:r>
                          <a:endParaRPr lang="pt-BR" sz="2800" dirty="0">
                            <a:solidFill>
                              <a:schemeClr val="bg1"/>
                            </a:solidFill>
                            <a:latin typeface="Abadi Extra Light" panose="020B0204020104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26581217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Orionídeas</a:t>
                          </a:r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2/outubro – 7/novembro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Cometa Halley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75063197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Leonídeas</a:t>
                          </a:r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6 a 30/novembro 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Cometa Temple-Tuttle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8022037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Geminídeas</a:t>
                          </a:r>
                        </a:p>
                      </a:txBody>
                      <a:tcPr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7 a 17/dezembro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800" b="1" u="none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Asteroide</a:t>
                          </a:r>
                          <a:r>
                            <a:rPr lang="pt-BR" sz="2800" u="none" dirty="0">
                              <a:solidFill>
                                <a:schemeClr val="bg1"/>
                              </a:solidFill>
                              <a:latin typeface="Abadi Extra Light" panose="020B0204020104020204" pitchFamily="34" charset="0"/>
                            </a:rPr>
                            <a:t> Phaethon</a:t>
                          </a:r>
                          <a:endParaRPr lang="pt-BR" sz="2800" u="sng" dirty="0">
                            <a:solidFill>
                              <a:schemeClr val="bg1"/>
                            </a:solidFill>
                            <a:latin typeface="Abadi Extra Light" panose="020B0204020104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51051347"/>
                      </a:ext>
                    </a:extLst>
                  </a:tr>
                  <a:tr h="518160">
                    <a:tc gridSpan="3">
                      <a:txBody>
                        <a:bodyPr/>
                        <a:lstStyle/>
                        <a:p>
                          <a:endParaRPr lang="pt-BR" sz="2800" dirty="0">
                            <a:solidFill>
                              <a:schemeClr val="bg1"/>
                            </a:solidFill>
                            <a:latin typeface="Abadi Extra Light" panose="020B0204020104020204" pitchFamily="34" charset="0"/>
                          </a:endParaRPr>
                        </a:p>
                      </a:txBody>
                      <a:tcP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 sz="2800" dirty="0">
                            <a:solidFill>
                              <a:schemeClr val="bg1"/>
                            </a:solidFill>
                            <a:latin typeface="Abadi Extra Light" panose="020B0204020104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 sz="2800" dirty="0">
                            <a:solidFill>
                              <a:schemeClr val="bg1"/>
                            </a:solidFill>
                            <a:latin typeface="Abadi Extra Light" panose="020B0204020104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02193077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320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6D4CB-BD62-4ECE-8C2F-E3D10555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11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Meteoros, Meteoritos e Meteoroides</a:t>
            </a:r>
          </a:p>
        </p:txBody>
      </p:sp>
      <p:pic>
        <p:nvPicPr>
          <p:cNvPr id="1028" name="Picture 4" descr="Resultado de imagem para meteorito de bendegÃ³">
            <a:extLst>
              <a:ext uri="{FF2B5EF4-FFF2-40B4-BE49-F238E27FC236}">
                <a16:creationId xmlns:a16="http://schemas.microsoft.com/office/drawing/2014/main" id="{585593A5-B969-4EBE-9973-066204C6C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2397" b="34212"/>
          <a:stretch/>
        </p:blipFill>
        <p:spPr bwMode="auto">
          <a:xfrm>
            <a:off x="5841431" y="1208821"/>
            <a:ext cx="6035771" cy="248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637D3A1-CA54-408B-8A97-143302AEE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7" b="13488"/>
          <a:stretch/>
        </p:blipFill>
        <p:spPr>
          <a:xfrm>
            <a:off x="114111" y="1208821"/>
            <a:ext cx="4765820" cy="2861478"/>
          </a:xfrm>
          <a:prstGeom prst="rect">
            <a:avLst/>
          </a:prstGeom>
        </p:spPr>
      </p:pic>
      <p:pic>
        <p:nvPicPr>
          <p:cNvPr id="7" name="Picture 2" descr="Imagem relacionada">
            <a:extLst>
              <a:ext uri="{FF2B5EF4-FFF2-40B4-BE49-F238E27FC236}">
                <a16:creationId xmlns:a16="http://schemas.microsoft.com/office/drawing/2014/main" id="{AF017571-EC16-4A94-BBA6-5E135591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84" y="3693459"/>
            <a:ext cx="6166802" cy="347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82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DEA59-10DC-4B10-B5D0-9EEF9D094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Meteoroides x Asteroides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348347C-AD50-4EAD-941F-52311D17D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21" r="71045" b="43631"/>
          <a:stretch/>
        </p:blipFill>
        <p:spPr>
          <a:xfrm>
            <a:off x="838200" y="1951629"/>
            <a:ext cx="3720152" cy="34831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B73C9B6-A8EB-42AA-8D13-662DFF4E3945}"/>
              </a:ext>
            </a:extLst>
          </p:cNvPr>
          <p:cNvSpPr txBox="1"/>
          <p:nvPr/>
        </p:nvSpPr>
        <p:spPr>
          <a:xfrm>
            <a:off x="4681183" y="2210937"/>
            <a:ext cx="225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B0F0"/>
                </a:solidFill>
                <a:latin typeface="Abadi" panose="020B0604020104020204" pitchFamily="34" charset="0"/>
              </a:rPr>
              <a:t>Asteroide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F9C6C0-E074-45B7-9878-BC4470379621}"/>
              </a:ext>
            </a:extLst>
          </p:cNvPr>
          <p:cNvSpPr txBox="1"/>
          <p:nvPr/>
        </p:nvSpPr>
        <p:spPr>
          <a:xfrm>
            <a:off x="4681183" y="2676939"/>
            <a:ext cx="411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badi Extra Light" panose="020B0204020104020204" pitchFamily="34" charset="0"/>
              </a:rPr>
              <a:t>+ 100 metros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3A6206B-D0BA-4CCD-B400-CEA0B173FE87}"/>
              </a:ext>
            </a:extLst>
          </p:cNvPr>
          <p:cNvSpPr txBox="1"/>
          <p:nvPr/>
        </p:nvSpPr>
        <p:spPr>
          <a:xfrm>
            <a:off x="4558352" y="4055165"/>
            <a:ext cx="2226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B0F0"/>
                </a:solidFill>
                <a:latin typeface="Abadi" panose="020B0604020104020204" pitchFamily="34" charset="0"/>
              </a:rPr>
              <a:t>Meteoroide</a:t>
            </a:r>
            <a:endParaRPr lang="pt-BR" sz="2800" dirty="0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A3A5E4-BDB6-434B-B7F1-C4A81EB2B693}"/>
              </a:ext>
            </a:extLst>
          </p:cNvPr>
          <p:cNvSpPr txBox="1"/>
          <p:nvPr/>
        </p:nvSpPr>
        <p:spPr>
          <a:xfrm>
            <a:off x="4681183" y="4639940"/>
            <a:ext cx="611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badi Extra Light" panose="020B0204020104020204" pitchFamily="34" charset="0"/>
              </a:rPr>
              <a:t>Grão de areia &lt; Meteoroide &lt; Asteroide</a:t>
            </a:r>
          </a:p>
        </p:txBody>
      </p:sp>
    </p:spTree>
    <p:extLst>
      <p:ext uri="{BB962C8B-B14F-4D97-AF65-F5344CB8AC3E}">
        <p14:creationId xmlns:p14="http://schemas.microsoft.com/office/powerpoint/2010/main" val="8050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3B971-34AC-43C7-87CD-B54E5530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861" y="96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Desastres</a:t>
            </a:r>
          </a:p>
        </p:txBody>
      </p:sp>
      <p:pic>
        <p:nvPicPr>
          <p:cNvPr id="1028" name="Picture 4" descr="Resultado de imagem para meteoro de cheliabinsk tama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0" y="1312259"/>
            <a:ext cx="5558314" cy="35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26720" y="259080"/>
            <a:ext cx="306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badi" panose="020B0604020104020204"/>
              </a:rPr>
              <a:t>Rússia, 2013</a:t>
            </a:r>
          </a:p>
        </p:txBody>
      </p:sp>
      <p:pic>
        <p:nvPicPr>
          <p:cNvPr id="1026" name="Picture 2" descr="https://upload.wikimedia.org/wikipedia/commons/thumb/5/59/Chelyabinsk_meteor_event_consequences_in_Drama_Theatre.jpg/220px-Chelyabinsk_meteor_event_consequences_in_Drama_Theatre.jpg">
            <a:extLst>
              <a:ext uri="{FF2B5EF4-FFF2-40B4-BE49-F238E27FC236}">
                <a16:creationId xmlns:a16="http://schemas.microsoft.com/office/drawing/2014/main" id="{9ACAEC57-D4D3-43ED-9164-F9C132924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82" y="2414710"/>
            <a:ext cx="5602981" cy="420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sultado de imagem para meteoro de cheliabinsk tamanh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36"/>
          <a:stretch/>
        </p:blipFill>
        <p:spPr bwMode="auto">
          <a:xfrm>
            <a:off x="3063921" y="1381847"/>
            <a:ext cx="6836507" cy="45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BD04682-15E5-481F-930E-A9D7B43A966F}"/>
              </a:ext>
            </a:extLst>
          </p:cNvPr>
          <p:cNvSpPr/>
          <p:nvPr/>
        </p:nvSpPr>
        <p:spPr>
          <a:xfrm>
            <a:off x="3140100" y="3366435"/>
            <a:ext cx="1971201" cy="2520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FB1FEF2-FF7B-4E12-B4D4-8A21DA5FF6EA}"/>
              </a:ext>
            </a:extLst>
          </p:cNvPr>
          <p:cNvSpPr/>
          <p:nvPr/>
        </p:nvSpPr>
        <p:spPr>
          <a:xfrm>
            <a:off x="5111301" y="5024261"/>
            <a:ext cx="2140060" cy="90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26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F5B58-3B6C-48DB-AB63-709BF596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Estrutura do Sistema Solar</a:t>
            </a: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42F31DE4-E66A-4D95-B5B4-B762E880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1" y="1377156"/>
            <a:ext cx="8911891" cy="534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66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056914" y="125704"/>
            <a:ext cx="3395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badi" panose="020B0604020104020204"/>
              </a:rPr>
              <a:t>Sibéria, 1908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CF9B2C-3F88-4A82-8DB0-69B514EF9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3" y="325781"/>
            <a:ext cx="7620000" cy="39909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5792DA6-A4FA-4EE8-9AE1-68ACB8313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107" y="2851746"/>
            <a:ext cx="4728050" cy="34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1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81714" y="261257"/>
            <a:ext cx="378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badi" panose="020B0604020104020204"/>
              </a:rPr>
              <a:t>Austrália, 2019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5842337"/>
            <a:ext cx="1166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000" dirty="0">
                <a:solidFill>
                  <a:srgbClr val="00B0F0"/>
                </a:solidFill>
                <a:latin typeface="Abadi" panose="020B0604020104020204"/>
                <a:hlinkClick r:id="rId2"/>
              </a:rPr>
              <a:t>https://www.youtube.com/watch?v=eNfLeQ0IHqY</a:t>
            </a:r>
            <a:endParaRPr lang="pt-BR" sz="2000" dirty="0">
              <a:solidFill>
                <a:srgbClr val="00B0F0"/>
              </a:solidFill>
              <a:latin typeface="Abadi" panose="020B0604020104020204"/>
            </a:endParaRPr>
          </a:p>
          <a:p>
            <a:pPr lvl="0">
              <a:defRPr/>
            </a:pPr>
            <a:r>
              <a:rPr lang="pt-BR" sz="2000" dirty="0">
                <a:solidFill>
                  <a:srgbClr val="00B0F0"/>
                </a:solidFill>
                <a:latin typeface="Abadi" panose="020B0604020104020204"/>
                <a:hlinkClick r:id="rId3"/>
              </a:rPr>
              <a:t>https://www.kctv5.com/news/caught-on-camera-australia-meteor-lights-up-sky/article_ed3a6ea4-7c7b-11e9-b23a-23bfba175f9c.html</a:t>
            </a:r>
            <a:endParaRPr lang="pt-BR" sz="2000" dirty="0">
              <a:solidFill>
                <a:srgbClr val="00B0F0"/>
              </a:solidFill>
              <a:latin typeface="Abadi" panose="020B06040201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75348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221983-D77C-40FE-B2CF-B740F285A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Próximos a atingir a Terra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D513D8-07DE-4D6A-B63B-C766E34CC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3200" dirty="0">
                <a:solidFill>
                  <a:schemeClr val="bg1"/>
                </a:solidFill>
                <a:latin typeface="Abadi" panose="020B0604020104020204"/>
              </a:rPr>
              <a:t>Todo ano um meteoroide do tamanho de um carro atinge a Terra. Ele se desintegra quando chega na atmosfera terrestre.</a:t>
            </a:r>
          </a:p>
          <a:p>
            <a:pPr marL="0" indent="0">
              <a:buNone/>
            </a:pPr>
            <a:endParaRPr lang="pt-BR" sz="3200" dirty="0">
              <a:solidFill>
                <a:schemeClr val="bg1"/>
              </a:solidFill>
              <a:latin typeface="Abadi" panose="020B0604020104020204"/>
            </a:endParaRPr>
          </a:p>
          <a:p>
            <a:r>
              <a:rPr lang="pt-BR" sz="3200" dirty="0">
                <a:solidFill>
                  <a:schemeClr val="bg1"/>
                </a:solidFill>
                <a:latin typeface="Abadi" panose="020B0604020104020204"/>
              </a:rPr>
              <a:t>A cada 2 mil anos um meteoroide do tamanho de um campo de futebol atinge a Terra</a:t>
            </a:r>
          </a:p>
          <a:p>
            <a:pPr marL="0" indent="0">
              <a:buNone/>
            </a:pPr>
            <a:endParaRPr lang="pt-BR" sz="3200" dirty="0">
              <a:solidFill>
                <a:schemeClr val="bg1"/>
              </a:solidFill>
              <a:latin typeface="Abadi" panose="020B0604020104020204"/>
            </a:endParaRPr>
          </a:p>
          <a:p>
            <a:r>
              <a:rPr lang="pt-BR" sz="3200" dirty="0">
                <a:solidFill>
                  <a:schemeClr val="bg1"/>
                </a:solidFill>
                <a:latin typeface="Abadi" panose="020B0604020104020204"/>
              </a:rPr>
              <a:t>Uma vez a cada milhão de anos, um objeto grande o suficiente pode atingir a Terra e </a:t>
            </a:r>
            <a:r>
              <a:rPr lang="pt-BR" sz="3200" dirty="0" smtClean="0">
                <a:solidFill>
                  <a:schemeClr val="bg1"/>
                </a:solidFill>
                <a:latin typeface="Abadi" panose="020B0604020104020204"/>
              </a:rPr>
              <a:t>ameaçar </a:t>
            </a:r>
            <a:r>
              <a:rPr lang="pt-BR" sz="3200" dirty="0">
                <a:solidFill>
                  <a:schemeClr val="bg1"/>
                </a:solidFill>
                <a:latin typeface="Abadi" panose="020B0604020104020204"/>
              </a:rPr>
              <a:t>a civilização humana</a:t>
            </a:r>
          </a:p>
        </p:txBody>
      </p:sp>
    </p:spTree>
    <p:extLst>
      <p:ext uri="{BB962C8B-B14F-4D97-AF65-F5344CB8AC3E}">
        <p14:creationId xmlns:p14="http://schemas.microsoft.com/office/powerpoint/2010/main" val="3700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dirty="0">
                <a:solidFill>
                  <a:srgbClr val="00B0F0"/>
                </a:solidFill>
                <a:latin typeface="Abadi" panose="020B0604020104020204"/>
              </a:rPr>
              <a:t>NASA </a:t>
            </a:r>
            <a:r>
              <a:rPr lang="pt-BR" sz="4800" dirty="0" err="1">
                <a:solidFill>
                  <a:srgbClr val="00B0F0"/>
                </a:solidFill>
                <a:latin typeface="Abadi" panose="020B0604020104020204"/>
              </a:rPr>
              <a:t>Planetary</a:t>
            </a:r>
            <a:r>
              <a:rPr lang="pt-BR" sz="4800" dirty="0">
                <a:solidFill>
                  <a:srgbClr val="00B0F0"/>
                </a:solidFill>
                <a:latin typeface="Abadi" panose="020B0604020104020204"/>
              </a:rPr>
              <a:t> </a:t>
            </a:r>
            <a:r>
              <a:rPr lang="pt-BR" sz="4800" dirty="0" err="1">
                <a:solidFill>
                  <a:srgbClr val="00B0F0"/>
                </a:solidFill>
                <a:latin typeface="Abadi" panose="020B0604020104020204"/>
              </a:rPr>
              <a:t>Defense</a:t>
            </a:r>
            <a:endParaRPr lang="pt-BR" sz="4800" dirty="0">
              <a:solidFill>
                <a:srgbClr val="00B0F0"/>
              </a:solidFill>
              <a:latin typeface="Abadi" panose="020B0604020104020204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347" y="1825625"/>
            <a:ext cx="7619305" cy="43513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14" y="365125"/>
            <a:ext cx="1712686" cy="17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B43F744-E7CF-4969-835F-EA4C5BA64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5508" y="1200301"/>
            <a:ext cx="12307508" cy="56576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2DF183A-78BE-4BA7-810B-0DB930D0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54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6000" dirty="0">
                <a:solidFill>
                  <a:srgbClr val="00B0F0"/>
                </a:solidFill>
                <a:latin typeface="Abadi" panose="020B0604020104020204" pitchFamily="34" charset="0"/>
              </a:rPr>
              <a:t>Planetas anões</a:t>
            </a: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FF5067F2-36FD-4973-855A-6E6326651CBB}"/>
              </a:ext>
            </a:extLst>
          </p:cNvPr>
          <p:cNvSpPr/>
          <p:nvPr/>
        </p:nvSpPr>
        <p:spPr>
          <a:xfrm>
            <a:off x="8801520" y="6585120"/>
            <a:ext cx="3390480" cy="272880"/>
          </a:xfrm>
          <a:prstGeom prst="rect">
            <a:avLst/>
          </a:prstGeom>
          <a:noFill/>
          <a:ln w="9360">
            <a:noFill/>
          </a:ln>
          <a:effectLst/>
        </p:spPr>
        <p:txBody>
          <a:bodyPr wrap="none"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entury Gothic"/>
              </a:rPr>
              <a:t>Crédito da imagem: MathiasPedersen.com</a:t>
            </a:r>
            <a:endParaRPr kumimoji="0" lang="pt-BR" sz="18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4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AF846-8B13-43A3-8C45-922B1C506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Para ser planeta o corpo deve: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F6E4C5-2F4D-4CBF-9C14-0CA76629F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892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4400" dirty="0">
                <a:solidFill>
                  <a:srgbClr val="00B0F0"/>
                </a:solidFill>
                <a:latin typeface="Abadi" panose="020B0604020104020204" pitchFamily="34" charset="0"/>
              </a:rPr>
              <a:t> </a:t>
            </a:r>
            <a:r>
              <a:rPr lang="pt-BR" sz="4400" dirty="0">
                <a:solidFill>
                  <a:schemeClr val="bg1"/>
                </a:solidFill>
                <a:latin typeface="Abadi" panose="020B0604020104020204" pitchFamily="34" charset="0"/>
              </a:rPr>
              <a:t>Girar em torno do Sol</a:t>
            </a:r>
            <a:endParaRPr lang="pt-BR" sz="4400" dirty="0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CC720C-FC2C-4A48-8FBE-AB24C11E1258}"/>
              </a:ext>
            </a:extLst>
          </p:cNvPr>
          <p:cNvSpPr txBox="1"/>
          <p:nvPr/>
        </p:nvSpPr>
        <p:spPr>
          <a:xfrm>
            <a:off x="838200" y="3352709"/>
            <a:ext cx="10327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B0F0"/>
                </a:solidFill>
                <a:latin typeface="Abadi" panose="020B0604020104020204" pitchFamily="34" charset="0"/>
              </a:rPr>
              <a:t>2. </a:t>
            </a:r>
            <a:r>
              <a:rPr lang="pt-BR" sz="4400" dirty="0">
                <a:solidFill>
                  <a:schemeClr val="bg1"/>
                </a:solidFill>
                <a:latin typeface="Abadi" panose="020B0604020104020204" pitchFamily="34" charset="0"/>
              </a:rPr>
              <a:t>Ser redondo</a:t>
            </a:r>
            <a:endParaRPr lang="pt-BR" sz="4400" dirty="0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1E963C7-8DA0-4E5B-973E-5C42B3EAC508}"/>
              </a:ext>
            </a:extLst>
          </p:cNvPr>
          <p:cNvSpPr txBox="1"/>
          <p:nvPr/>
        </p:nvSpPr>
        <p:spPr>
          <a:xfrm>
            <a:off x="838201" y="5046325"/>
            <a:ext cx="7359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B0F0"/>
                </a:solidFill>
                <a:latin typeface="Abadi" panose="020B0604020104020204" pitchFamily="34" charset="0"/>
              </a:rPr>
              <a:t>3. </a:t>
            </a:r>
            <a:r>
              <a:rPr lang="pt-BR" sz="4400" dirty="0">
                <a:solidFill>
                  <a:schemeClr val="bg1"/>
                </a:solidFill>
                <a:latin typeface="Abadi" panose="020B0604020104020204" pitchFamily="34" charset="0"/>
              </a:rPr>
              <a:t>Ser o corpo dominante em sua órbita</a:t>
            </a:r>
            <a:endParaRPr lang="pt-BR" sz="4400" dirty="0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  <p:pic>
        <p:nvPicPr>
          <p:cNvPr id="7" name="Gráfico 6" descr="Marca de seleção">
            <a:extLst>
              <a:ext uri="{FF2B5EF4-FFF2-40B4-BE49-F238E27FC236}">
                <a16:creationId xmlns:a16="http://schemas.microsoft.com/office/drawing/2014/main" id="{28BB3761-0DF6-4240-A5BD-E3318F228D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8063" y="1602411"/>
            <a:ext cx="914400" cy="914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Gráfico 7" descr="Marca de seleção">
            <a:extLst>
              <a:ext uri="{FF2B5EF4-FFF2-40B4-BE49-F238E27FC236}">
                <a16:creationId xmlns:a16="http://schemas.microsoft.com/office/drawing/2014/main" id="{2ECBA9C2-B2A5-4025-B8C4-A91047B8C8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8063" y="3207750"/>
            <a:ext cx="914400" cy="914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Gráfico 9" descr="Fechar">
            <a:extLst>
              <a:ext uri="{FF2B5EF4-FFF2-40B4-BE49-F238E27FC236}">
                <a16:creationId xmlns:a16="http://schemas.microsoft.com/office/drawing/2014/main" id="{D8C2A0B9-F021-4FAF-90AE-3CA910E656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168063" y="5046325"/>
            <a:ext cx="914400" cy="914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93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A54E6-DC66-4ABE-A5E4-B7361E617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600" dirty="0">
                <a:solidFill>
                  <a:srgbClr val="00B0F0"/>
                </a:solidFill>
                <a:latin typeface="Abadi" panose="020B0604020104020204" pitchFamily="34" charset="0"/>
              </a:rPr>
              <a:t>Órbita de Plutão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9692610-4D61-438F-99EC-E6515C7BE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947" y="1494797"/>
            <a:ext cx="6664105" cy="499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FC983-A109-4F92-BFDF-6C14A75E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BE04AD4-69AC-4B4E-8A41-B870C515E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2727" y="179501"/>
            <a:ext cx="9606545" cy="6678499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95E6B42E-6461-4920-9F47-74771F1FB877}"/>
              </a:ext>
            </a:extLst>
          </p:cNvPr>
          <p:cNvSpPr/>
          <p:nvPr/>
        </p:nvSpPr>
        <p:spPr bwMode="auto">
          <a:xfrm>
            <a:off x="7556635" y="100597"/>
            <a:ext cx="3342637" cy="3669297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61E5CF9-0648-4D25-B072-9941F4B0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3" y="5181600"/>
            <a:ext cx="8367359" cy="16764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1031B02-E234-4DE2-A420-5EFDE6943E74}"/>
              </a:ext>
            </a:extLst>
          </p:cNvPr>
          <p:cNvSpPr/>
          <p:nvPr/>
        </p:nvSpPr>
        <p:spPr bwMode="auto">
          <a:xfrm>
            <a:off x="4575629" y="4813548"/>
            <a:ext cx="1296144" cy="73610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9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B1F0DF-DC5B-4406-ABA1-EFFC7F668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88"/>
            <a:ext cx="2643850" cy="6748112"/>
          </a:xfrm>
          <a:prstGeom prst="rect">
            <a:avLst/>
          </a:prstGeom>
        </p:spPr>
      </p:pic>
      <p:sp>
        <p:nvSpPr>
          <p:cNvPr id="7" name="CustomShape 2">
            <a:extLst>
              <a:ext uri="{FF2B5EF4-FFF2-40B4-BE49-F238E27FC236}">
                <a16:creationId xmlns:a16="http://schemas.microsoft.com/office/drawing/2014/main" id="{84312870-C2FD-4401-AF1C-FD8E4BED261E}"/>
              </a:ext>
            </a:extLst>
          </p:cNvPr>
          <p:cNvSpPr/>
          <p:nvPr/>
        </p:nvSpPr>
        <p:spPr>
          <a:xfrm>
            <a:off x="2643850" y="1732547"/>
            <a:ext cx="5826383" cy="1235242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Asteroide: 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 composto de rochas e metais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 tamanho &gt;100 metros 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7FD316BB-EB82-4636-B6AE-CB8294D4E933}"/>
              </a:ext>
            </a:extLst>
          </p:cNvPr>
          <p:cNvSpPr/>
          <p:nvPr/>
        </p:nvSpPr>
        <p:spPr>
          <a:xfrm>
            <a:off x="2592360" y="17279"/>
            <a:ext cx="8059598" cy="1715268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Cometa: 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  <a:p>
            <a:pPr marL="216000" marR="0" lvl="0" indent="-216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 </a:t>
            </a: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bloco de gelo e rocha 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  <a:p>
            <a:pPr marL="216000" marR="0" lvl="0" indent="-216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 alguns quilômetros 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  <a:p>
            <a:pPr marL="216000" marR="0" lvl="0" indent="-216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 caudas apontam na direção contrária à do Sol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1180A453-97D8-463F-BBA7-67BB7731EF29}"/>
              </a:ext>
            </a:extLst>
          </p:cNvPr>
          <p:cNvSpPr/>
          <p:nvPr/>
        </p:nvSpPr>
        <p:spPr>
          <a:xfrm>
            <a:off x="2643850" y="2969307"/>
            <a:ext cx="6869118" cy="100512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Meteoroide: 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  <a:p>
            <a:pPr marL="216000" marR="0" lvl="0" indent="-216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 </a:t>
            </a: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menor que um asteroide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  <a:p>
            <a:pPr marL="216000" marR="0" lvl="0" indent="-216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 alguns entram na atmosfera terrestre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7072991B-BAD8-44F5-B43D-618FB4646A69}"/>
              </a:ext>
            </a:extLst>
          </p:cNvPr>
          <p:cNvSpPr/>
          <p:nvPr/>
        </p:nvSpPr>
        <p:spPr>
          <a:xfrm>
            <a:off x="2643850" y="4295640"/>
            <a:ext cx="8617708" cy="131004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Meteoro: 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  <a:p>
            <a:pPr marL="216000" marR="0" lvl="0" indent="-216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 </a:t>
            </a: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o rastro luminoso causado pela entrada do meteoroide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  <a:p>
            <a:pPr marL="216000" marR="0" lvl="0" indent="-216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 “estrela cadente”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B9413A52-450D-4272-B971-091288BAB7B4}"/>
              </a:ext>
            </a:extLst>
          </p:cNvPr>
          <p:cNvSpPr/>
          <p:nvPr/>
        </p:nvSpPr>
        <p:spPr>
          <a:xfrm>
            <a:off x="2688891" y="5873693"/>
            <a:ext cx="6444000" cy="70020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Meteorito: 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  <a:p>
            <a:pPr marL="216000" marR="0" lvl="0" indent="-2160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 </a:t>
            </a:r>
            <a:r>
              <a:rPr kumimoji="0" lang="pt-BR" sz="26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meteoroide que atinge a superfície</a:t>
            </a:r>
            <a:endParaRPr kumimoji="0" lang="pt-BR" sz="26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2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FB173-5F28-4B4C-AC28-55A434A6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Para saber mais: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C22CDB-54FD-44E9-968A-3A6AD2E8D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badi Extra Light" panose="020B0204020104020204"/>
              </a:rPr>
              <a:t>NASA </a:t>
            </a:r>
            <a:r>
              <a:rPr lang="pt-BR" sz="3600" dirty="0" err="1">
                <a:solidFill>
                  <a:schemeClr val="bg1"/>
                </a:solidFill>
                <a:latin typeface="Abadi Extra Light" panose="020B0204020104020204"/>
              </a:rPr>
              <a:t>Planetary</a:t>
            </a:r>
            <a:r>
              <a:rPr lang="pt-BR" sz="3600" dirty="0">
                <a:solidFill>
                  <a:schemeClr val="bg1"/>
                </a:solidFill>
                <a:latin typeface="Abadi Extra Light" panose="020B0204020104020204"/>
              </a:rPr>
              <a:t> </a:t>
            </a:r>
            <a:r>
              <a:rPr lang="pt-BR" sz="3600" dirty="0" err="1">
                <a:solidFill>
                  <a:schemeClr val="bg1"/>
                </a:solidFill>
                <a:latin typeface="Abadi Extra Light" panose="020B0204020104020204"/>
              </a:rPr>
              <a:t>Defense</a:t>
            </a:r>
            <a:endParaRPr lang="pt-BR" sz="3600" dirty="0">
              <a:solidFill>
                <a:schemeClr val="bg1"/>
              </a:solidFill>
              <a:latin typeface="Abadi Extra Light" panose="020B0204020104020204"/>
            </a:endParaRPr>
          </a:p>
          <a:p>
            <a:endParaRPr lang="pt-BR" sz="3600" dirty="0">
              <a:solidFill>
                <a:schemeClr val="bg1"/>
              </a:solidFill>
              <a:latin typeface="Abadi Extra Light" panose="020B0204020104020204"/>
            </a:endParaRPr>
          </a:p>
          <a:p>
            <a:r>
              <a:rPr lang="pt-BR" sz="3600" dirty="0">
                <a:solidFill>
                  <a:schemeClr val="bg1"/>
                </a:solidFill>
                <a:latin typeface="Abadi Extra Light" panose="020B0204020104020204"/>
              </a:rPr>
              <a:t>DAMINELI, A. et al. O Céu que nos envolve. 1 ed. Odysseus Editora, 2011</a:t>
            </a:r>
          </a:p>
          <a:p>
            <a:endParaRPr lang="pt-BR" sz="3600" dirty="0">
              <a:solidFill>
                <a:schemeClr val="bg1"/>
              </a:solidFill>
              <a:latin typeface="Abadi Extra Light" panose="020B0204020104020204"/>
            </a:endParaRPr>
          </a:p>
          <a:p>
            <a:r>
              <a:rPr lang="pt-BR" sz="3600" dirty="0">
                <a:solidFill>
                  <a:schemeClr val="bg1"/>
                </a:solidFill>
                <a:latin typeface="Abadi Extra Light" panose="020B0204020104020204"/>
              </a:rPr>
              <a:t>MILONE, A. et al. Introdução à Astronomia e Astrofísica. INPE, 2010</a:t>
            </a:r>
          </a:p>
          <a:p>
            <a:endParaRPr lang="pt-BR" sz="3600" dirty="0">
              <a:solidFill>
                <a:schemeClr val="bg1"/>
              </a:solidFill>
              <a:latin typeface="Abadi Extra Light" panose="020B02040201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86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669B2A-8AAD-43DE-B132-26EDD576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9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Estrutura do Sistema Solar</a:t>
            </a: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36F40E81-E462-4E5B-BFC2-577C14A35466}"/>
              </a:ext>
            </a:extLst>
          </p:cNvPr>
          <p:cNvSpPr/>
          <p:nvPr/>
        </p:nvSpPr>
        <p:spPr>
          <a:xfrm>
            <a:off x="8025853" y="3805042"/>
            <a:ext cx="243180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Cinturão de </a:t>
            </a:r>
            <a:r>
              <a:rPr lang="pt-BR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Edgeworth-Kuiper</a:t>
            </a:r>
            <a:endParaRPr lang="pt-BR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E60745FE-8515-4210-8812-5E27C991450D}"/>
              </a:ext>
            </a:extLst>
          </p:cNvPr>
          <p:cNvSpPr/>
          <p:nvPr/>
        </p:nvSpPr>
        <p:spPr>
          <a:xfrm flipH="1" flipV="1">
            <a:off x="7665303" y="3613898"/>
            <a:ext cx="721099" cy="3822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bg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 dirty="0"/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A30924CC-E7DB-499F-B138-F5CAF13B64DB}"/>
              </a:ext>
            </a:extLst>
          </p:cNvPr>
          <p:cNvSpPr/>
          <p:nvPr/>
        </p:nvSpPr>
        <p:spPr>
          <a:xfrm>
            <a:off x="0" y="3515040"/>
            <a:ext cx="2071440" cy="70020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entury Gothic"/>
              </a:rPr>
              <a:t>Cinturão de asteroides</a:t>
            </a:r>
            <a:endParaRPr kumimoji="0" lang="pt-BR" sz="1800" b="0" i="0" u="none" strike="noStrike" kern="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6">
            <a:extLst>
              <a:ext uri="{FF2B5EF4-FFF2-40B4-BE49-F238E27FC236}">
                <a16:creationId xmlns:a16="http://schemas.microsoft.com/office/drawing/2014/main" id="{A1C1FC1D-3FDE-41F7-AD05-1C56774E6F12}"/>
              </a:ext>
            </a:extLst>
          </p:cNvPr>
          <p:cNvSpPr/>
          <p:nvPr/>
        </p:nvSpPr>
        <p:spPr>
          <a:xfrm rot="19360055" flipH="1">
            <a:off x="1403640" y="4215240"/>
            <a:ext cx="64080" cy="94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ysClr val="window" lastClr="FFFFFF"/>
            </a:solidFill>
            <a:round/>
            <a:tailEnd type="arrow" w="med" len="med"/>
          </a:ln>
          <a:effectLst/>
        </p:spPr>
      </p:sp>
      <p:sp>
        <p:nvSpPr>
          <p:cNvPr id="12" name="CustomShape 4">
            <a:extLst>
              <a:ext uri="{FF2B5EF4-FFF2-40B4-BE49-F238E27FC236}">
                <a16:creationId xmlns:a16="http://schemas.microsoft.com/office/drawing/2014/main" id="{22B4020A-3B9F-4C10-96C5-C780D0659F41}"/>
              </a:ext>
            </a:extLst>
          </p:cNvPr>
          <p:cNvSpPr/>
          <p:nvPr/>
        </p:nvSpPr>
        <p:spPr>
          <a:xfrm>
            <a:off x="10212720" y="5555369"/>
            <a:ext cx="1979280" cy="70020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entury Gothic"/>
              </a:rPr>
              <a:t>Nuvem de </a:t>
            </a:r>
            <a:r>
              <a:rPr kumimoji="0" lang="pt-BR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entury Gothic"/>
              </a:rPr>
              <a:t>Oort</a:t>
            </a:r>
            <a:endParaRPr kumimoji="0" lang="pt-BR" sz="1800" b="0" i="0" u="none" strike="noStrike" kern="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7">
            <a:extLst>
              <a:ext uri="{FF2B5EF4-FFF2-40B4-BE49-F238E27FC236}">
                <a16:creationId xmlns:a16="http://schemas.microsoft.com/office/drawing/2014/main" id="{3A8A1639-7048-402A-A55E-5C8900D910F2}"/>
              </a:ext>
            </a:extLst>
          </p:cNvPr>
          <p:cNvSpPr/>
          <p:nvPr/>
        </p:nvSpPr>
        <p:spPr>
          <a:xfrm>
            <a:off x="0" y="1304468"/>
            <a:ext cx="8711640" cy="51696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/>
          <a:lstStyle/>
          <a:p>
            <a:pPr marL="216000" marR="0" lvl="0" indent="-216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r>
              <a:rPr kumimoji="0" lang="pt-BR" sz="2800" b="0" i="0" u="none" strike="noStrike" kern="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kumimoji="0" lang="pt-BR" sz="2800" b="0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NO: entre 30 mil e 100 mil UA</a:t>
            </a:r>
            <a:endParaRPr kumimoji="0" lang="pt-BR" sz="18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</p:txBody>
      </p:sp>
      <p:sp>
        <p:nvSpPr>
          <p:cNvPr id="14" name="CustomShape 10">
            <a:extLst>
              <a:ext uri="{FF2B5EF4-FFF2-40B4-BE49-F238E27FC236}">
                <a16:creationId xmlns:a16="http://schemas.microsoft.com/office/drawing/2014/main" id="{22C5178B-0A7C-46C1-A9E8-474A3D0D92C7}"/>
              </a:ext>
            </a:extLst>
          </p:cNvPr>
          <p:cNvSpPr/>
          <p:nvPr/>
        </p:nvSpPr>
        <p:spPr>
          <a:xfrm>
            <a:off x="0" y="1898429"/>
            <a:ext cx="8711640" cy="51696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/>
          <a:lstStyle/>
          <a:p>
            <a:pPr marL="216000" marR="0" lvl="0" indent="-216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r>
              <a:rPr kumimoji="0" lang="pt-BR" sz="2800" b="0" i="0" u="none" strike="noStrike" kern="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kumimoji="0" lang="pt-BR" sz="2800" b="0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CE-K: entre 30 e 50 UA</a:t>
            </a:r>
            <a:endParaRPr kumimoji="0" lang="pt-BR" sz="18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</p:txBody>
      </p:sp>
      <p:sp>
        <p:nvSpPr>
          <p:cNvPr id="15" name="CustomShape 9">
            <a:extLst>
              <a:ext uri="{FF2B5EF4-FFF2-40B4-BE49-F238E27FC236}">
                <a16:creationId xmlns:a16="http://schemas.microsoft.com/office/drawing/2014/main" id="{262A820C-F2E0-4683-9076-FDC6FAAEF343}"/>
              </a:ext>
            </a:extLst>
          </p:cNvPr>
          <p:cNvSpPr/>
          <p:nvPr/>
        </p:nvSpPr>
        <p:spPr>
          <a:xfrm>
            <a:off x="0" y="2530995"/>
            <a:ext cx="8711640" cy="51696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/>
          <a:lstStyle/>
          <a:p>
            <a:pPr marL="216000" marR="0" lvl="0" indent="-216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r>
              <a:rPr kumimoji="0" lang="pt-BR" sz="2800" b="0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kumimoji="0" lang="pt-BR" sz="2800" b="0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badi" panose="020B0604020104020204" pitchFamily="34" charset="0"/>
              </a:rPr>
              <a:t>CA: entre 1,5 e 5 UA</a:t>
            </a:r>
            <a:endParaRPr kumimoji="0" lang="pt-BR" sz="18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FFFF"/>
                </a:solidFill>
              </a:u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2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833E2BB-5830-4F6B-BEB5-12C46879F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715"/>
            <a:ext cx="7010400" cy="690671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3BE5036-FCD7-4033-B46A-B3A9D4D8B784}"/>
              </a:ext>
            </a:extLst>
          </p:cNvPr>
          <p:cNvSpPr/>
          <p:nvPr/>
        </p:nvSpPr>
        <p:spPr>
          <a:xfrm>
            <a:off x="3288632" y="497305"/>
            <a:ext cx="3320716" cy="15400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45A6A4E-ACE8-487C-9FFF-09A6F3C44F19}"/>
              </a:ext>
            </a:extLst>
          </p:cNvPr>
          <p:cNvSpPr/>
          <p:nvPr/>
        </p:nvSpPr>
        <p:spPr>
          <a:xfrm>
            <a:off x="978568" y="2037347"/>
            <a:ext cx="5117432" cy="15400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1DEBD75-0356-4B9F-A777-8341F98F62BB}"/>
              </a:ext>
            </a:extLst>
          </p:cNvPr>
          <p:cNvSpPr/>
          <p:nvPr/>
        </p:nvSpPr>
        <p:spPr>
          <a:xfrm>
            <a:off x="2037347" y="3577389"/>
            <a:ext cx="4973053" cy="15400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B3C8911-11CD-4EA1-8740-13CDEEF8467F}"/>
              </a:ext>
            </a:extLst>
          </p:cNvPr>
          <p:cNvSpPr/>
          <p:nvPr/>
        </p:nvSpPr>
        <p:spPr>
          <a:xfrm>
            <a:off x="0" y="4924926"/>
            <a:ext cx="5670884" cy="1832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4C25EE5-7A72-46BD-BFDF-B8671704BC90}"/>
              </a:ext>
            </a:extLst>
          </p:cNvPr>
          <p:cNvSpPr/>
          <p:nvPr/>
        </p:nvSpPr>
        <p:spPr>
          <a:xfrm>
            <a:off x="5855296" y="6518973"/>
            <a:ext cx="6336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Fonte da imagem: http://astronomyonline.org/Exoplanets/ExoplanetDynamics.asp</a:t>
            </a:r>
          </a:p>
        </p:txBody>
      </p:sp>
    </p:spTree>
    <p:extLst>
      <p:ext uri="{BB962C8B-B14F-4D97-AF65-F5344CB8AC3E}">
        <p14:creationId xmlns:p14="http://schemas.microsoft.com/office/powerpoint/2010/main" val="371453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rmation-of-solar-system-with-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128" y="663825"/>
            <a:ext cx="9807744" cy="5530349"/>
          </a:xfrm>
        </p:spPr>
      </p:pic>
    </p:spTree>
    <p:extLst>
      <p:ext uri="{BB962C8B-B14F-4D97-AF65-F5344CB8AC3E}">
        <p14:creationId xmlns:p14="http://schemas.microsoft.com/office/powerpoint/2010/main" val="378386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2F7D7-1B65-410F-BC7F-ABC06F70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O que são os corpos menores?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CCD4D6-44B0-4BC6-8AC8-C02231600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3600" dirty="0">
                <a:solidFill>
                  <a:srgbClr val="00B0F0"/>
                </a:solidFill>
                <a:latin typeface="Abadi Extra Light" panose="020B0204020104020204" pitchFamily="34" charset="0"/>
              </a:rPr>
              <a:t> </a:t>
            </a:r>
            <a:r>
              <a:rPr lang="pt-BR" sz="3600" dirty="0">
                <a:solidFill>
                  <a:schemeClr val="bg1"/>
                </a:solidFill>
                <a:latin typeface="Abadi Extra Light" panose="020B0204020104020204" pitchFamily="34" charset="0"/>
              </a:rPr>
              <a:t>Asteroides</a:t>
            </a:r>
          </a:p>
          <a:p>
            <a:pPr marL="0" indent="0">
              <a:buNone/>
            </a:pPr>
            <a:endParaRPr lang="pt-BR" sz="3600" dirty="0">
              <a:solidFill>
                <a:srgbClr val="00B0F0"/>
              </a:solidFill>
              <a:latin typeface="Abadi Extra Light" panose="020B0204020104020204" pitchFamily="34" charset="0"/>
            </a:endParaRPr>
          </a:p>
          <a:p>
            <a:r>
              <a:rPr lang="pt-BR" sz="3600" dirty="0">
                <a:solidFill>
                  <a:srgbClr val="00B0F0"/>
                </a:solidFill>
                <a:latin typeface="Abadi Extra Light" panose="020B0204020104020204" pitchFamily="34" charset="0"/>
              </a:rPr>
              <a:t> </a:t>
            </a:r>
            <a:r>
              <a:rPr lang="pt-BR" sz="3600" dirty="0">
                <a:solidFill>
                  <a:schemeClr val="bg1"/>
                </a:solidFill>
                <a:latin typeface="Abadi Extra Light" panose="020B0204020104020204" pitchFamily="34" charset="0"/>
              </a:rPr>
              <a:t>Cometas</a:t>
            </a:r>
          </a:p>
          <a:p>
            <a:pPr marL="0" indent="0">
              <a:buNone/>
            </a:pPr>
            <a:endParaRPr lang="pt-BR" sz="3600" dirty="0">
              <a:solidFill>
                <a:srgbClr val="00B0F0"/>
              </a:solidFill>
              <a:latin typeface="Abadi Extra Light" panose="020B0204020104020204" pitchFamily="34" charset="0"/>
            </a:endParaRPr>
          </a:p>
          <a:p>
            <a:r>
              <a:rPr lang="pt-BR" sz="3600" dirty="0">
                <a:solidFill>
                  <a:srgbClr val="00B0F0"/>
                </a:solidFill>
                <a:latin typeface="Abadi Extra Light" panose="020B0204020104020204" pitchFamily="34" charset="0"/>
              </a:rPr>
              <a:t> </a:t>
            </a:r>
            <a:r>
              <a:rPr lang="pt-BR" sz="3600" dirty="0">
                <a:solidFill>
                  <a:schemeClr val="bg1"/>
                </a:solidFill>
                <a:latin typeface="Abadi Extra Light" panose="020B0204020104020204" pitchFamily="34" charset="0"/>
              </a:rPr>
              <a:t>Meteoroides</a:t>
            </a:r>
          </a:p>
          <a:p>
            <a:pPr marL="0" indent="0">
              <a:buNone/>
            </a:pPr>
            <a:endParaRPr lang="pt-BR" sz="3600" dirty="0">
              <a:solidFill>
                <a:srgbClr val="00B0F0"/>
              </a:solidFill>
              <a:latin typeface="Abadi Extra Light" panose="020B0204020104020204" pitchFamily="34" charset="0"/>
            </a:endParaRPr>
          </a:p>
          <a:p>
            <a:r>
              <a:rPr lang="pt-BR" sz="3600" dirty="0">
                <a:solidFill>
                  <a:srgbClr val="00B0F0"/>
                </a:solidFill>
                <a:latin typeface="Abadi Extra Light" panose="020B0204020104020204" pitchFamily="34" charset="0"/>
              </a:rPr>
              <a:t> </a:t>
            </a:r>
            <a:r>
              <a:rPr lang="pt-BR" sz="3600" dirty="0">
                <a:solidFill>
                  <a:schemeClr val="bg1"/>
                </a:solidFill>
                <a:latin typeface="Abadi Extra Light" panose="020B0204020104020204" pitchFamily="34" charset="0"/>
              </a:rPr>
              <a:t>Planetas anões</a:t>
            </a:r>
            <a:endParaRPr lang="pt-BR" sz="3600" dirty="0">
              <a:solidFill>
                <a:srgbClr val="00B0F0"/>
              </a:solidFill>
              <a:latin typeface="Abadi Extra Light" panose="020B0204020104020204" pitchFamily="34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rgbClr val="00B0F0"/>
                </a:solidFill>
                <a:latin typeface="Abadi" panose="020B06040201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39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7EDBC-2BD7-4AD6-B4FF-0B8E2E847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Asteroides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622D03-2D50-4F52-8C89-62BF09939A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rgbClr val="00B0F0"/>
                </a:solidFill>
                <a:latin typeface="Abadi Extra Light" panose="020B0204020104020204" pitchFamily="34" charset="0"/>
              </a:rPr>
              <a:t>Descoberta</a:t>
            </a:r>
          </a:p>
          <a:p>
            <a:pPr marL="0" indent="0">
              <a:buNone/>
            </a:pPr>
            <a:endParaRPr lang="pt-BR" sz="3600" dirty="0">
              <a:solidFill>
                <a:srgbClr val="00B0F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3D8BFC-7A9D-4615-BB94-28D4562418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rgbClr val="00B0F0"/>
                </a:solidFill>
                <a:latin typeface="Abadi Extra Light" panose="020B0204020104020204" pitchFamily="34" charset="0"/>
              </a:rPr>
              <a:t>Nome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6F4E95-89A4-4410-A2BE-7EE3717FB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9" b="96457" l="5000" r="98500">
                        <a14:foregroundMark x1="17500" y1="34646" x2="17500" y2="34646"/>
                        <a14:foregroundMark x1="19500" y1="46457" x2="19500" y2="46457"/>
                        <a14:foregroundMark x1="78500" y1="57087" x2="78500" y2="57087"/>
                        <a14:foregroundMark x1="83500" y1="41732" x2="83500" y2="41732"/>
                        <a14:foregroundMark x1="88500" y1="59843" x2="88500" y2="59843"/>
                        <a14:foregroundMark x1="94000" y1="46457" x2="94000" y2="46457"/>
                        <a14:foregroundMark x1="55000" y1="6299" x2="55000" y2="6299"/>
                        <a14:foregroundMark x1="9000" y1="42520" x2="9000" y2="42520"/>
                        <a14:foregroundMark x1="5000" y1="52362" x2="5000" y2="52362"/>
                        <a14:foregroundMark x1="53500" y1="94094" x2="53500" y2="94094"/>
                        <a14:foregroundMark x1="52000" y1="1969" x2="52000" y2="1969"/>
                        <a14:foregroundMark x1="19500" y1="87008" x2="19500" y2="87008"/>
                        <a14:foregroundMark x1="29000" y1="92913" x2="29000" y2="92913"/>
                        <a14:foregroundMark x1="32000" y1="94488" x2="32000" y2="94488"/>
                        <a14:foregroundMark x1="44500" y1="97244" x2="44500" y2="97244"/>
                        <a14:foregroundMark x1="72500" y1="92913" x2="72500" y2="92913"/>
                        <a14:foregroundMark x1="94000" y1="69685" x2="94000" y2="69685"/>
                        <a14:foregroundMark x1="90500" y1="77165" x2="90500" y2="77165"/>
                        <a14:foregroundMark x1="97500" y1="43701" x2="97500" y2="43701"/>
                        <a14:foregroundMark x1="98500" y1="57087" x2="98500" y2="57087"/>
                        <a14:foregroundMark x1="96500" y1="63780" x2="96500" y2="63780"/>
                        <a14:foregroundMark x1="30000" y1="4724" x2="30000" y2="4724"/>
                        <a14:foregroundMark x1="35500" y1="3937" x2="35500" y2="3937"/>
                        <a14:foregroundMark x1="18500" y1="12205" x2="18500" y2="12205"/>
                        <a14:foregroundMark x1="5000" y1="33071" x2="5000" y2="33071"/>
                        <a14:foregroundMark x1="7000" y1="70866" x2="7000" y2="70866"/>
                        <a14:foregroundMark x1="12500" y1="18504" x2="12500" y2="18504"/>
                        <a14:foregroundMark x1="63000" y1="3543" x2="63000" y2="3543"/>
                        <a14:foregroundMark x1="5000" y1="62598" x2="5000" y2="62598"/>
                        <a14:backgroundMark x1="30000" y1="3543" x2="30000" y2="3543"/>
                        <a14:backgroundMark x1="30000" y1="3543" x2="30000" y2="3543"/>
                        <a14:backgroundMark x1="31000" y1="94488" x2="31000" y2="944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0125" y="2500071"/>
            <a:ext cx="2701787" cy="3431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E3B0934-6990-4B05-BEC9-1E58D3C2B9A0}"/>
              </a:ext>
            </a:extLst>
          </p:cNvPr>
          <p:cNvSpPr txBox="1"/>
          <p:nvPr/>
        </p:nvSpPr>
        <p:spPr>
          <a:xfrm>
            <a:off x="1219200" y="6103306"/>
            <a:ext cx="295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badi Extra Light" panose="020B0204020104020204" pitchFamily="34" charset="0"/>
              </a:rPr>
              <a:t>Giuseppe Piazzi (1746-1826)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8F1FD8-222F-4DF5-81A8-0F3861B2D0C1}"/>
              </a:ext>
            </a:extLst>
          </p:cNvPr>
          <p:cNvSpPr txBox="1"/>
          <p:nvPr/>
        </p:nvSpPr>
        <p:spPr>
          <a:xfrm>
            <a:off x="10402887" y="6032531"/>
            <a:ext cx="315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Stellarium</a:t>
            </a:r>
            <a:endParaRPr lang="pt-BR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0" name="Imagem 9" descr="Uma imagem contendo estrela, esquiando, objeto ao ar livre, neve&#10;&#10;Descrição gerada automaticamente">
            <a:extLst>
              <a:ext uri="{FF2B5EF4-FFF2-40B4-BE49-F238E27FC236}">
                <a16:creationId xmlns:a16="http://schemas.microsoft.com/office/drawing/2014/main" id="{29189E9D-80F1-493E-A297-9CF2E1BC9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866" y="2403415"/>
            <a:ext cx="5948238" cy="36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1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3F88FBA-2F6E-4F3D-AC65-3E671E2E8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Asteroides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B74B9B5-467A-4F58-960B-24EEC9E94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rgbClr val="00B0F0"/>
                </a:solidFill>
                <a:latin typeface="Abadi Extra Light" panose="020B0204020104020204" pitchFamily="34" charset="0"/>
              </a:rPr>
              <a:t>Onde estão no SS?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E162B5-CDCD-4BBD-8A56-4CCD683FF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2945" y="1508945"/>
            <a:ext cx="5349055" cy="534905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1923CDF-D0CD-4AEF-B4A8-808C8FC88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0086"/>
            <a:ext cx="6690545" cy="37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8452C-BA31-4A01-856F-F47952EE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00B0F0"/>
                </a:solidFill>
                <a:latin typeface="Abadi" panose="020B0604020104020204" pitchFamily="34" charset="0"/>
              </a:rPr>
              <a:t>Asteroides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D9793201-67D5-4512-B25F-1F992790E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366" y="1627169"/>
            <a:ext cx="5157787" cy="823912"/>
          </a:xfrm>
        </p:spPr>
        <p:txBody>
          <a:bodyPr>
            <a:normAutofit/>
          </a:bodyPr>
          <a:lstStyle/>
          <a:p>
            <a:r>
              <a:rPr lang="pt-BR" sz="3600" b="0" dirty="0">
                <a:solidFill>
                  <a:srgbClr val="00B0F0"/>
                </a:solidFill>
                <a:latin typeface="Abadi" panose="020B0604020104020204" pitchFamily="34" charset="0"/>
              </a:rPr>
              <a:t>Vesta (530km)</a:t>
            </a:r>
          </a:p>
        </p:txBody>
      </p:sp>
      <p:pic>
        <p:nvPicPr>
          <p:cNvPr id="7" name="Espaço Reservado para Conteúdo 3">
            <a:extLst>
              <a:ext uri="{FF2B5EF4-FFF2-40B4-BE49-F238E27FC236}">
                <a16:creationId xmlns:a16="http://schemas.microsoft.com/office/drawing/2014/main" id="{BC5EDBEE-1E6F-4CB0-A21C-69D76C67FE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6399" y="2510631"/>
            <a:ext cx="5157787" cy="386957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976A01AD-882C-4615-ABE4-50F56396C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6504" y="1626878"/>
            <a:ext cx="5183188" cy="823912"/>
          </a:xfrm>
        </p:spPr>
        <p:txBody>
          <a:bodyPr>
            <a:normAutofit/>
          </a:bodyPr>
          <a:lstStyle/>
          <a:p>
            <a:r>
              <a:rPr lang="pt-BR" sz="3600" b="0" dirty="0">
                <a:solidFill>
                  <a:srgbClr val="00B0F0"/>
                </a:solidFill>
                <a:latin typeface="Abadi" panose="020B0604020104020204" pitchFamily="34" charset="0"/>
              </a:rPr>
              <a:t>Ceres (974,6km)</a:t>
            </a:r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86792815-D9B0-482A-90B9-E4484A3F95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096000" y="2450790"/>
            <a:ext cx="6034833" cy="380427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D76DA2D-3AC7-401D-AAD4-6E3B4C429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05" y="1626878"/>
            <a:ext cx="8058740" cy="538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4029</TotalTime>
  <Words>626</Words>
  <Application>Microsoft Office PowerPoint</Application>
  <PresentationFormat>Widescreen</PresentationFormat>
  <Paragraphs>153</Paragraphs>
  <Slides>29</Slides>
  <Notes>9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8" baseType="lpstr">
      <vt:lpstr>Abadi</vt:lpstr>
      <vt:lpstr>Abadi Extra Light</vt:lpstr>
      <vt:lpstr>Arial</vt:lpstr>
      <vt:lpstr>Calibri</vt:lpstr>
      <vt:lpstr>Calibri Light</vt:lpstr>
      <vt:lpstr>Cambria Math</vt:lpstr>
      <vt:lpstr>Century Gothic</vt:lpstr>
      <vt:lpstr>Wingdings</vt:lpstr>
      <vt:lpstr>Tema do Office</vt:lpstr>
      <vt:lpstr>Corpos menores do Sistema Solar</vt:lpstr>
      <vt:lpstr>Estrutura do Sistema Solar</vt:lpstr>
      <vt:lpstr>Estrutura do Sistema Solar</vt:lpstr>
      <vt:lpstr>Apresentação do PowerPoint</vt:lpstr>
      <vt:lpstr>Apresentação do PowerPoint</vt:lpstr>
      <vt:lpstr>O que são os corpos menores?</vt:lpstr>
      <vt:lpstr>Asteroides</vt:lpstr>
      <vt:lpstr>Asteroides</vt:lpstr>
      <vt:lpstr>Asteroides</vt:lpstr>
      <vt:lpstr>Asteroides</vt:lpstr>
      <vt:lpstr>Cometas</vt:lpstr>
      <vt:lpstr>Halley</vt:lpstr>
      <vt:lpstr>Cometas</vt:lpstr>
      <vt:lpstr>Tipos de caudas</vt:lpstr>
      <vt:lpstr>Chuva de meteoros</vt:lpstr>
      <vt:lpstr>Próximas chuvas</vt:lpstr>
      <vt:lpstr>Meteoros, Meteoritos e Meteoroides</vt:lpstr>
      <vt:lpstr>Meteoroides x Asteroides</vt:lpstr>
      <vt:lpstr>Desastres</vt:lpstr>
      <vt:lpstr>Apresentação do PowerPoint</vt:lpstr>
      <vt:lpstr>Apresentação do PowerPoint</vt:lpstr>
      <vt:lpstr>Próximos a atingir a Terra</vt:lpstr>
      <vt:lpstr>NASA Planetary Defense</vt:lpstr>
      <vt:lpstr>Planetas anões</vt:lpstr>
      <vt:lpstr>Para ser planeta o corpo deve:</vt:lpstr>
      <vt:lpstr>Órbita de Plutão</vt:lpstr>
      <vt:lpstr>Apresentação do PowerPoint</vt:lpstr>
      <vt:lpstr>Apresentação do PowerPoint</vt:lpstr>
      <vt:lpstr>Para saber mais: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Nayara Santanna</dc:creator>
  <cp:lastModifiedBy>Observatório</cp:lastModifiedBy>
  <cp:revision>98</cp:revision>
  <dcterms:created xsi:type="dcterms:W3CDTF">2019-04-06T15:14:53Z</dcterms:created>
  <dcterms:modified xsi:type="dcterms:W3CDTF">2019-06-02T00:58:34Z</dcterms:modified>
</cp:coreProperties>
</file>