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y="5143500" cx="9144000"/>
  <p:notesSz cx="6858000" cy="9144000"/>
  <p:embeddedFontLst>
    <p:embeddedFont>
      <p:font typeface="Playfair Display"/>
      <p:regular r:id="rId31"/>
      <p:bold r:id="rId32"/>
      <p:italic r:id="rId33"/>
      <p:boldItalic r:id="rId34"/>
    </p:embeddedFont>
    <p:embeddedFont>
      <p:font typeface="Lato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PlayfairDisplay-regular.fntdata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PlayfairDisplay-italic.fntdata"/><Relationship Id="rId10" Type="http://schemas.openxmlformats.org/officeDocument/2006/relationships/slide" Target="slides/slide6.xml"/><Relationship Id="rId32" Type="http://schemas.openxmlformats.org/officeDocument/2006/relationships/font" Target="fonts/PlayfairDisplay-bold.fntdata"/><Relationship Id="rId13" Type="http://schemas.openxmlformats.org/officeDocument/2006/relationships/slide" Target="slides/slide9.xml"/><Relationship Id="rId35" Type="http://schemas.openxmlformats.org/officeDocument/2006/relationships/font" Target="fonts/Lato-regular.fntdata"/><Relationship Id="rId12" Type="http://schemas.openxmlformats.org/officeDocument/2006/relationships/slide" Target="slides/slide8.xml"/><Relationship Id="rId34" Type="http://schemas.openxmlformats.org/officeDocument/2006/relationships/font" Target="fonts/PlayfairDisplay-boldItalic.fntdata"/><Relationship Id="rId15" Type="http://schemas.openxmlformats.org/officeDocument/2006/relationships/slide" Target="slides/slide11.xml"/><Relationship Id="rId37" Type="http://schemas.openxmlformats.org/officeDocument/2006/relationships/font" Target="fonts/Lato-italic.fntdata"/><Relationship Id="rId14" Type="http://schemas.openxmlformats.org/officeDocument/2006/relationships/slide" Target="slides/slide10.xml"/><Relationship Id="rId36" Type="http://schemas.openxmlformats.org/officeDocument/2006/relationships/font" Target="fonts/Lato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schemas.openxmlformats.org/officeDocument/2006/relationships/font" Target="fonts/Lato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aeb5854d7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aeb5854d7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aeb5854d7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aeb5854d7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aeb5854d7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aeb5854d7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aeb5854d7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aeb5854d7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aeb5854d7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aeb5854d7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aeb5854d7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aeb5854d7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aeb5854d7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aeb5854d7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c58c583ff_2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c58c583ff_2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aeb5854d7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aeb5854d7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4c58c583ff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4c58c583ff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c58c583ff_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c58c583ff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c58c583ff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4c58c583ff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4c58c583ff_2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4c58c583ff_2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4aeb5854d7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4aeb5854d7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4aeb5854d7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4aeb5854d7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4c58c583ff_2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4c58c583ff_2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4aeb5854d7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4aeb5854d7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4c58c583ff_2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4c58c583ff_2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c58c583ff_2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c58c583ff_2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aeb5854d7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aeb5854d7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aeb5854d7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aeb5854d7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aeb5854d7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aeb5854d7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aeb5854d7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4aeb5854d7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aeb5854d7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4aeb5854d7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aeb5854d7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aeb5854d7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ue-gold"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Relationship Id="rId4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png"/><Relationship Id="rId4" Type="http://schemas.openxmlformats.org/officeDocument/2006/relationships/image" Target="../media/image17.png"/><Relationship Id="rId5" Type="http://schemas.openxmlformats.org/officeDocument/2006/relationships/image" Target="../media/image48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png"/><Relationship Id="rId4" Type="http://schemas.openxmlformats.org/officeDocument/2006/relationships/image" Target="../media/image24.png"/><Relationship Id="rId5" Type="http://schemas.openxmlformats.org/officeDocument/2006/relationships/image" Target="../media/image23.png"/><Relationship Id="rId6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Relationship Id="rId4" Type="http://schemas.openxmlformats.org/officeDocument/2006/relationships/image" Target="../media/image32.png"/><Relationship Id="rId5" Type="http://schemas.openxmlformats.org/officeDocument/2006/relationships/image" Target="../media/image30.png"/><Relationship Id="rId6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png"/><Relationship Id="rId4" Type="http://schemas.openxmlformats.org/officeDocument/2006/relationships/image" Target="../media/image37.png"/><Relationship Id="rId9" Type="http://schemas.openxmlformats.org/officeDocument/2006/relationships/image" Target="../media/image31.png"/><Relationship Id="rId5" Type="http://schemas.openxmlformats.org/officeDocument/2006/relationships/image" Target="../media/image36.png"/><Relationship Id="rId6" Type="http://schemas.openxmlformats.org/officeDocument/2006/relationships/image" Target="../media/image39.png"/><Relationship Id="rId7" Type="http://schemas.openxmlformats.org/officeDocument/2006/relationships/image" Target="../media/image38.png"/><Relationship Id="rId8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gif"/></Relationships>
</file>

<file path=ppt/slides/_rels/slide25.xml.rels><?xml version="1.0" encoding="UTF-8" standalone="yes"?><Relationships xmlns="http://schemas.openxmlformats.org/package/2006/relationships"><Relationship Id="rId20" Type="http://schemas.openxmlformats.org/officeDocument/2006/relationships/hyperlink" Target="https://en.wikipedia.org/wiki/Atmosphere_of_Titan#Composition" TargetMode="External"/><Relationship Id="rId22" Type="http://schemas.openxmlformats.org/officeDocument/2006/relationships/hyperlink" Target="https://www.windows2universe.org/neptune/moons/triton_atmosphere.html" TargetMode="External"/><Relationship Id="rId21" Type="http://schemas.openxmlformats.org/officeDocument/2006/relationships/hyperlink" Target="https://en.wikipedia.org/wiki/Atmosphere_of_Triton" TargetMode="External"/><Relationship Id="rId24" Type="http://schemas.openxmlformats.org/officeDocument/2006/relationships/hyperlink" Target="https://www.nasa.gov/content/nasa-hubble-finds-a-true-blue-planet" TargetMode="External"/><Relationship Id="rId23" Type="http://schemas.openxmlformats.org/officeDocument/2006/relationships/hyperlink" Target="https://www.nasa.gov/image-feature/rains-of-terror-on-exoplanet-hd-189733b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space.com/5546-proof-water-ice-mars.html" TargetMode="External"/><Relationship Id="rId4" Type="http://schemas.openxmlformats.org/officeDocument/2006/relationships/hyperlink" Target="https://apod.nasa.gov/apod/ap110926.html" TargetMode="External"/><Relationship Id="rId9" Type="http://schemas.openxmlformats.org/officeDocument/2006/relationships/hyperlink" Target="https://www.nasa.gov/feature/goddard/jupiter-s-great-red-spot-a-swirling-mystery" TargetMode="External"/><Relationship Id="rId26" Type="http://schemas.openxmlformats.org/officeDocument/2006/relationships/hyperlink" Target="https://exoplanets.nasa.gov/resources/305/artists-impression-of-corot-7b/" TargetMode="External"/><Relationship Id="rId25" Type="http://schemas.openxmlformats.org/officeDocument/2006/relationships/hyperlink" Target="https://www.space.com/22614-blue-alien-planet-glass-rain.html" TargetMode="External"/><Relationship Id="rId28" Type="http://schemas.openxmlformats.org/officeDocument/2006/relationships/hyperlink" Target="https://en.wikipedia.org/wiki/COROT-7b" TargetMode="External"/><Relationship Id="rId27" Type="http://schemas.openxmlformats.org/officeDocument/2006/relationships/hyperlink" Target="https://www.space.com/7358-alien-world-rains-rocks.html" TargetMode="External"/><Relationship Id="rId5" Type="http://schemas.openxmlformats.org/officeDocument/2006/relationships/hyperlink" Target="https://snowbrains.com/winter-coming-snow-mars/" TargetMode="External"/><Relationship Id="rId6" Type="http://schemas.openxmlformats.org/officeDocument/2006/relationships/hyperlink" Target="https://www.nasa.gov/mission_pages/msl/multimedia/vasavada-4.html" TargetMode="External"/><Relationship Id="rId7" Type="http://schemas.openxmlformats.org/officeDocument/2006/relationships/hyperlink" Target="https://en.wikipedia.org/wiki/Atmosphere_of_Venus#Clouds" TargetMode="External"/><Relationship Id="rId8" Type="http://schemas.openxmlformats.org/officeDocument/2006/relationships/hyperlink" Target="https://www.nasa.gov/audience/forstudents/5-8/features/F_The_Planet_Venus_5-8.html" TargetMode="External"/><Relationship Id="rId11" Type="http://schemas.openxmlformats.org/officeDocument/2006/relationships/hyperlink" Target="https://www.space.com/8084-jupiter-helium-rain-study-suggests.html" TargetMode="External"/><Relationship Id="rId10" Type="http://schemas.openxmlformats.org/officeDocument/2006/relationships/hyperlink" Target="https://en.wikipedia.org/wiki/Great_Red_Spot" TargetMode="External"/><Relationship Id="rId13" Type="http://schemas.openxmlformats.org/officeDocument/2006/relationships/hyperlink" Target="https://www.bbc.com/news/science-environment-24477667" TargetMode="External"/><Relationship Id="rId12" Type="http://schemas.openxmlformats.org/officeDocument/2006/relationships/hyperlink" Target="http://science.sciencemag.org/content/286/5437/100" TargetMode="External"/><Relationship Id="rId15" Type="http://schemas.openxmlformats.org/officeDocument/2006/relationships/hyperlink" Target="https://www.jpl.nasa.gov/news/news.php?release=2011-203" TargetMode="External"/><Relationship Id="rId14" Type="http://schemas.openxmlformats.org/officeDocument/2006/relationships/hyperlink" Target="https://phys.org/news/2018-03-image-saturn-greatest-storm.html" TargetMode="External"/><Relationship Id="rId17" Type="http://schemas.openxmlformats.org/officeDocument/2006/relationships/hyperlink" Target="https://www.space.com/33633-jupiter-moon-io-collapsible-atmosphere.html" TargetMode="External"/><Relationship Id="rId16" Type="http://schemas.openxmlformats.org/officeDocument/2006/relationships/hyperlink" Target="https://en.wikipedia.org/wiki/Io_(moon)#Atmosphere" TargetMode="External"/><Relationship Id="rId19" Type="http://schemas.openxmlformats.org/officeDocument/2006/relationships/hyperlink" Target="https://en.wikipedia.org/wiki/Atmosphere_of_Titan#Composition" TargetMode="External"/><Relationship Id="rId18" Type="http://schemas.openxmlformats.org/officeDocument/2006/relationships/hyperlink" Target="https://en.wikipedia.org/wiki/Atmosphere_of_Titan#Composition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jpg"/><Relationship Id="rId4" Type="http://schemas.openxmlformats.org/officeDocument/2006/relationships/image" Target="../media/image4.png"/><Relationship Id="rId10" Type="http://schemas.openxmlformats.org/officeDocument/2006/relationships/image" Target="../media/image26.png"/><Relationship Id="rId9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7.png"/><Relationship Id="rId8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9.png"/><Relationship Id="rId7" Type="http://schemas.openxmlformats.org/officeDocument/2006/relationships/image" Target="../media/image13.png"/><Relationship Id="rId8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O que vai chover hoje?</a:t>
            </a:r>
            <a:endParaRPr/>
          </a:p>
        </p:txBody>
      </p:sp>
      <p:sp>
        <p:nvSpPr>
          <p:cNvPr id="69" name="Google Shape;69;p13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Por Flávio Alexandre Imamura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2"/>
          <p:cNvPicPr preferRelativeResize="0"/>
          <p:nvPr/>
        </p:nvPicPr>
        <p:blipFill rotWithShape="1">
          <a:blip r:embed="rId3">
            <a:alphaModFix/>
          </a:blip>
          <a:srcRect b="6805" l="0" r="0" t="18249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</a:rPr>
              <a:t>Tempestade em marte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56" name="Google Shape;156;p22"/>
          <p:cNvSpPr txBox="1"/>
          <p:nvPr/>
        </p:nvSpPr>
        <p:spPr>
          <a:xfrm>
            <a:off x="939600" y="3632450"/>
            <a:ext cx="72648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Lato"/>
              <a:buChar char="●"/>
            </a:pPr>
            <a:r>
              <a:rPr lang="pt-BR" sz="2400">
                <a:latin typeface="Lato"/>
                <a:ea typeface="Lato"/>
                <a:cs typeface="Lato"/>
                <a:sym typeface="Lato"/>
              </a:rPr>
              <a:t>Podem durar muito tempo;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3"/>
          <p:cNvPicPr preferRelativeResize="0"/>
          <p:nvPr/>
        </p:nvPicPr>
        <p:blipFill rotWithShape="1">
          <a:blip r:embed="rId3">
            <a:alphaModFix/>
          </a:blip>
          <a:srcRect b="0" l="0" r="0" t="1427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Chuva em Vênus</a:t>
            </a:r>
            <a:endParaRPr/>
          </a:p>
        </p:txBody>
      </p:sp>
      <p:sp>
        <p:nvSpPr>
          <p:cNvPr id="163" name="Google Shape;163;p23"/>
          <p:cNvSpPr txBox="1"/>
          <p:nvPr>
            <p:ph idx="1" type="body"/>
          </p:nvPr>
        </p:nvSpPr>
        <p:spPr>
          <a:xfrm>
            <a:off x="311700" y="1417800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Atmosfera extremamente perigosa;</a:t>
            </a:r>
            <a:endParaRPr sz="2400"/>
          </a:p>
        </p:txBody>
      </p:sp>
      <p:sp>
        <p:nvSpPr>
          <p:cNvPr id="164" name="Google Shape;164;p23"/>
          <p:cNvSpPr txBox="1"/>
          <p:nvPr>
            <p:ph idx="1" type="body"/>
          </p:nvPr>
        </p:nvSpPr>
        <p:spPr>
          <a:xfrm>
            <a:off x="311700" y="2179800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Nuvens</a:t>
            </a:r>
            <a:r>
              <a:rPr lang="pt-BR" sz="2400"/>
              <a:t> tão perigosas quanto;</a:t>
            </a:r>
            <a:endParaRPr sz="2400"/>
          </a:p>
        </p:txBody>
      </p:sp>
      <p:sp>
        <p:nvSpPr>
          <p:cNvPr id="165" name="Google Shape;165;p23"/>
          <p:cNvSpPr txBox="1"/>
          <p:nvPr>
            <p:ph idx="1" type="body"/>
          </p:nvPr>
        </p:nvSpPr>
        <p:spPr>
          <a:xfrm>
            <a:off x="311700" y="2941800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Diferente de Marte</a:t>
            </a:r>
            <a:r>
              <a:rPr lang="pt-BR" sz="2400"/>
              <a:t>;</a:t>
            </a:r>
            <a:endParaRPr sz="2400"/>
          </a:p>
        </p:txBody>
      </p:sp>
      <p:sp>
        <p:nvSpPr>
          <p:cNvPr id="166" name="Google Shape;166;p23"/>
          <p:cNvSpPr txBox="1"/>
          <p:nvPr/>
        </p:nvSpPr>
        <p:spPr>
          <a:xfrm>
            <a:off x="6055875" y="1390500"/>
            <a:ext cx="2246700" cy="6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96% CO</a:t>
            </a:r>
            <a:r>
              <a:rPr baseline="-25000" lang="pt-BR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6055875" y="1771500"/>
            <a:ext cx="2246700" cy="6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3,6</a:t>
            </a:r>
            <a:r>
              <a:rPr lang="pt-BR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% N</a:t>
            </a:r>
            <a:r>
              <a:rPr baseline="-25000" lang="pt-BR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6055875" y="2152500"/>
            <a:ext cx="2246700" cy="6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</a:t>
            </a:r>
            <a:r>
              <a:rPr baseline="-25000" lang="pt-BR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pt-BR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O, SO</a:t>
            </a:r>
            <a:r>
              <a:rPr baseline="-25000" lang="pt-BR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</a:rPr>
              <a:t>Nuvens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75" name="Google Shape;175;p24"/>
          <p:cNvSpPr txBox="1"/>
          <p:nvPr/>
        </p:nvSpPr>
        <p:spPr>
          <a:xfrm>
            <a:off x="311700" y="1320675"/>
            <a:ext cx="8520600" cy="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Lato"/>
              <a:buChar char="●"/>
            </a:pPr>
            <a:r>
              <a:rPr lang="pt-BR" sz="2400">
                <a:latin typeface="Lato"/>
                <a:ea typeface="Lato"/>
                <a:cs typeface="Lato"/>
                <a:sym typeface="Lato"/>
              </a:rPr>
              <a:t>CO</a:t>
            </a:r>
            <a:r>
              <a:rPr baseline="-25000" lang="pt-BR" sz="2400"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pt-BR" sz="2400">
                <a:latin typeface="Lato"/>
                <a:ea typeface="Lato"/>
                <a:cs typeface="Lato"/>
                <a:sym typeface="Lato"/>
              </a:rPr>
              <a:t> → CO + O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" name="Google Shape;176;p24"/>
          <p:cNvSpPr txBox="1"/>
          <p:nvPr/>
        </p:nvSpPr>
        <p:spPr>
          <a:xfrm>
            <a:off x="311700" y="1982650"/>
            <a:ext cx="8520600" cy="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Lato"/>
              <a:buChar char="●"/>
            </a:pPr>
            <a:r>
              <a:rPr lang="pt-BR" sz="2400">
                <a:latin typeface="Lato"/>
                <a:ea typeface="Lato"/>
                <a:cs typeface="Lato"/>
                <a:sym typeface="Lato"/>
              </a:rPr>
              <a:t>S</a:t>
            </a:r>
            <a:r>
              <a:rPr lang="pt-BR" sz="2400">
                <a:latin typeface="Lato"/>
                <a:ea typeface="Lato"/>
                <a:cs typeface="Lato"/>
                <a:sym typeface="Lato"/>
              </a:rPr>
              <a:t>O</a:t>
            </a:r>
            <a:r>
              <a:rPr baseline="-25000" lang="pt-BR" sz="2400"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pt-BR" sz="2400">
                <a:latin typeface="Lato"/>
                <a:ea typeface="Lato"/>
                <a:cs typeface="Lato"/>
                <a:sym typeface="Lato"/>
              </a:rPr>
              <a:t> + O → SO</a:t>
            </a:r>
            <a:r>
              <a:rPr baseline="-25000" lang="pt-BR" sz="2400">
                <a:latin typeface="Lato"/>
                <a:ea typeface="Lato"/>
                <a:cs typeface="Lato"/>
                <a:sym typeface="Lato"/>
              </a:rPr>
              <a:t>3</a:t>
            </a:r>
            <a:endParaRPr baseline="-25000"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" name="Google Shape;177;p24"/>
          <p:cNvSpPr txBox="1"/>
          <p:nvPr/>
        </p:nvSpPr>
        <p:spPr>
          <a:xfrm>
            <a:off x="311700" y="2663300"/>
            <a:ext cx="8520600" cy="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Lato"/>
              <a:buChar char="●"/>
            </a:pPr>
            <a:r>
              <a:rPr lang="pt-BR" sz="2400">
                <a:latin typeface="Lato"/>
                <a:ea typeface="Lato"/>
                <a:cs typeface="Lato"/>
                <a:sym typeface="Lato"/>
              </a:rPr>
              <a:t>SO</a:t>
            </a:r>
            <a:r>
              <a:rPr baseline="-25000" lang="pt-BR" sz="2400">
                <a:latin typeface="Lato"/>
                <a:ea typeface="Lato"/>
                <a:cs typeface="Lato"/>
                <a:sym typeface="Lato"/>
              </a:rPr>
              <a:t>3</a:t>
            </a:r>
            <a:r>
              <a:rPr lang="pt-BR" sz="2400">
                <a:latin typeface="Lato"/>
                <a:ea typeface="Lato"/>
                <a:cs typeface="Lato"/>
                <a:sym typeface="Lato"/>
              </a:rPr>
              <a:t> + H</a:t>
            </a:r>
            <a:r>
              <a:rPr baseline="-25000" lang="pt-BR" sz="2400"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pt-BR" sz="2400">
                <a:latin typeface="Lato"/>
                <a:ea typeface="Lato"/>
                <a:cs typeface="Lato"/>
                <a:sym typeface="Lato"/>
              </a:rPr>
              <a:t>O → H</a:t>
            </a:r>
            <a:r>
              <a:rPr baseline="-25000" lang="pt-BR" sz="2400"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pt-BR" sz="2400">
                <a:latin typeface="Lato"/>
                <a:ea typeface="Lato"/>
                <a:cs typeface="Lato"/>
                <a:sym typeface="Lato"/>
              </a:rPr>
              <a:t>SO</a:t>
            </a:r>
            <a:r>
              <a:rPr baseline="-25000" lang="pt-BR" sz="2400">
                <a:latin typeface="Lato"/>
                <a:ea typeface="Lato"/>
                <a:cs typeface="Lato"/>
                <a:sym typeface="Lato"/>
              </a:rPr>
              <a:t>4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8" name="Google Shape;17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8500" y="1320050"/>
            <a:ext cx="3572451" cy="200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5"/>
          <p:cNvPicPr preferRelativeResize="0"/>
          <p:nvPr/>
        </p:nvPicPr>
        <p:blipFill rotWithShape="1">
          <a:blip r:embed="rId3">
            <a:alphaModFix/>
          </a:blip>
          <a:srcRect b="33382" l="0" r="0" t="0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grande mancha de Júpiter</a:t>
            </a:r>
            <a:endParaRPr/>
          </a:p>
        </p:txBody>
      </p:sp>
      <p:sp>
        <p:nvSpPr>
          <p:cNvPr id="185" name="Google Shape;185;p25"/>
          <p:cNvSpPr txBox="1"/>
          <p:nvPr>
            <p:ph idx="1" type="body"/>
          </p:nvPr>
        </p:nvSpPr>
        <p:spPr>
          <a:xfrm>
            <a:off x="4333900" y="1944100"/>
            <a:ext cx="4210500" cy="50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Existe há pelo menos 300 anos;</a:t>
            </a:r>
            <a:endParaRPr/>
          </a:p>
        </p:txBody>
      </p:sp>
      <p:pic>
        <p:nvPicPr>
          <p:cNvPr id="186" name="Google Shape;18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676775" cy="189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8500" y="0"/>
            <a:ext cx="1895500" cy="19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5"/>
          <p:cNvSpPr txBox="1"/>
          <p:nvPr>
            <p:ph idx="1" type="body"/>
          </p:nvPr>
        </p:nvSpPr>
        <p:spPr>
          <a:xfrm>
            <a:off x="4333900" y="2401300"/>
            <a:ext cx="4210500" cy="50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Tamanho de 1.3 terras;</a:t>
            </a:r>
            <a:endParaRPr/>
          </a:p>
        </p:txBody>
      </p:sp>
      <p:sp>
        <p:nvSpPr>
          <p:cNvPr id="189" name="Google Shape;189;p25"/>
          <p:cNvSpPr txBox="1"/>
          <p:nvPr>
            <p:ph idx="1" type="body"/>
          </p:nvPr>
        </p:nvSpPr>
        <p:spPr>
          <a:xfrm>
            <a:off x="4333900" y="2858500"/>
            <a:ext cx="4210500" cy="50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Composto desconhecido;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6"/>
          <p:cNvPicPr preferRelativeResize="0"/>
          <p:nvPr/>
        </p:nvPicPr>
        <p:blipFill rotWithShape="1">
          <a:blip r:embed="rId3">
            <a:alphaModFix/>
          </a:blip>
          <a:srcRect b="1511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Chuva em </a:t>
            </a:r>
            <a:r>
              <a:rPr lang="pt-BR"/>
              <a:t>Júpiter</a:t>
            </a:r>
            <a:endParaRPr/>
          </a:p>
        </p:txBody>
      </p:sp>
      <p:sp>
        <p:nvSpPr>
          <p:cNvPr id="196" name="Google Shape;196;p26"/>
          <p:cNvSpPr txBox="1"/>
          <p:nvPr>
            <p:ph idx="1" type="body"/>
          </p:nvPr>
        </p:nvSpPr>
        <p:spPr>
          <a:xfrm>
            <a:off x="311700" y="1654400"/>
            <a:ext cx="8520600" cy="48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t-BR">
                <a:solidFill>
                  <a:srgbClr val="000000"/>
                </a:solidFill>
              </a:rPr>
              <a:t>Ocorre durante a mistura de Hélio e Neônio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97" name="Google Shape;197;p26"/>
          <p:cNvPicPr preferRelativeResize="0"/>
          <p:nvPr/>
        </p:nvPicPr>
        <p:blipFill rotWithShape="1">
          <a:blip r:embed="rId4">
            <a:alphaModFix/>
          </a:blip>
          <a:srcRect b="0" l="32464" r="0" t="0"/>
          <a:stretch/>
        </p:blipFill>
        <p:spPr>
          <a:xfrm>
            <a:off x="7005450" y="1191975"/>
            <a:ext cx="1826850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5313" y="3145925"/>
            <a:ext cx="2466975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 txBox="1"/>
          <p:nvPr>
            <p:ph idx="1" type="body"/>
          </p:nvPr>
        </p:nvSpPr>
        <p:spPr>
          <a:xfrm>
            <a:off x="311700" y="2264000"/>
            <a:ext cx="8520600" cy="48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t-BR">
                <a:solidFill>
                  <a:srgbClr val="000000"/>
                </a:solidFill>
              </a:rPr>
              <a:t>Cai em forma de Hélio líquido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00" name="Google Shape;200;p26"/>
          <p:cNvSpPr txBox="1"/>
          <p:nvPr>
            <p:ph idx="1" type="body"/>
          </p:nvPr>
        </p:nvSpPr>
        <p:spPr>
          <a:xfrm>
            <a:off x="311700" y="2873600"/>
            <a:ext cx="8520600" cy="48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t-BR">
                <a:solidFill>
                  <a:srgbClr val="000000"/>
                </a:solidFill>
              </a:rPr>
              <a:t>Superfície formada de hidrogênio líquido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01" name="Google Shape;201;p26"/>
          <p:cNvSpPr txBox="1"/>
          <p:nvPr>
            <p:ph idx="1" type="body"/>
          </p:nvPr>
        </p:nvSpPr>
        <p:spPr>
          <a:xfrm>
            <a:off x="311700" y="3407000"/>
            <a:ext cx="8520600" cy="48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t-BR">
                <a:solidFill>
                  <a:srgbClr val="000000"/>
                </a:solidFill>
              </a:rPr>
              <a:t>2 mil </a:t>
            </a:r>
            <a:r>
              <a:rPr lang="pt-BR">
                <a:solidFill>
                  <a:srgbClr val="000000"/>
                </a:solidFill>
              </a:rPr>
              <a:t>atmosferas</a:t>
            </a:r>
            <a:r>
              <a:rPr lang="pt-BR">
                <a:solidFill>
                  <a:srgbClr val="000000"/>
                </a:solidFill>
              </a:rPr>
              <a:t> - 5000 ºC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02" name="Google Shape;202;p26"/>
          <p:cNvSpPr txBox="1"/>
          <p:nvPr>
            <p:ph idx="1" type="body"/>
          </p:nvPr>
        </p:nvSpPr>
        <p:spPr>
          <a:xfrm>
            <a:off x="311700" y="3940400"/>
            <a:ext cx="8520600" cy="48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t-BR">
                <a:solidFill>
                  <a:srgbClr val="000000"/>
                </a:solidFill>
              </a:rPr>
              <a:t>Como óleo em água quente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7"/>
          <p:cNvPicPr preferRelativeResize="0"/>
          <p:nvPr/>
        </p:nvPicPr>
        <p:blipFill rotWithShape="1">
          <a:blip r:embed="rId3">
            <a:alphaModFix/>
          </a:blip>
          <a:srcRect b="29795" l="0" r="0" t="13955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7"/>
          <p:cNvSpPr txBox="1"/>
          <p:nvPr>
            <p:ph type="title"/>
          </p:nvPr>
        </p:nvSpPr>
        <p:spPr>
          <a:xfrm>
            <a:off x="311700" y="25957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Tempestade de Saturno</a:t>
            </a:r>
            <a:endParaRPr/>
          </a:p>
        </p:txBody>
      </p:sp>
      <p:sp>
        <p:nvSpPr>
          <p:cNvPr id="209" name="Google Shape;209;p27"/>
          <p:cNvSpPr txBox="1"/>
          <p:nvPr>
            <p:ph idx="1" type="body"/>
          </p:nvPr>
        </p:nvSpPr>
        <p:spPr>
          <a:xfrm>
            <a:off x="311700" y="1397225"/>
            <a:ext cx="8520600" cy="5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Ocorre a cada 30 anos;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7"/>
          <p:cNvSpPr txBox="1"/>
          <p:nvPr>
            <p:ph idx="1" type="body"/>
          </p:nvPr>
        </p:nvSpPr>
        <p:spPr>
          <a:xfrm>
            <a:off x="311700" y="2121125"/>
            <a:ext cx="8520600" cy="5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Teve início em dezembro de 2010 - 2011</a:t>
            </a:r>
            <a:endParaRPr/>
          </a:p>
        </p:txBody>
      </p:sp>
      <p:sp>
        <p:nvSpPr>
          <p:cNvPr id="211" name="Google Shape;211;p27"/>
          <p:cNvSpPr txBox="1"/>
          <p:nvPr>
            <p:ph idx="1" type="body"/>
          </p:nvPr>
        </p:nvSpPr>
        <p:spPr>
          <a:xfrm>
            <a:off x="297200" y="2787725"/>
            <a:ext cx="8520600" cy="5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4.000.000 km²</a:t>
            </a:r>
            <a:r>
              <a:rPr lang="pt-BR"/>
              <a:t>;</a:t>
            </a:r>
            <a:endParaRPr/>
          </a:p>
        </p:txBody>
      </p:sp>
      <p:sp>
        <p:nvSpPr>
          <p:cNvPr id="212" name="Google Shape;212;p27"/>
          <p:cNvSpPr txBox="1"/>
          <p:nvPr>
            <p:ph idx="1" type="body"/>
          </p:nvPr>
        </p:nvSpPr>
        <p:spPr>
          <a:xfrm>
            <a:off x="311700" y="3460350"/>
            <a:ext cx="8520600" cy="5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10 relâmpagos por segundo</a:t>
            </a:r>
            <a:r>
              <a:rPr lang="pt-BR"/>
              <a:t>;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8"/>
          <p:cNvPicPr preferRelativeResize="0"/>
          <p:nvPr/>
        </p:nvPicPr>
        <p:blipFill rotWithShape="1">
          <a:blip r:embed="rId3">
            <a:alphaModFix/>
          </a:blip>
          <a:srcRect b="0" l="0" r="22336" t="0"/>
          <a:stretch/>
        </p:blipFill>
        <p:spPr>
          <a:xfrm rot="-5400000">
            <a:off x="1999787" y="-1991563"/>
            <a:ext cx="5135275" cy="913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8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Chuva Cara</a:t>
            </a:r>
            <a:endParaRPr/>
          </a:p>
        </p:txBody>
      </p:sp>
      <p:sp>
        <p:nvSpPr>
          <p:cNvPr id="219" name="Google Shape;219;p28"/>
          <p:cNvSpPr txBox="1"/>
          <p:nvPr>
            <p:ph idx="1" type="body"/>
          </p:nvPr>
        </p:nvSpPr>
        <p:spPr>
          <a:xfrm>
            <a:off x="311700" y="1417800"/>
            <a:ext cx="8520600" cy="4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Atmosfera contém  metano em sua composição;</a:t>
            </a:r>
            <a:endParaRPr/>
          </a:p>
        </p:txBody>
      </p:sp>
      <p:pic>
        <p:nvPicPr>
          <p:cNvPr id="220" name="Google Shape;22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8125" y="1222438"/>
            <a:ext cx="21336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6488" y="1911299"/>
            <a:ext cx="2856876" cy="219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8"/>
          <p:cNvSpPr txBox="1"/>
          <p:nvPr>
            <p:ph idx="1" type="body"/>
          </p:nvPr>
        </p:nvSpPr>
        <p:spPr>
          <a:xfrm>
            <a:off x="311700" y="1875000"/>
            <a:ext cx="8520600" cy="4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Separado pelas condições de temperatura e pressão;</a:t>
            </a:r>
            <a:endParaRPr/>
          </a:p>
        </p:txBody>
      </p:sp>
      <p:sp>
        <p:nvSpPr>
          <p:cNvPr id="223" name="Google Shape;223;p28"/>
          <p:cNvSpPr txBox="1"/>
          <p:nvPr>
            <p:ph idx="1" type="body"/>
          </p:nvPr>
        </p:nvSpPr>
        <p:spPr>
          <a:xfrm>
            <a:off x="311700" y="2332200"/>
            <a:ext cx="8520600" cy="4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Forma uma nuvem de fuligem;</a:t>
            </a:r>
            <a:endParaRPr/>
          </a:p>
        </p:txBody>
      </p:sp>
      <p:sp>
        <p:nvSpPr>
          <p:cNvPr id="224" name="Google Shape;224;p28"/>
          <p:cNvSpPr txBox="1"/>
          <p:nvPr>
            <p:ph idx="1" type="body"/>
          </p:nvPr>
        </p:nvSpPr>
        <p:spPr>
          <a:xfrm>
            <a:off x="311700" y="2789400"/>
            <a:ext cx="8520600" cy="4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Sua chuva começa quando a fuligem cai;</a:t>
            </a:r>
            <a:endParaRPr/>
          </a:p>
        </p:txBody>
      </p:sp>
      <p:pic>
        <p:nvPicPr>
          <p:cNvPr id="225" name="Google Shape;22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78075" y="2173288"/>
            <a:ext cx="2733675" cy="166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8"/>
          <p:cNvSpPr txBox="1"/>
          <p:nvPr>
            <p:ph idx="1" type="body"/>
          </p:nvPr>
        </p:nvSpPr>
        <p:spPr>
          <a:xfrm>
            <a:off x="311700" y="3246600"/>
            <a:ext cx="8520600" cy="4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Conforme cai, se torna grafite e então diamante;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Luas</a:t>
            </a:r>
            <a:endParaRPr/>
          </a:p>
        </p:txBody>
      </p:sp>
      <p:sp>
        <p:nvSpPr>
          <p:cNvPr id="232" name="Google Shape;232;p29"/>
          <p:cNvSpPr txBox="1"/>
          <p:nvPr>
            <p:ph idx="1" type="subTitle"/>
          </p:nvPr>
        </p:nvSpPr>
        <p:spPr>
          <a:xfrm>
            <a:off x="630600" y="2250800"/>
            <a:ext cx="1467900" cy="4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Io</a:t>
            </a:r>
            <a:endParaRPr/>
          </a:p>
        </p:txBody>
      </p:sp>
      <p:sp>
        <p:nvSpPr>
          <p:cNvPr id="233" name="Google Shape;233;p29"/>
          <p:cNvSpPr txBox="1"/>
          <p:nvPr>
            <p:ph idx="1" type="subTitle"/>
          </p:nvPr>
        </p:nvSpPr>
        <p:spPr>
          <a:xfrm>
            <a:off x="630600" y="2708000"/>
            <a:ext cx="1467900" cy="4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Titã</a:t>
            </a:r>
            <a:endParaRPr/>
          </a:p>
        </p:txBody>
      </p:sp>
      <p:sp>
        <p:nvSpPr>
          <p:cNvPr id="234" name="Google Shape;234;p29"/>
          <p:cNvSpPr txBox="1"/>
          <p:nvPr>
            <p:ph idx="1" type="subTitle"/>
          </p:nvPr>
        </p:nvSpPr>
        <p:spPr>
          <a:xfrm>
            <a:off x="630600" y="3191600"/>
            <a:ext cx="1467900" cy="4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Tritão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096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0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Io</a:t>
            </a:r>
            <a:endParaRPr/>
          </a:p>
        </p:txBody>
      </p:sp>
      <p:sp>
        <p:nvSpPr>
          <p:cNvPr id="241" name="Google Shape;241;p30"/>
          <p:cNvSpPr txBox="1"/>
          <p:nvPr>
            <p:ph idx="1" type="body"/>
          </p:nvPr>
        </p:nvSpPr>
        <p:spPr>
          <a:xfrm>
            <a:off x="311700" y="1417800"/>
            <a:ext cx="8520600" cy="5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t-BR">
                <a:solidFill>
                  <a:srgbClr val="000000"/>
                </a:solidFill>
              </a:rPr>
              <a:t>Atmosfera com temperatura média de -150ºC e máxi</a:t>
            </a:r>
            <a:r>
              <a:rPr lang="pt-BR">
                <a:solidFill>
                  <a:srgbClr val="FFFFFF"/>
                </a:solidFill>
              </a:rPr>
              <a:t>ma de 1650 ºC;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2" name="Google Shape;242;p30"/>
          <p:cNvSpPr txBox="1"/>
          <p:nvPr>
            <p:ph idx="1" type="body"/>
          </p:nvPr>
        </p:nvSpPr>
        <p:spPr>
          <a:xfrm>
            <a:off x="311700" y="2256000"/>
            <a:ext cx="8520600" cy="5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t-BR">
                <a:solidFill>
                  <a:srgbClr val="000000"/>
                </a:solidFill>
              </a:rPr>
              <a:t>Composta majoritariamente de SO</a:t>
            </a:r>
            <a:r>
              <a:rPr baseline="-25000" lang="pt-BR">
                <a:solidFill>
                  <a:srgbClr val="000000"/>
                </a:solidFill>
              </a:rPr>
              <a:t>2</a:t>
            </a:r>
            <a:r>
              <a:rPr lang="pt-BR">
                <a:solidFill>
                  <a:srgbClr val="000000"/>
                </a:solidFill>
              </a:rPr>
              <a:t>;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43" name="Google Shape;243;p30"/>
          <p:cNvSpPr txBox="1"/>
          <p:nvPr>
            <p:ph idx="1" type="body"/>
          </p:nvPr>
        </p:nvSpPr>
        <p:spPr>
          <a:xfrm>
            <a:off x="311700" y="3094200"/>
            <a:ext cx="8520600" cy="5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t-BR">
                <a:solidFill>
                  <a:srgbClr val="000000"/>
                </a:solidFill>
              </a:rPr>
              <a:t>Temperatura cai para -168 ºC;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1"/>
          <p:cNvPicPr preferRelativeResize="0"/>
          <p:nvPr/>
        </p:nvPicPr>
        <p:blipFill rotWithShape="1">
          <a:blip r:embed="rId3">
            <a:alphaModFix/>
          </a:blip>
          <a:srcRect b="18737" l="0" r="0" t="9304"/>
          <a:stretch/>
        </p:blipFill>
        <p:spPr>
          <a:xfrm>
            <a:off x="0" y="8436"/>
            <a:ext cx="9144000" cy="513506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</a:rPr>
              <a:t>Titã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50" name="Google Shape;250;p31"/>
          <p:cNvSpPr txBox="1"/>
          <p:nvPr>
            <p:ph idx="1" type="body"/>
          </p:nvPr>
        </p:nvSpPr>
        <p:spPr>
          <a:xfrm>
            <a:off x="311700" y="1417800"/>
            <a:ext cx="8520600" cy="55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Atmosfera composta majoritariamente por N</a:t>
            </a:r>
            <a:r>
              <a:rPr baseline="-25000" lang="pt-BR"/>
              <a:t>2</a:t>
            </a:r>
            <a:r>
              <a:rPr lang="pt-BR">
                <a:solidFill>
                  <a:srgbClr val="000000"/>
                </a:solidFill>
              </a:rPr>
              <a:t> com traços de CH</a:t>
            </a:r>
            <a:r>
              <a:rPr baseline="-25000" lang="pt-BR">
                <a:solidFill>
                  <a:srgbClr val="000000"/>
                </a:solidFill>
              </a:rPr>
              <a:t>4</a:t>
            </a:r>
            <a:r>
              <a:rPr lang="pt-BR">
                <a:solidFill>
                  <a:srgbClr val="000000"/>
                </a:solidFill>
              </a:rPr>
              <a:t>;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1"/>
          <p:cNvSpPr txBox="1"/>
          <p:nvPr>
            <p:ph idx="1" type="body"/>
          </p:nvPr>
        </p:nvSpPr>
        <p:spPr>
          <a:xfrm>
            <a:off x="311700" y="2103600"/>
            <a:ext cx="8520600" cy="55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Temperatura em torno de -180ºC</a:t>
            </a:r>
            <a:r>
              <a:rPr lang="pt-BR"/>
              <a:t>;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1"/>
          <p:cNvSpPr txBox="1"/>
          <p:nvPr>
            <p:ph idx="1" type="body"/>
          </p:nvPr>
        </p:nvSpPr>
        <p:spPr>
          <a:xfrm>
            <a:off x="311700" y="2789400"/>
            <a:ext cx="8520600" cy="55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Nuvens se formam no polo norte da lua</a:t>
            </a:r>
            <a:r>
              <a:rPr lang="pt-BR"/>
              <a:t>;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1"/>
          <p:cNvSpPr txBox="1"/>
          <p:nvPr>
            <p:ph idx="1" type="body"/>
          </p:nvPr>
        </p:nvSpPr>
        <p:spPr>
          <a:xfrm>
            <a:off x="311700" y="3399000"/>
            <a:ext cx="8520600" cy="55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Ciclo do metano;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Índice</a:t>
            </a:r>
            <a:endParaRPr/>
          </a:p>
        </p:txBody>
      </p:sp>
      <p:sp>
        <p:nvSpPr>
          <p:cNvPr id="75" name="Google Shape;75;p14"/>
          <p:cNvSpPr txBox="1"/>
          <p:nvPr>
            <p:ph idx="1" type="subTitle"/>
          </p:nvPr>
        </p:nvSpPr>
        <p:spPr>
          <a:xfrm>
            <a:off x="630600" y="2724000"/>
            <a:ext cx="7893000" cy="52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1º - Planetas do sistema solar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4"/>
          <p:cNvSpPr txBox="1"/>
          <p:nvPr>
            <p:ph idx="1" type="subTitle"/>
          </p:nvPr>
        </p:nvSpPr>
        <p:spPr>
          <a:xfrm>
            <a:off x="630600" y="3486000"/>
            <a:ext cx="7893000" cy="52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2º - Luas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4"/>
          <p:cNvSpPr txBox="1"/>
          <p:nvPr>
            <p:ph idx="1" type="subTitle"/>
          </p:nvPr>
        </p:nvSpPr>
        <p:spPr>
          <a:xfrm>
            <a:off x="630600" y="4248000"/>
            <a:ext cx="7893000" cy="52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3</a:t>
            </a:r>
            <a:r>
              <a:rPr lang="pt-BR"/>
              <a:t>º - Exoplanetas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2"/>
          <p:cNvPicPr preferRelativeResize="0"/>
          <p:nvPr/>
        </p:nvPicPr>
        <p:blipFill rotWithShape="1">
          <a:blip r:embed="rId3">
            <a:alphaModFix/>
          </a:blip>
          <a:srcRect b="0" l="3857" r="3412" t="0"/>
          <a:stretch/>
        </p:blipFill>
        <p:spPr>
          <a:xfrm>
            <a:off x="-61725" y="0"/>
            <a:ext cx="943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2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</a:rPr>
              <a:t>Tritão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60" name="Google Shape;260;p32"/>
          <p:cNvSpPr txBox="1"/>
          <p:nvPr>
            <p:ph idx="1" type="body"/>
          </p:nvPr>
        </p:nvSpPr>
        <p:spPr>
          <a:xfrm>
            <a:off x="311700" y="1438375"/>
            <a:ext cx="8520600" cy="5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t-BR">
                <a:solidFill>
                  <a:srgbClr val="000000"/>
                </a:solidFill>
              </a:rPr>
              <a:t>Atmosfera com temperatura de -235ºC e pressão 70.000 vezes menor que da Terra;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61" name="Google Shape;261;p32"/>
          <p:cNvSpPr txBox="1"/>
          <p:nvPr>
            <p:ph idx="1" type="body"/>
          </p:nvPr>
        </p:nvSpPr>
        <p:spPr>
          <a:xfrm>
            <a:off x="311700" y="2428975"/>
            <a:ext cx="8520600" cy="5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Char char="●"/>
            </a:pPr>
            <a:r>
              <a:rPr lang="pt-BR">
                <a:solidFill>
                  <a:srgbClr val="000000"/>
                </a:solidFill>
              </a:rPr>
              <a:t>Atmosfera composta majoritariamente por N</a:t>
            </a:r>
            <a:r>
              <a:rPr baseline="-25000" lang="pt-BR">
                <a:solidFill>
                  <a:srgbClr val="000000"/>
                </a:solidFill>
              </a:rPr>
              <a:t>2</a:t>
            </a:r>
            <a:r>
              <a:rPr lang="pt-BR">
                <a:solidFill>
                  <a:srgbClr val="000000"/>
                </a:solidFill>
              </a:rPr>
              <a:t>;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62" name="Google Shape;262;p32"/>
          <p:cNvSpPr txBox="1"/>
          <p:nvPr>
            <p:ph idx="1" type="body"/>
          </p:nvPr>
        </p:nvSpPr>
        <p:spPr>
          <a:xfrm>
            <a:off x="311700" y="3267175"/>
            <a:ext cx="8520600" cy="5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pt-BR">
                <a:solidFill>
                  <a:srgbClr val="FFFFFF"/>
                </a:solidFill>
              </a:rPr>
              <a:t>Tudo </a:t>
            </a:r>
            <a:r>
              <a:rPr lang="pt-BR">
                <a:solidFill>
                  <a:srgbClr val="000000"/>
                </a:solidFill>
              </a:rPr>
              <a:t>está congelado em tritão;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3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Exoplanetas</a:t>
            </a:r>
            <a:endParaRPr/>
          </a:p>
        </p:txBody>
      </p:sp>
      <p:sp>
        <p:nvSpPr>
          <p:cNvPr id="268" name="Google Shape;268;p33"/>
          <p:cNvSpPr txBox="1"/>
          <p:nvPr>
            <p:ph idx="1" type="subTitle"/>
          </p:nvPr>
        </p:nvSpPr>
        <p:spPr>
          <a:xfrm>
            <a:off x="625500" y="2425975"/>
            <a:ext cx="7893000" cy="54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HD 189733b</a:t>
            </a:r>
            <a:endParaRPr/>
          </a:p>
        </p:txBody>
      </p:sp>
      <p:sp>
        <p:nvSpPr>
          <p:cNvPr id="269" name="Google Shape;269;p33"/>
          <p:cNvSpPr txBox="1"/>
          <p:nvPr>
            <p:ph idx="1" type="subTitle"/>
          </p:nvPr>
        </p:nvSpPr>
        <p:spPr>
          <a:xfrm>
            <a:off x="625500" y="3035575"/>
            <a:ext cx="7893000" cy="54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CoRoT-7b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4"/>
          <p:cNvPicPr preferRelativeResize="0"/>
          <p:nvPr/>
        </p:nvPicPr>
        <p:blipFill rotWithShape="1">
          <a:blip r:embed="rId3">
            <a:alphaModFix/>
          </a:blip>
          <a:srcRect b="7815" l="0" r="0" t="10943"/>
          <a:stretch/>
        </p:blipFill>
        <p:spPr>
          <a:xfrm>
            <a:off x="0" y="219226"/>
            <a:ext cx="9144001" cy="492427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HD 189733b</a:t>
            </a:r>
            <a:endParaRPr/>
          </a:p>
        </p:txBody>
      </p:sp>
      <p:sp>
        <p:nvSpPr>
          <p:cNvPr id="276" name="Google Shape;276;p34"/>
          <p:cNvSpPr txBox="1"/>
          <p:nvPr>
            <p:ph idx="1" type="body"/>
          </p:nvPr>
        </p:nvSpPr>
        <p:spPr>
          <a:xfrm>
            <a:off x="311700" y="1417800"/>
            <a:ext cx="8520600" cy="5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Atmosfera com temperatura em torno de 1100ºC;</a:t>
            </a:r>
            <a:endParaRPr/>
          </a:p>
        </p:txBody>
      </p:sp>
      <p:sp>
        <p:nvSpPr>
          <p:cNvPr id="277" name="Google Shape;277;p34"/>
          <p:cNvSpPr txBox="1"/>
          <p:nvPr>
            <p:ph idx="1" type="body"/>
          </p:nvPr>
        </p:nvSpPr>
        <p:spPr>
          <a:xfrm>
            <a:off x="311700" y="2103600"/>
            <a:ext cx="8520600" cy="5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Atmosfera azulada;</a:t>
            </a:r>
            <a:endParaRPr/>
          </a:p>
        </p:txBody>
      </p:sp>
      <p:sp>
        <p:nvSpPr>
          <p:cNvPr id="278" name="Google Shape;278;p34"/>
          <p:cNvSpPr txBox="1"/>
          <p:nvPr>
            <p:ph idx="1" type="body"/>
          </p:nvPr>
        </p:nvSpPr>
        <p:spPr>
          <a:xfrm>
            <a:off x="311700" y="2789400"/>
            <a:ext cx="8520600" cy="5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“Parece a Terra”</a:t>
            </a:r>
            <a:r>
              <a:rPr lang="pt-BR"/>
              <a:t>;</a:t>
            </a:r>
            <a:endParaRPr/>
          </a:p>
        </p:txBody>
      </p:sp>
      <p:sp>
        <p:nvSpPr>
          <p:cNvPr id="279" name="Google Shape;279;p34"/>
          <p:cNvSpPr txBox="1"/>
          <p:nvPr>
            <p:ph idx="1" type="body"/>
          </p:nvPr>
        </p:nvSpPr>
        <p:spPr>
          <a:xfrm>
            <a:off x="311700" y="3475200"/>
            <a:ext cx="8520600" cy="5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Silicatos (Si</a:t>
            </a:r>
            <a:r>
              <a:rPr baseline="-25000" lang="pt-BR"/>
              <a:t>y</a:t>
            </a:r>
            <a:r>
              <a:rPr lang="pt-BR"/>
              <a:t>O</a:t>
            </a:r>
            <a:r>
              <a:rPr baseline="-25000" lang="pt-BR"/>
              <a:t>x</a:t>
            </a:r>
            <a:r>
              <a:rPr lang="pt-BR"/>
              <a:t>)</a:t>
            </a:r>
            <a:r>
              <a:rPr lang="pt-BR"/>
              <a:t>;</a:t>
            </a:r>
            <a:endParaRPr/>
          </a:p>
        </p:txBody>
      </p:sp>
      <p:pic>
        <p:nvPicPr>
          <p:cNvPr id="280" name="Google Shape;28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2838" y="2808375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2838" y="2903625"/>
            <a:ext cx="2752725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5563" y="2860750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5"/>
          <p:cNvPicPr preferRelativeResize="0"/>
          <p:nvPr/>
        </p:nvPicPr>
        <p:blipFill rotWithShape="1">
          <a:blip r:embed="rId3">
            <a:alphaModFix/>
          </a:blip>
          <a:srcRect b="0" l="0" r="0" t="16121"/>
          <a:stretch/>
        </p:blipFill>
        <p:spPr>
          <a:xfrm>
            <a:off x="0" y="0"/>
            <a:ext cx="9144000" cy="511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CoRoT-7b</a:t>
            </a:r>
            <a:endParaRPr/>
          </a:p>
        </p:txBody>
      </p:sp>
      <p:sp>
        <p:nvSpPr>
          <p:cNvPr id="289" name="Google Shape;289;p35"/>
          <p:cNvSpPr txBox="1"/>
          <p:nvPr>
            <p:ph idx="1" type="body"/>
          </p:nvPr>
        </p:nvSpPr>
        <p:spPr>
          <a:xfrm>
            <a:off x="311700" y="1417800"/>
            <a:ext cx="8520600" cy="5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Planeta mais próximo da própria estrela já registrado;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5"/>
          <p:cNvSpPr txBox="1"/>
          <p:nvPr>
            <p:ph idx="1" type="body"/>
          </p:nvPr>
        </p:nvSpPr>
        <p:spPr>
          <a:xfrm>
            <a:off x="311700" y="2179800"/>
            <a:ext cx="8520600" cy="5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Atmosfera com temperatura de 2000 ºC e -200ºC;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5"/>
          <p:cNvSpPr txBox="1"/>
          <p:nvPr>
            <p:ph idx="1" type="body"/>
          </p:nvPr>
        </p:nvSpPr>
        <p:spPr>
          <a:xfrm>
            <a:off x="311700" y="2865600"/>
            <a:ext cx="8520600" cy="5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Nuvens de: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2" name="Google Shape;29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0863" y="2755775"/>
            <a:ext cx="2581275" cy="17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5"/>
          <p:cNvSpPr txBox="1"/>
          <p:nvPr>
            <p:ph idx="1" type="body"/>
          </p:nvPr>
        </p:nvSpPr>
        <p:spPr>
          <a:xfrm>
            <a:off x="1473750" y="2865600"/>
            <a:ext cx="2111700" cy="5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Silicatos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5"/>
          <p:cNvSpPr txBox="1"/>
          <p:nvPr>
            <p:ph idx="1" type="body"/>
          </p:nvPr>
        </p:nvSpPr>
        <p:spPr>
          <a:xfrm>
            <a:off x="1473750" y="3170400"/>
            <a:ext cx="2111700" cy="5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Alumínio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5"/>
          <p:cNvSpPr txBox="1"/>
          <p:nvPr>
            <p:ph idx="1" type="body"/>
          </p:nvPr>
        </p:nvSpPr>
        <p:spPr>
          <a:xfrm>
            <a:off x="1473750" y="3475200"/>
            <a:ext cx="2111700" cy="5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Magnésio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5"/>
          <p:cNvSpPr txBox="1"/>
          <p:nvPr>
            <p:ph idx="1" type="body"/>
          </p:nvPr>
        </p:nvSpPr>
        <p:spPr>
          <a:xfrm>
            <a:off x="1473750" y="3780000"/>
            <a:ext cx="2111700" cy="5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Cálcio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5"/>
          <p:cNvSpPr txBox="1"/>
          <p:nvPr>
            <p:ph idx="1" type="body"/>
          </p:nvPr>
        </p:nvSpPr>
        <p:spPr>
          <a:xfrm>
            <a:off x="1473750" y="4084800"/>
            <a:ext cx="2111700" cy="5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Ferro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8" name="Google Shape;29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5163" y="2746250"/>
            <a:ext cx="25527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1350" y="2827200"/>
            <a:ext cx="280035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30900" y="2860538"/>
            <a:ext cx="238125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88025" y="2717675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88038" y="2717663"/>
            <a:ext cx="2466975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Obrigado a todos</a:t>
            </a:r>
            <a:endParaRPr/>
          </a:p>
        </p:txBody>
      </p:sp>
      <p:pic>
        <p:nvPicPr>
          <p:cNvPr id="308" name="Google Shape;308;p36"/>
          <p:cNvPicPr preferRelativeResize="0"/>
          <p:nvPr/>
        </p:nvPicPr>
        <p:blipFill rotWithShape="1">
          <a:blip r:embed="rId3">
            <a:alphaModFix/>
          </a:blip>
          <a:srcRect b="0" l="12324" r="16803" t="0"/>
          <a:stretch/>
        </p:blipFill>
        <p:spPr>
          <a:xfrm>
            <a:off x="2951800" y="1285875"/>
            <a:ext cx="32404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7"/>
          <p:cNvSpPr txBox="1"/>
          <p:nvPr>
            <p:ph type="title"/>
          </p:nvPr>
        </p:nvSpPr>
        <p:spPr>
          <a:xfrm>
            <a:off x="311700" y="197850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Referências Bibliográficas</a:t>
            </a:r>
            <a:endParaRPr/>
          </a:p>
        </p:txBody>
      </p:sp>
      <p:sp>
        <p:nvSpPr>
          <p:cNvPr id="314" name="Google Shape;314;p37"/>
          <p:cNvSpPr txBox="1"/>
          <p:nvPr>
            <p:ph idx="1" type="body"/>
          </p:nvPr>
        </p:nvSpPr>
        <p:spPr>
          <a:xfrm>
            <a:off x="311700" y="637100"/>
            <a:ext cx="8520600" cy="44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3"/>
              </a:rPr>
              <a:t>https://www.space.com/5546-proof-water-ice-mars.html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4"/>
              </a:rPr>
              <a:t>https://apod.nasa.gov/apod/ap110926.html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5"/>
              </a:rPr>
              <a:t>https://snowbrains.com/winter-coming-snow-mars/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6"/>
              </a:rPr>
              <a:t>https://www.nasa.gov/mission_pages/msl/multimedia/vasavada-4.html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7"/>
              </a:rPr>
              <a:t>https://en.wikipedia.org/wiki/Atmosphere_of_Venus#Clouds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8"/>
              </a:rPr>
              <a:t>https://www.nasa.gov/audience/forstudents/5-8/features/F_The_Planet_Venus_5-8.html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9"/>
              </a:rPr>
              <a:t>https://www.nasa.gov/feature/goddard/jupiter-s-great-red-spot-a-swirling-mystery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10"/>
              </a:rPr>
              <a:t>https://en.wikipedia.org/wiki/Great_Red_Spot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11"/>
              </a:rPr>
              <a:t>https://www.space.com/8084-jupiter-helium-rain-study-suggests.html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12"/>
              </a:rPr>
              <a:t>http://science.sciencemag.org/content/286/5437/100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13"/>
              </a:rPr>
              <a:t>https://www.bbc.com/news/science-environment-24477667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14"/>
              </a:rPr>
              <a:t>https://phys.org/news/2018-03-image-saturn-greatest-storm.html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15"/>
              </a:rPr>
              <a:t>https://www.jpl.nasa.gov/news/news.php?release=2011-203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16"/>
              </a:rPr>
              <a:t>https://en.wikipedia.org/wiki/Io_(moon)#Atmosphere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17"/>
              </a:rPr>
              <a:t>https://www.space.com/33633-jupiter-moon-io-collapsible-atmosphere.html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18"/>
              </a:rPr>
              <a:t>https://en.wikipedia.org/wiki/Atmosphere_of_Titan#Composition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19"/>
              </a:rPr>
              <a:t>https://en.wikipedia.org/wiki/Atmosphere_of_Titan#Compositio</a:t>
            </a:r>
            <a:r>
              <a:rPr lang="pt-BR" sz="1100" u="sng">
                <a:solidFill>
                  <a:schemeClr val="hlink"/>
                </a:solidFill>
                <a:hlinkClick r:id="rId20"/>
              </a:rPr>
              <a:t>n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21"/>
              </a:rPr>
              <a:t>https://en.wikipedia.org/wiki/Atmosphere_of_Triton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22"/>
              </a:rPr>
              <a:t>https://www.windows2universe.org/neptune/moons/triton_atmosphere.html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23"/>
              </a:rPr>
              <a:t>https://www.nasa.gov/image-feature/rains-of-terror-on-exoplanet-hd-189733b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24"/>
              </a:rPr>
              <a:t>https://www.nasa.gov/content/nasa-hubble-finds-a-true-blue-planet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25"/>
              </a:rPr>
              <a:t>https://www.space.com/22614-blue-alien-planet-glass-rain.html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26"/>
              </a:rPr>
              <a:t>https://exoplanets.nasa.gov/resources/305/artists-impression-of-corot-7b/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27"/>
              </a:rPr>
              <a:t>https://www.space.com/7358-alien-world-rains-rocks.html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28"/>
              </a:rPr>
              <a:t>https://en.wikipedia.org/wiki/COROT-7b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8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Perguntas????</a:t>
            </a:r>
            <a:endParaRPr/>
          </a:p>
        </p:txBody>
      </p:sp>
      <p:pic>
        <p:nvPicPr>
          <p:cNvPr id="320" name="Google Shape;32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7613" y="1335500"/>
            <a:ext cx="3168775" cy="247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Planetas do sistema solar</a:t>
            </a:r>
            <a:endParaRPr/>
          </a:p>
        </p:txBody>
      </p:sp>
      <p:sp>
        <p:nvSpPr>
          <p:cNvPr id="83" name="Google Shape;83;p15"/>
          <p:cNvSpPr txBox="1"/>
          <p:nvPr>
            <p:ph idx="1" type="subTitle"/>
          </p:nvPr>
        </p:nvSpPr>
        <p:spPr>
          <a:xfrm>
            <a:off x="630600" y="2240500"/>
            <a:ext cx="1704600" cy="74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Mercúrio</a:t>
            </a:r>
            <a:endParaRPr/>
          </a:p>
        </p:txBody>
      </p:sp>
      <p:sp>
        <p:nvSpPr>
          <p:cNvPr id="84" name="Google Shape;84;p15"/>
          <p:cNvSpPr txBox="1"/>
          <p:nvPr>
            <p:ph idx="1" type="subTitle"/>
          </p:nvPr>
        </p:nvSpPr>
        <p:spPr>
          <a:xfrm>
            <a:off x="630600" y="2773900"/>
            <a:ext cx="1704600" cy="74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Vênus</a:t>
            </a:r>
            <a:endParaRPr/>
          </a:p>
        </p:txBody>
      </p:sp>
      <p:sp>
        <p:nvSpPr>
          <p:cNvPr id="85" name="Google Shape;85;p15"/>
          <p:cNvSpPr txBox="1"/>
          <p:nvPr>
            <p:ph idx="1" type="subTitle"/>
          </p:nvPr>
        </p:nvSpPr>
        <p:spPr>
          <a:xfrm>
            <a:off x="630600" y="3307300"/>
            <a:ext cx="1704600" cy="74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Terra</a:t>
            </a:r>
            <a:endParaRPr/>
          </a:p>
        </p:txBody>
      </p:sp>
      <p:sp>
        <p:nvSpPr>
          <p:cNvPr id="86" name="Google Shape;86;p15"/>
          <p:cNvSpPr txBox="1"/>
          <p:nvPr>
            <p:ph idx="1" type="subTitle"/>
          </p:nvPr>
        </p:nvSpPr>
        <p:spPr>
          <a:xfrm>
            <a:off x="630600" y="3840700"/>
            <a:ext cx="1704600" cy="74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Marte</a:t>
            </a:r>
            <a:endParaRPr/>
          </a:p>
        </p:txBody>
      </p:sp>
      <p:sp>
        <p:nvSpPr>
          <p:cNvPr id="87" name="Google Shape;87;p15"/>
          <p:cNvSpPr txBox="1"/>
          <p:nvPr>
            <p:ph idx="1" type="subTitle"/>
          </p:nvPr>
        </p:nvSpPr>
        <p:spPr>
          <a:xfrm>
            <a:off x="2535600" y="2240500"/>
            <a:ext cx="1704600" cy="74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Júpiter</a:t>
            </a:r>
            <a:endParaRPr/>
          </a:p>
        </p:txBody>
      </p:sp>
      <p:sp>
        <p:nvSpPr>
          <p:cNvPr id="88" name="Google Shape;88;p15"/>
          <p:cNvSpPr txBox="1"/>
          <p:nvPr>
            <p:ph idx="1" type="subTitle"/>
          </p:nvPr>
        </p:nvSpPr>
        <p:spPr>
          <a:xfrm>
            <a:off x="2535600" y="2773900"/>
            <a:ext cx="1704600" cy="74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Saturno</a:t>
            </a:r>
            <a:endParaRPr/>
          </a:p>
        </p:txBody>
      </p:sp>
      <p:sp>
        <p:nvSpPr>
          <p:cNvPr id="89" name="Google Shape;89;p15"/>
          <p:cNvSpPr txBox="1"/>
          <p:nvPr>
            <p:ph idx="1" type="subTitle"/>
          </p:nvPr>
        </p:nvSpPr>
        <p:spPr>
          <a:xfrm>
            <a:off x="2535600" y="3307300"/>
            <a:ext cx="1704600" cy="74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Urano</a:t>
            </a:r>
            <a:endParaRPr/>
          </a:p>
        </p:txBody>
      </p:sp>
      <p:sp>
        <p:nvSpPr>
          <p:cNvPr id="90" name="Google Shape;90;p15"/>
          <p:cNvSpPr txBox="1"/>
          <p:nvPr>
            <p:ph idx="1" type="subTitle"/>
          </p:nvPr>
        </p:nvSpPr>
        <p:spPr>
          <a:xfrm>
            <a:off x="2535600" y="3840700"/>
            <a:ext cx="1704600" cy="74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Netuno</a:t>
            </a:r>
            <a:endParaRPr/>
          </a:p>
        </p:txBody>
      </p:sp>
      <p:grpSp>
        <p:nvGrpSpPr>
          <p:cNvPr id="91" name="Google Shape;91;p15"/>
          <p:cNvGrpSpPr/>
          <p:nvPr/>
        </p:nvGrpSpPr>
        <p:grpSpPr>
          <a:xfrm>
            <a:off x="630566" y="2553725"/>
            <a:ext cx="1704647" cy="310968"/>
            <a:chOff x="5394400" y="1651400"/>
            <a:chExt cx="2132675" cy="1847700"/>
          </a:xfrm>
        </p:grpSpPr>
        <p:cxnSp>
          <p:nvCxnSpPr>
            <p:cNvPr id="92" name="Google Shape;92;p15"/>
            <p:cNvCxnSpPr/>
            <p:nvPr/>
          </p:nvCxnSpPr>
          <p:spPr>
            <a:xfrm>
              <a:off x="5394400" y="1651400"/>
              <a:ext cx="2098500" cy="1847700"/>
            </a:xfrm>
            <a:prstGeom prst="straightConnector1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3" name="Google Shape;93;p15"/>
            <p:cNvCxnSpPr/>
            <p:nvPr/>
          </p:nvCxnSpPr>
          <p:spPr>
            <a:xfrm flipH="1">
              <a:off x="5405775" y="1651400"/>
              <a:ext cx="2121300" cy="1847700"/>
            </a:xfrm>
            <a:prstGeom prst="straightConnector1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EFEFEF"/>
                </a:solidFill>
              </a:rPr>
              <a:t>Chuva na Terra</a:t>
            </a:r>
            <a:endParaRPr>
              <a:solidFill>
                <a:srgbClr val="EFEFEF"/>
              </a:solidFill>
            </a:endParaRPr>
          </a:p>
        </p:txBody>
      </p:sp>
      <p:sp>
        <p:nvSpPr>
          <p:cNvPr id="100" name="Google Shape;100;p16"/>
          <p:cNvSpPr txBox="1"/>
          <p:nvPr>
            <p:ph idx="1" type="body"/>
          </p:nvPr>
        </p:nvSpPr>
        <p:spPr>
          <a:xfrm>
            <a:off x="311700" y="1588875"/>
            <a:ext cx="85206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400"/>
              <a:buChar char="●"/>
            </a:pPr>
            <a:r>
              <a:rPr lang="pt-BR" sz="2400">
                <a:solidFill>
                  <a:srgbClr val="EFEFEF"/>
                </a:solidFill>
              </a:rPr>
              <a:t>Precipitação de água atmosférica em forma de gotas ou gelo;</a:t>
            </a:r>
            <a:endParaRPr sz="2400"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6"/>
          <p:cNvSpPr txBox="1"/>
          <p:nvPr>
            <p:ph idx="1" type="body"/>
          </p:nvPr>
        </p:nvSpPr>
        <p:spPr>
          <a:xfrm>
            <a:off x="311700" y="2848525"/>
            <a:ext cx="85206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400"/>
              <a:buChar char="●"/>
            </a:pPr>
            <a:r>
              <a:rPr lang="pt-BR" sz="2400">
                <a:solidFill>
                  <a:srgbClr val="EFEFEF"/>
                </a:solidFill>
              </a:rPr>
              <a:t>Algo que cai em grande quantidade;</a:t>
            </a:r>
            <a:endParaRPr sz="2400"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 b="0" l="0" r="0" t="15561"/>
          <a:stretch/>
        </p:blipFill>
        <p:spPr>
          <a:xfrm>
            <a:off x="13" y="13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Água</a:t>
            </a:r>
            <a:endParaRPr/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4700" y="1728800"/>
            <a:ext cx="2714625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8100" y="1724025"/>
            <a:ext cx="2705100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5125" y="1647850"/>
            <a:ext cx="247650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38088" y="1700225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33675" y="1700225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52438" y="1295400"/>
            <a:ext cx="1790700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94457" y="1647825"/>
            <a:ext cx="2097843" cy="1847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17"/>
          <p:cNvGrpSpPr/>
          <p:nvPr/>
        </p:nvGrpSpPr>
        <p:grpSpPr>
          <a:xfrm>
            <a:off x="5394400" y="1651400"/>
            <a:ext cx="2132675" cy="1847700"/>
            <a:chOff x="5394400" y="1651400"/>
            <a:chExt cx="2132675" cy="1847700"/>
          </a:xfrm>
        </p:grpSpPr>
        <p:cxnSp>
          <p:nvCxnSpPr>
            <p:cNvPr id="116" name="Google Shape;116;p17"/>
            <p:cNvCxnSpPr/>
            <p:nvPr/>
          </p:nvCxnSpPr>
          <p:spPr>
            <a:xfrm>
              <a:off x="5394400" y="1651400"/>
              <a:ext cx="2098500" cy="1847700"/>
            </a:xfrm>
            <a:prstGeom prst="straightConnector1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7" name="Google Shape;117;p17"/>
            <p:cNvCxnSpPr/>
            <p:nvPr/>
          </p:nvCxnSpPr>
          <p:spPr>
            <a:xfrm flipH="1">
              <a:off x="5405775" y="1651400"/>
              <a:ext cx="2121300" cy="1847700"/>
            </a:xfrm>
            <a:prstGeom prst="straightConnector1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</a:rPr>
              <a:t>Ciclo da água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"/>
            <a:ext cx="9144000" cy="514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Chuva em Marte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311625" y="3240275"/>
            <a:ext cx="8520600" cy="645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ato"/>
              <a:buChar char="●"/>
            </a:pPr>
            <a:r>
              <a:rPr lang="pt-BR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Não exatamente a mesma neve que na terra;</a:t>
            </a:r>
            <a:endParaRPr/>
          </a:p>
        </p:txBody>
      </p:sp>
      <p:sp>
        <p:nvSpPr>
          <p:cNvPr id="131" name="Google Shape;131;p19"/>
          <p:cNvSpPr txBox="1"/>
          <p:nvPr>
            <p:ph idx="1" type="body"/>
          </p:nvPr>
        </p:nvSpPr>
        <p:spPr>
          <a:xfrm>
            <a:off x="311625" y="2390825"/>
            <a:ext cx="8520600" cy="6450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pt-BR" sz="2400">
                <a:solidFill>
                  <a:srgbClr val="FFFFFF"/>
                </a:solidFill>
              </a:rPr>
              <a:t>Em marte não temos chuva, mas sim neve;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32" name="Google Shape;132;p19"/>
          <p:cNvSpPr txBox="1"/>
          <p:nvPr>
            <p:ph idx="1" type="body"/>
          </p:nvPr>
        </p:nvSpPr>
        <p:spPr>
          <a:xfrm>
            <a:off x="311625" y="1552625"/>
            <a:ext cx="8520600" cy="6450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pt-BR" sz="2400">
                <a:solidFill>
                  <a:srgbClr val="FFFFFF"/>
                </a:solidFill>
              </a:rPr>
              <a:t>Atmosfera composta por: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4318725" y="1548750"/>
            <a:ext cx="10035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</a:t>
            </a:r>
            <a:r>
              <a:rPr baseline="-25000" lang="pt-BR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aseline="-25000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0"/>
          <p:cNvPicPr preferRelativeResize="0"/>
          <p:nvPr/>
        </p:nvPicPr>
        <p:blipFill rotWithShape="1">
          <a:blip r:embed="rId3">
            <a:alphaModFix/>
          </a:blip>
          <a:srcRect b="24969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 rotWithShape="1">
          <a:blip r:embed="rId4">
            <a:alphaModFix/>
          </a:blip>
          <a:srcRect b="3744" l="0" r="2104" t="0"/>
          <a:stretch/>
        </p:blipFill>
        <p:spPr>
          <a:xfrm>
            <a:off x="5669725" y="1366063"/>
            <a:ext cx="2983875" cy="241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038" y="1733550"/>
            <a:ext cx="2733675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67737" y="981323"/>
            <a:ext cx="1590425" cy="318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4551575" y="1733550"/>
            <a:ext cx="4592400" cy="15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0">
                <a:solidFill>
                  <a:srgbClr val="6FA8DC"/>
                </a:solidFill>
              </a:rPr>
              <a:t>-125ºC</a:t>
            </a:r>
            <a:endParaRPr sz="11000">
              <a:solidFill>
                <a:srgbClr val="6FA8DC"/>
              </a:solidFill>
            </a:endParaRPr>
          </a:p>
        </p:txBody>
      </p:sp>
      <p:pic>
        <p:nvPicPr>
          <p:cNvPr id="143" name="Google Shape;14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4988" y="1696525"/>
            <a:ext cx="2771775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38075" y="1733538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1"/>
          <p:cNvPicPr preferRelativeResize="0"/>
          <p:nvPr/>
        </p:nvPicPr>
        <p:blipFill rotWithShape="1">
          <a:blip r:embed="rId3">
            <a:alphaModFix/>
          </a:blip>
          <a:srcRect b="25003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