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5" r:id="rId6"/>
    <p:sldId id="261" r:id="rId7"/>
    <p:sldId id="262" r:id="rId8"/>
    <p:sldId id="266" r:id="rId9"/>
    <p:sldId id="263" r:id="rId10"/>
    <p:sldId id="264" r:id="rId11"/>
    <p:sldId id="268" r:id="rId12"/>
    <p:sldId id="270" r:id="rId13"/>
    <p:sldId id="267" r:id="rId14"/>
    <p:sldId id="271" r:id="rId15"/>
    <p:sldId id="272" r:id="rId16"/>
    <p:sldId id="278" r:id="rId17"/>
    <p:sldId id="283" r:id="rId18"/>
    <p:sldId id="286" r:id="rId19"/>
    <p:sldId id="282" r:id="rId20"/>
    <p:sldId id="281" r:id="rId21"/>
    <p:sldId id="284" r:id="rId22"/>
    <p:sldId id="288" r:id="rId23"/>
    <p:sldId id="289" r:id="rId24"/>
    <p:sldId id="290" r:id="rId25"/>
    <p:sldId id="291" r:id="rId26"/>
    <p:sldId id="280" r:id="rId27"/>
    <p:sldId id="301" r:id="rId28"/>
    <p:sldId id="295" r:id="rId29"/>
    <p:sldId id="292" r:id="rId30"/>
    <p:sldId id="296" r:id="rId31"/>
    <p:sldId id="298" r:id="rId32"/>
    <p:sldId id="299" r:id="rId33"/>
    <p:sldId id="297" r:id="rId34"/>
    <p:sldId id="300" r:id="rId35"/>
    <p:sldId id="303" r:id="rId36"/>
    <p:sldId id="275" r:id="rId37"/>
    <p:sldId id="258" r:id="rId38"/>
    <p:sldId id="305" r:id="rId39"/>
    <p:sldId id="307" r:id="rId40"/>
    <p:sldId id="309" r:id="rId41"/>
    <p:sldId id="310" r:id="rId42"/>
    <p:sldId id="308" r:id="rId43"/>
    <p:sldId id="306" r:id="rId44"/>
    <p:sldId id="311" r:id="rId45"/>
    <p:sldId id="312" r:id="rId46"/>
    <p:sldId id="314" r:id="rId47"/>
    <p:sldId id="316" r:id="rId48"/>
    <p:sldId id="304" r:id="rId49"/>
    <p:sldId id="315" r:id="rId50"/>
    <p:sldId id="317" r:id="rId51"/>
    <p:sldId id="269" r:id="rId52"/>
    <p:sldId id="287" r:id="rId5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427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48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84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91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43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27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30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84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52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47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9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  <a14:imgEffect>
                      <a14:brightnessContrast bright="-49000" contrast="-14000"/>
                    </a14:imgEffect>
                  </a14:imgLayer>
                </a14:imgProps>
              </a:ext>
            </a:extLst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4D1CE-3E00-4469-966B-C35BD1A6F16D}" type="datetimeFigureOut">
              <a:rPr lang="pt-BR" smtClean="0"/>
              <a:t>27/04/2019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83020-23D4-46D1-BFB2-C30488E4E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74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portugal/images/black-holes-infographic-v2/?lan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handra.harvard.edu/photo/2011/cygx1/more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S_GVbuddri8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OKmzhTcIY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ainxkcd.com/wiki/index.php/2135:_M87_Black_Hole_Size_Comparison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youtu.be/9DILtg_9dc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9DILtg_9dcU&amp;feature=youtu.be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versetoday.com/106062/what-is-the-milky-way-2/" TargetMode="External"/><Relationship Id="rId3" Type="http://schemas.openxmlformats.org/officeDocument/2006/relationships/hyperlink" Target="http://hubblesite.org/reference_desk/faq/answer.php.id=62&amp;cat=exotic" TargetMode="External"/><Relationship Id="rId7" Type="http://schemas.openxmlformats.org/officeDocument/2006/relationships/hyperlink" Target="https://www.nasa.gov/mission_pages/chandra/multimedia/black-hole-SagittariusA.html" TargetMode="External"/><Relationship Id="rId2" Type="http://schemas.openxmlformats.org/officeDocument/2006/relationships/hyperlink" Target="https://www.canterbury.ac.nz/news/2019/canterbury-distinguished-professor-roy-kerrs-black-hole-theory-proven-right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oc.if.usp.br/~wtc/?q=geometry-and-spacetime" TargetMode="External"/><Relationship Id="rId11" Type="http://schemas.openxmlformats.org/officeDocument/2006/relationships/hyperlink" Target="https://www.youtube.com/playlist?list=PLbvsCZl4ZqdQwl9-xNjbR1xVHEUem_4bQ" TargetMode="External"/><Relationship Id="rId5" Type="http://schemas.openxmlformats.org/officeDocument/2006/relationships/hyperlink" Target="http://hubblesite.org/explore_astronomy/black_holes/encyc_mod3_q7.html" TargetMode="External"/><Relationship Id="rId10" Type="http://schemas.openxmlformats.org/officeDocument/2006/relationships/hyperlink" Target="http://ecuip.lib.uchicago.edu/multiwavelength-astronomy/astrophysics/05.html" TargetMode="External"/><Relationship Id="rId4" Type="http://schemas.openxmlformats.org/officeDocument/2006/relationships/hyperlink" Target="https://www.cfa.harvard.edu/research/hea/stellar-black-holes" TargetMode="External"/><Relationship Id="rId9" Type="http://schemas.openxmlformats.org/officeDocument/2006/relationships/hyperlink" Target="https://www.nasa.gov/feature/goddard/2017/messier-87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spacetelescope.org/images/heic1106c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pod.nasa.gov/apod/ap111221.html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79862"/>
            <a:ext cx="9144000" cy="1332000"/>
          </a:xfr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EVENT HORIZON TELESCOPE: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A PRIMEIRA SOMBRA DE UM BURACO NEGRO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01548"/>
            <a:ext cx="9233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Montserrat Light" pitchFamily="2" charset="0"/>
              </a:rPr>
              <a:t>André </a:t>
            </a:r>
            <a:r>
              <a:rPr lang="en-US" sz="1050" dirty="0" err="1" smtClean="0">
                <a:solidFill>
                  <a:schemeClr val="bg1"/>
                </a:solidFill>
                <a:latin typeface="Montserrat Light" pitchFamily="2" charset="0"/>
              </a:rPr>
              <a:t>Luiz</a:t>
            </a:r>
            <a:r>
              <a:rPr lang="en-US" sz="1050" dirty="0" smtClean="0">
                <a:solidFill>
                  <a:schemeClr val="bg1"/>
                </a:solidFill>
                <a:latin typeface="Montserrat Light" pitchFamily="2" charset="0"/>
              </a:rPr>
              <a:t> M. R. de Oliveira [andreoliveira5031@gmail.com]   |   </a:t>
            </a:r>
            <a:r>
              <a:rPr lang="en-US" sz="1050" dirty="0" err="1" smtClean="0">
                <a:solidFill>
                  <a:schemeClr val="bg1"/>
                </a:solidFill>
                <a:latin typeface="Montserrat Light" pitchFamily="2" charset="0"/>
              </a:rPr>
              <a:t>Natália</a:t>
            </a:r>
            <a:r>
              <a:rPr lang="en-US" sz="1050" dirty="0" smtClean="0">
                <a:solidFill>
                  <a:schemeClr val="bg1"/>
                </a:solidFill>
                <a:latin typeface="Montserrat Light" pitchFamily="2" charset="0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latin typeface="Montserrat Light" pitchFamily="2" charset="0"/>
              </a:rPr>
              <a:t>Palivanas</a:t>
            </a:r>
            <a:r>
              <a:rPr lang="en-US" sz="1050" dirty="0" smtClean="0">
                <a:solidFill>
                  <a:schemeClr val="bg1"/>
                </a:solidFill>
                <a:latin typeface="Montserrat Light" pitchFamily="2" charset="0"/>
              </a:rPr>
              <a:t> [natalia.palivanas@usp.br] 	                           27/04/2019</a:t>
            </a:r>
            <a:endParaRPr lang="pt-BR" sz="1050" dirty="0">
              <a:solidFill>
                <a:schemeClr val="bg1"/>
              </a:solidFill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c.if.usp.br/%7Ewtc/?q=system/files/curved-spa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4"/>
          <a:stretch/>
        </p:blipFill>
        <p:spPr bwMode="auto">
          <a:xfrm>
            <a:off x="0" y="555526"/>
            <a:ext cx="4705400" cy="26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716016" y="1995686"/>
            <a:ext cx="4406726" cy="263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yKerr_NWS_bl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r="22118"/>
          <a:stretch/>
        </p:blipFill>
        <p:spPr bwMode="auto">
          <a:xfrm>
            <a:off x="5784305" y="915566"/>
            <a:ext cx="3217421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04713" y="4155925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Roy Kerr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6" name="Picture 4" descr="Resultado de imagem para kerr black 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" y="700137"/>
            <a:ext cx="5405843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8458200" cy="1021556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BURACOs NEGROs: ANATOMIA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7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eso.org/images/large/black-holes-infographic-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48" y="0"/>
            <a:ext cx="72651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0788" y="4897279"/>
            <a:ext cx="6102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https://www.eso.org/public/portugal/images/black-holes-infographic-v2/?lang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577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8458200" cy="1021556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BURACOs NEGROs: </a:t>
            </a:r>
            <a:r>
              <a:rPr lang="en-US" b="0" dirty="0" err="1" smtClean="0">
                <a:solidFill>
                  <a:schemeClr val="bg1"/>
                </a:solidFill>
              </a:rPr>
              <a:t>tipos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BURACO NEGRO DE MASSA ESTELAR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chandra.harvard.edu/photo/2011/cygx1/cyg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23678"/>
            <a:ext cx="6221493" cy="25922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45577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http://chandra.harvard.edu/photo/2011/cygx1/more.html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pic>
        <p:nvPicPr>
          <p:cNvPr id="11268" name="Picture 4" descr="http://chandra.harvard.edu/photo/2011/cygx1/cygx1_xr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678"/>
            <a:ext cx="2592288" cy="25922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672" y="4371950"/>
            <a:ext cx="40588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RAIO-X</a:t>
            </a:r>
            <a:endParaRPr lang="pt-BR" sz="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62" y="843558"/>
            <a:ext cx="5439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Formação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morte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strelas</a:t>
            </a:r>
            <a:r>
              <a:rPr lang="en-US" dirty="0" smtClean="0">
                <a:solidFill>
                  <a:schemeClr val="bg1"/>
                </a:solidFill>
              </a:rPr>
              <a:t> com M&gt;20M</a:t>
            </a:r>
            <a:r>
              <a:rPr lang="pt-BR" baseline="-25000" dirty="0" smtClean="0">
                <a:solidFill>
                  <a:schemeClr val="bg1"/>
                </a:solidFill>
              </a:rPr>
              <a:t>☉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Massa: </a:t>
            </a:r>
            <a:r>
              <a:rPr lang="en-US" dirty="0" err="1" smtClean="0">
                <a:solidFill>
                  <a:schemeClr val="bg1"/>
                </a:solidFill>
              </a:rPr>
              <a:t>dezenas</a:t>
            </a:r>
            <a:r>
              <a:rPr lang="en-US" dirty="0" smtClean="0">
                <a:solidFill>
                  <a:schemeClr val="bg1"/>
                </a:solidFill>
              </a:rPr>
              <a:t> de M</a:t>
            </a:r>
            <a:r>
              <a:rPr lang="pt-BR" baseline="-25000" dirty="0" smtClean="0">
                <a:solidFill>
                  <a:schemeClr val="bg1"/>
                </a:solidFill>
              </a:rPr>
              <a:t>☉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Onde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milhões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VL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BURACO NEGRO SUPERMASSIVO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162" y="843558"/>
            <a:ext cx="4299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Formação</a:t>
            </a:r>
            <a:r>
              <a:rPr lang="en-US" dirty="0" smtClean="0">
                <a:solidFill>
                  <a:schemeClr val="bg1"/>
                </a:solidFill>
              </a:rPr>
              <a:t>: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Massa: </a:t>
            </a:r>
            <a:r>
              <a:rPr lang="en-US" dirty="0" err="1" smtClean="0">
                <a:solidFill>
                  <a:schemeClr val="bg1"/>
                </a:solidFill>
              </a:rPr>
              <a:t>centenas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bilhões</a:t>
            </a:r>
            <a:r>
              <a:rPr lang="en-US" dirty="0" smtClean="0">
                <a:solidFill>
                  <a:schemeClr val="bg1"/>
                </a:solidFill>
              </a:rPr>
              <a:t> de M</a:t>
            </a:r>
            <a:r>
              <a:rPr lang="pt-BR" baseline="-25000" dirty="0" smtClean="0">
                <a:solidFill>
                  <a:schemeClr val="bg1"/>
                </a:solidFill>
              </a:rPr>
              <a:t>☉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Onde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centro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42" name="Picture 2" descr="Supermassive black hole Sagittarius A*  is located in the middle of the Milky Way galaxy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9434"/>
            <a:ext cx="3232596" cy="32325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handra.si.edu/photo/2019/black_hole/black_hole_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05" y="1859434"/>
            <a:ext cx="3463495" cy="32325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rtist's conception of the Milky Way galaxy. Credit: Nick Ris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4935"/>
            <a:ext cx="4320480" cy="43204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essier 87 Hubble Wiki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2" y="294935"/>
            <a:ext cx="4320480" cy="43204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285" y="4629785"/>
            <a:ext cx="2880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Concepção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artística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 Via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Láctea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(NASA)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3248" y="4629784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M87 (Hubble/NASA)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7504" y="3806918"/>
            <a:ext cx="4320480" cy="1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9438" y="3806919"/>
            <a:ext cx="143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mil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anos-luz</a:t>
            </a:r>
            <a:endParaRPr lang="pt-B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03748" y="1419622"/>
            <a:ext cx="82809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86050" y="105029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SgrA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48064" y="3795886"/>
            <a:ext cx="3384376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13668" y="3806918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 </a:t>
            </a:r>
            <a:r>
              <a:rPr lang="en-US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anos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-luz</a:t>
            </a:r>
            <a:endParaRPr lang="pt-B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40152" y="1202690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7905" y="83335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M87*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0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2/2f/Hubble_ultra_deep_fiel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 b="38310"/>
          <a:stretch/>
        </p:blipFill>
        <p:spPr bwMode="auto">
          <a:xfrm>
            <a:off x="-1" y="13532"/>
            <a:ext cx="9144001" cy="51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rtist's conception of the Milky Way galaxy. Credit: Nick Ris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4935"/>
            <a:ext cx="4320480" cy="43204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essier 87 Hubble Wiki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2" y="294935"/>
            <a:ext cx="4320480" cy="43204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285" y="4629785"/>
            <a:ext cx="2880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Concepção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artística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 Via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Láctea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(NASA)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3248" y="4629784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M87 (Hubble/NASA)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338" name="Picture 2" descr="Resultado de imagem para h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91" y="2446623"/>
            <a:ext cx="2681819" cy="17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305176"/>
            <a:ext cx="8421688" cy="1021556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BREVÍSSIMA </a:t>
            </a:r>
            <a:r>
              <a:rPr lang="en-US" b="0" dirty="0" smtClean="0">
                <a:solidFill>
                  <a:schemeClr val="bg1"/>
                </a:solidFill>
              </a:rPr>
              <a:t>HISTÓRIA </a:t>
            </a:r>
            <a:r>
              <a:rPr lang="en-US" b="0" dirty="0" smtClean="0">
                <a:solidFill>
                  <a:schemeClr val="bg1"/>
                </a:solidFill>
              </a:rPr>
              <a:t>DA </a:t>
            </a:r>
            <a:r>
              <a:rPr lang="en-US" b="0" dirty="0" err="1" smtClean="0">
                <a:solidFill>
                  <a:schemeClr val="bg1"/>
                </a:solidFill>
              </a:rPr>
              <a:t>Gravitação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26844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Dificuldade</a:t>
            </a:r>
            <a:r>
              <a:rPr lang="en-US" dirty="0" smtClean="0">
                <a:solidFill>
                  <a:schemeClr val="bg1"/>
                </a:solidFill>
              </a:rPr>
              <a:t> 1: </a:t>
            </a:r>
            <a:r>
              <a:rPr lang="en-US" dirty="0" err="1" smtClean="0">
                <a:solidFill>
                  <a:schemeClr val="bg1"/>
                </a:solidFill>
              </a:rPr>
              <a:t>tamanho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aparente</a:t>
            </a:r>
            <a:r>
              <a:rPr lang="en-US" dirty="0" smtClean="0">
                <a:solidFill>
                  <a:schemeClr val="bg1"/>
                </a:solidFill>
              </a:rPr>
              <a:t> de 40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pt-BR" dirty="0" smtClean="0">
                <a:solidFill>
                  <a:schemeClr val="bg1"/>
                </a:solidFill>
              </a:rPr>
              <a:t>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2"/>
              </a:rPr>
              <a:t>https://www.youtube.com/watch?v=S_GVbuddri8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203598"/>
            <a:ext cx="723265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26844"/>
            <a:ext cx="475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Dificuldade</a:t>
            </a:r>
            <a:r>
              <a:rPr lang="en-US" dirty="0" smtClean="0">
                <a:solidFill>
                  <a:schemeClr val="bg1"/>
                </a:solidFill>
              </a:rPr>
              <a:t> 2: </a:t>
            </a:r>
            <a:r>
              <a:rPr lang="en-US" dirty="0" err="1" smtClean="0">
                <a:solidFill>
                  <a:schemeClr val="bg1"/>
                </a:solidFill>
              </a:rPr>
              <a:t>muita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coisa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frente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7413" name="Picture 5" descr="http://ecuip.lib.uchicago.edu/multiwavelength-astronomy/images/astrophysics/MWA-whirlpool-gala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0" y="732824"/>
            <a:ext cx="7841201" cy="44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8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547" y="197008"/>
            <a:ext cx="6934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D</a:t>
            </a:r>
            <a:r>
              <a:rPr lang="en-US" sz="2000" dirty="0" err="1" smtClean="0">
                <a:solidFill>
                  <a:schemeClr val="bg1"/>
                </a:solidFill>
              </a:rPr>
              <a:t>iâmetro</a:t>
            </a:r>
            <a:r>
              <a:rPr lang="en-US" sz="2000" dirty="0" smtClean="0">
                <a:solidFill>
                  <a:schemeClr val="bg1"/>
                </a:solidFill>
              </a:rPr>
              <a:t> do </a:t>
            </a:r>
            <a:r>
              <a:rPr lang="en-US" sz="2000" dirty="0" err="1" smtClean="0">
                <a:solidFill>
                  <a:schemeClr val="bg1"/>
                </a:solidFill>
              </a:rPr>
              <a:t>radiotelescópio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necessário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para</a:t>
            </a:r>
            <a:r>
              <a:rPr lang="en-US" sz="2000" dirty="0" smtClean="0">
                <a:solidFill>
                  <a:schemeClr val="bg1"/>
                </a:solidFill>
              </a:rPr>
              <a:t> resolver o </a:t>
            </a:r>
            <a:r>
              <a:rPr lang="en-US" sz="2000" dirty="0" err="1" smtClean="0">
                <a:solidFill>
                  <a:schemeClr val="bg1"/>
                </a:solidFill>
              </a:rPr>
              <a:t>tamanho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aparente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SgrA</a:t>
            </a:r>
            <a:r>
              <a:rPr lang="en-US" sz="2000" dirty="0" smtClean="0">
                <a:solidFill>
                  <a:schemeClr val="bg1"/>
                </a:solidFill>
              </a:rPr>
              <a:t>* e M87*: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7755" y="1086004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~12.000 km</a:t>
            </a:r>
            <a:endParaRPr lang="pt-BR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135" y="197008"/>
            <a:ext cx="503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Maiores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radiotelescópios</a:t>
            </a:r>
            <a:r>
              <a:rPr lang="en-US" sz="2000" dirty="0" smtClean="0">
                <a:solidFill>
                  <a:schemeClr val="bg1"/>
                </a:solidFill>
              </a:rPr>
              <a:t> do </a:t>
            </a:r>
            <a:r>
              <a:rPr lang="en-US" sz="2000" dirty="0" err="1" smtClean="0">
                <a:solidFill>
                  <a:schemeClr val="bg1"/>
                </a:solidFill>
              </a:rPr>
              <a:t>planeta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048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15566"/>
            <a:ext cx="4176464" cy="28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342" y="3754292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Arecibo (Porto Rico): 305m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486" name="Picture 6" descr="https://media.wired.com/photos/5b8061bf385cec3f290b9754/master/w_2400,c_limit/fast-62950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75" y="1809256"/>
            <a:ext cx="5051437" cy="2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4710" y="465069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FAST (China): 500m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564" y="197008"/>
            <a:ext cx="4156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 </a:t>
            </a:r>
            <a:r>
              <a:rPr lang="en-US" sz="2000" dirty="0" err="1" smtClean="0">
                <a:solidFill>
                  <a:schemeClr val="bg1"/>
                </a:solidFill>
              </a:rPr>
              <a:t>que</a:t>
            </a:r>
            <a:r>
              <a:rPr lang="en-US" sz="2000" dirty="0" smtClean="0">
                <a:solidFill>
                  <a:schemeClr val="bg1"/>
                </a:solidFill>
              </a:rPr>
              <a:t> tem 12 mil km </a:t>
            </a:r>
            <a:r>
              <a:rPr lang="en-US" sz="2000" dirty="0" err="1" smtClean="0">
                <a:solidFill>
                  <a:schemeClr val="bg1"/>
                </a:solidFill>
              </a:rPr>
              <a:t>na</a:t>
            </a:r>
            <a:r>
              <a:rPr lang="en-US" sz="2000" dirty="0" smtClean="0">
                <a:solidFill>
                  <a:schemeClr val="bg1"/>
                </a:solidFill>
              </a:rPr>
              <a:t> Terra?</a:t>
            </a:r>
          </a:p>
        </p:txBody>
      </p:sp>
      <p:pic>
        <p:nvPicPr>
          <p:cNvPr id="21506" name="Picture 2" descr="&quot;The Blue Marble&quot; photograph of Earth, taken by the Apollo 17 mission. The Arabian peninsula, Africa and Madagascar lie in the upper half of the disc, whereas Antarctica is at the botto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20" y="607657"/>
            <a:ext cx="4546381" cy="45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564" y="197008"/>
            <a:ext cx="4156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 </a:t>
            </a:r>
            <a:r>
              <a:rPr lang="en-US" sz="2000" dirty="0" err="1" smtClean="0">
                <a:solidFill>
                  <a:schemeClr val="bg1"/>
                </a:solidFill>
              </a:rPr>
              <a:t>que</a:t>
            </a:r>
            <a:r>
              <a:rPr lang="en-US" sz="2000" dirty="0" smtClean="0">
                <a:solidFill>
                  <a:schemeClr val="bg1"/>
                </a:solidFill>
              </a:rPr>
              <a:t> tem 12 mil km </a:t>
            </a:r>
            <a:r>
              <a:rPr lang="en-US" sz="2000" dirty="0" err="1" smtClean="0">
                <a:solidFill>
                  <a:schemeClr val="bg1"/>
                </a:solidFill>
              </a:rPr>
              <a:t>na</a:t>
            </a:r>
            <a:r>
              <a:rPr lang="en-US" sz="2000" dirty="0" smtClean="0">
                <a:solidFill>
                  <a:schemeClr val="bg1"/>
                </a:solidFill>
              </a:rPr>
              <a:t> Terra?</a:t>
            </a:r>
          </a:p>
        </p:txBody>
      </p:sp>
      <p:pic>
        <p:nvPicPr>
          <p:cNvPr id="21506" name="Picture 2" descr="&quot;The Blue Marble&quot; photograph of Earth, taken by the Apollo 17 mission. The Arabian peninsula, Africa and Madagascar lie in the upper half of the disc, whereas Antarctica is at the botto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20" y="607657"/>
            <a:ext cx="4546381" cy="45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555776" y="2859782"/>
            <a:ext cx="40324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35134" y="2880848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12.700 km</a:t>
            </a:r>
            <a:endParaRPr lang="pt-BR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8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vent Horizon 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6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e/eb/The_Event_Horizon_Telescope_and_Global_mm-VLBI_Array_on_the_Ear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17" y="1615366"/>
            <a:ext cx="6721166" cy="35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vent Horizon 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6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e/eb/The_Event_Horizon_Telescope_and_Global_mm-VLBI_Array_on_the_Ear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17" y="1615366"/>
            <a:ext cx="6721166" cy="35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Resultado de imagem para jcm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0" y="1715343"/>
            <a:ext cx="1207994" cy="12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m para sma telescop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5284" r="16055" b="16153"/>
          <a:stretch/>
        </p:blipFill>
        <p:spPr bwMode="auto">
          <a:xfrm>
            <a:off x="107885" y="3507854"/>
            <a:ext cx="2016224" cy="13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urved Connector 2"/>
          <p:cNvCxnSpPr>
            <a:endCxn id="23554" idx="3"/>
          </p:cNvCxnSpPr>
          <p:nvPr/>
        </p:nvCxnSpPr>
        <p:spPr>
          <a:xfrm rot="16200000" flipV="1">
            <a:off x="1244872" y="2464126"/>
            <a:ext cx="633799" cy="403834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endCxn id="23556" idx="0"/>
          </p:cNvCxnSpPr>
          <p:nvPr/>
        </p:nvCxnSpPr>
        <p:spPr>
          <a:xfrm rot="10800000" flipV="1">
            <a:off x="1115998" y="3147812"/>
            <a:ext cx="575685" cy="360041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58" name="Picture 6" descr="http://www.lmtgtm.org/wp-content/uploads/2015/06/IMG_51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t="33655" r="30269"/>
          <a:stretch/>
        </p:blipFill>
        <p:spPr bwMode="auto">
          <a:xfrm>
            <a:off x="2339752" y="3327832"/>
            <a:ext cx="720080" cy="7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urved Connector 20"/>
          <p:cNvCxnSpPr>
            <a:endCxn id="23558" idx="0"/>
          </p:cNvCxnSpPr>
          <p:nvPr/>
        </p:nvCxnSpPr>
        <p:spPr>
          <a:xfrm rot="5400000">
            <a:off x="2645787" y="3129811"/>
            <a:ext cx="252026" cy="144016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60" name="Picture 8" descr="Resultado de imagem para alma telescope 201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2922" r="3787" b="26209"/>
          <a:stretch/>
        </p:blipFill>
        <p:spPr bwMode="auto">
          <a:xfrm>
            <a:off x="2267744" y="4168911"/>
            <a:ext cx="2044161" cy="9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urved Connector 30"/>
          <p:cNvCxnSpPr>
            <a:endCxn id="23560" idx="0"/>
          </p:cNvCxnSpPr>
          <p:nvPr/>
        </p:nvCxnSpPr>
        <p:spPr>
          <a:xfrm rot="16200000" flipH="1">
            <a:off x="3132332" y="4011417"/>
            <a:ext cx="229009" cy="85977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62" name="Picture 10" descr="Resultado de imagem para apex telesco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45" y="2942258"/>
            <a:ext cx="1131273" cy="7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urved Connector 34"/>
          <p:cNvCxnSpPr>
            <a:endCxn id="23562" idx="2"/>
          </p:cNvCxnSpPr>
          <p:nvPr/>
        </p:nvCxnSpPr>
        <p:spPr>
          <a:xfrm flipV="1">
            <a:off x="3779912" y="3694779"/>
            <a:ext cx="157670" cy="101107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64" name="Picture 12" descr="Resultado de imagem para aro smt telesco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71" y="1302840"/>
            <a:ext cx="904544" cy="11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urved Connector 38"/>
          <p:cNvCxnSpPr>
            <a:endCxn id="23564" idx="2"/>
          </p:cNvCxnSpPr>
          <p:nvPr/>
        </p:nvCxnSpPr>
        <p:spPr>
          <a:xfrm rot="10800000">
            <a:off x="2014043" y="2425467"/>
            <a:ext cx="388458" cy="165013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82" name="Picture 22" descr="http://iram-institute.org/medias/photo_gallery/xxl/Interferometer_antenae_and_rail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r="26085" b="44377"/>
          <a:stretch/>
        </p:blipFill>
        <p:spPr bwMode="auto">
          <a:xfrm>
            <a:off x="5148446" y="975212"/>
            <a:ext cx="1856091" cy="128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Curved Connector 70"/>
          <p:cNvCxnSpPr>
            <a:endCxn id="23582" idx="1"/>
          </p:cNvCxnSpPr>
          <p:nvPr/>
        </p:nvCxnSpPr>
        <p:spPr>
          <a:xfrm rot="5400000" flipH="1" flipV="1">
            <a:off x="4551576" y="1828596"/>
            <a:ext cx="810100" cy="383640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26" descr="Resultado de imagem para south pole telescop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23" y="3574429"/>
            <a:ext cx="2326741" cy="15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Resultado de imagem para iram telescop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98" y="2724324"/>
            <a:ext cx="954552" cy="103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Curved Connector 79"/>
          <p:cNvCxnSpPr>
            <a:endCxn id="40" idx="1"/>
          </p:cNvCxnSpPr>
          <p:nvPr/>
        </p:nvCxnSpPr>
        <p:spPr>
          <a:xfrm>
            <a:off x="4644008" y="2787774"/>
            <a:ext cx="2610790" cy="455493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43" idx="1"/>
          </p:cNvCxnSpPr>
          <p:nvPr/>
        </p:nvCxnSpPr>
        <p:spPr>
          <a:xfrm rot="5400000" flipH="1" flipV="1">
            <a:off x="4681854" y="4433534"/>
            <a:ext cx="447021" cy="281117"/>
          </a:xfrm>
          <a:prstGeom prst="curvedConnector2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vent Horizon 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6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2067694"/>
            <a:ext cx="3890809" cy="1133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Poder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resolução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pt-BR" sz="2400" b="1" dirty="0" smtClean="0">
                <a:solidFill>
                  <a:schemeClr val="accent3">
                    <a:lumMod val="75000"/>
                  </a:schemeClr>
                </a:solidFill>
              </a:rPr>
              <a:t>✓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Alta </a:t>
            </a:r>
            <a:r>
              <a:rPr lang="en-US" sz="2400" dirty="0" err="1" smtClean="0">
                <a:solidFill>
                  <a:schemeClr val="bg1"/>
                </a:solidFill>
              </a:rPr>
              <a:t>sensibilidade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pt-BR" sz="2400" b="1" dirty="0" smtClean="0">
                <a:solidFill>
                  <a:schemeClr val="accent3">
                    <a:lumMod val="75000"/>
                  </a:schemeClr>
                </a:solidFill>
              </a:rPr>
              <a:t>✓</a:t>
            </a:r>
            <a:endParaRPr lang="pt-B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1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VLBI: INTERFEROMETRIA DE LONGA LINHA DE BASE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7239"/>
            <a:ext cx="5232580" cy="39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2425" y="4873121"/>
            <a:ext cx="1726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VLA (Novo México/USA)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AutoShape 2" descr="Sir Martin R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47239"/>
            <a:ext cx="1953253" cy="292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6415" y="3877119"/>
            <a:ext cx="1540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Sir Martin Ryle (1974)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9" name="Picture 5" descr="Resultado de imagem para nobel medal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4727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trait of man in black with shoulder-length, wavy brown hair, a large sharp nose, and a distracted g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1510"/>
            <a:ext cx="3066697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614396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Isaac Newton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2" name="Picture 4" descr="Resultado de imagem para earth moon 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52" y="421511"/>
            <a:ext cx="3972396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3691066"/>
            <a:ext cx="2779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Ação</a:t>
            </a:r>
            <a:r>
              <a:rPr lang="en-US" dirty="0" smtClean="0">
                <a:solidFill>
                  <a:schemeClr val="bg1"/>
                </a:solidFill>
              </a:rPr>
              <a:t> à </a:t>
            </a:r>
            <a:r>
              <a:rPr lang="en-US" dirty="0" err="1" smtClean="0">
                <a:solidFill>
                  <a:schemeClr val="bg1"/>
                </a:solidFill>
              </a:rPr>
              <a:t>distância</a:t>
            </a:r>
            <a:r>
              <a:rPr lang="en-US" dirty="0" smtClean="0">
                <a:solidFill>
                  <a:schemeClr val="bg1"/>
                </a:solidFill>
              </a:rPr>
              <a:t>???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Força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instantânea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Órbita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Mercúrio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6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VLBI: INTERFEROMETRIA DE LONGA LINHA DE BASE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27654" name="Picture 6" descr="VLBI Very Long Baseline Interferomet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515" r="1086" b="18478"/>
          <a:stretch/>
        </p:blipFill>
        <p:spPr bwMode="auto">
          <a:xfrm>
            <a:off x="2987824" y="1491629"/>
            <a:ext cx="6048672" cy="28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716" y="1491630"/>
            <a:ext cx="2946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Tempo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Condições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climáticas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Instrumental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f/f6/EHT-infograp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365902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5825" y="425231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05, 06, 10 e 11 de </a:t>
            </a:r>
            <a:r>
              <a:rPr lang="en-US" dirty="0" err="1" smtClean="0">
                <a:solidFill>
                  <a:schemeClr val="bg1"/>
                </a:solidFill>
              </a:rPr>
              <a:t>abril</a:t>
            </a:r>
            <a:r>
              <a:rPr lang="en-US" dirty="0" smtClean="0">
                <a:solidFill>
                  <a:schemeClr val="bg1"/>
                </a:solidFill>
              </a:rPr>
              <a:t> de 2017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26394" y="457062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699" name="Picture 3" descr="C:\Users\Nat\Desktop\youtube_social_icon_re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08" y="1491630"/>
            <a:ext cx="6096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03708" y="199568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www.youtube.com/watch?v=meOKmzhTcIY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9244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f/f6/EHT-infograp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365902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5825" y="425231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05, 06, 10 e 11 de </a:t>
            </a:r>
            <a:r>
              <a:rPr lang="en-US" dirty="0" err="1" smtClean="0">
                <a:solidFill>
                  <a:schemeClr val="bg1"/>
                </a:solidFill>
              </a:rPr>
              <a:t>abril</a:t>
            </a:r>
            <a:r>
              <a:rPr lang="en-US" dirty="0" smtClean="0">
                <a:solidFill>
                  <a:schemeClr val="bg1"/>
                </a:solidFill>
              </a:rPr>
              <a:t> de 2017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26394" y="457062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ight Arrow 7"/>
          <p:cNvSpPr/>
          <p:nvPr/>
        </p:nvSpPr>
        <p:spPr>
          <a:xfrm>
            <a:off x="3726394" y="1707654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4621260" y="167582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petabytes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b="8536"/>
          <a:stretch/>
        </p:blipFill>
        <p:spPr bwMode="auto">
          <a:xfrm>
            <a:off x="86596" y="447514"/>
            <a:ext cx="89708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f/f6/EHT-infograp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365902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5825" y="425231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05, 06, 10 e 11 de </a:t>
            </a:r>
            <a:r>
              <a:rPr lang="en-US" dirty="0" err="1" smtClean="0">
                <a:solidFill>
                  <a:schemeClr val="bg1"/>
                </a:solidFill>
              </a:rPr>
              <a:t>abril</a:t>
            </a:r>
            <a:r>
              <a:rPr lang="en-US" dirty="0" smtClean="0">
                <a:solidFill>
                  <a:schemeClr val="bg1"/>
                </a:solidFill>
              </a:rPr>
              <a:t> de 2017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26394" y="457062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ight Arrow 7"/>
          <p:cNvSpPr/>
          <p:nvPr/>
        </p:nvSpPr>
        <p:spPr>
          <a:xfrm>
            <a:off x="3726394" y="1707654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4621260" y="167582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petabytes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725768" y="3179646"/>
            <a:ext cx="661458" cy="305669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4620634" y="3147814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Reconstrução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imagem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raphic showing that a ring of light is more likely to be an image of a black hole than a square of sta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17" y="1023578"/>
            <a:ext cx="688076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14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</a:rPr>
              <a:t>A IMAGEM!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1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eso.org/images/large/eso19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0"/>
            <a:ext cx="8835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https://www.eso.org/public/images/eso1907a/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5011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eso.org/images/large/eso19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0"/>
            <a:ext cx="8835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https://www.eso.org/public/images/eso1907a/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6660231" y="674281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SOMBRA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9" name="Elbow Connector 8"/>
          <p:cNvCxnSpPr>
            <a:endCxn id="3" idx="1"/>
          </p:cNvCxnSpPr>
          <p:nvPr/>
        </p:nvCxnSpPr>
        <p:spPr>
          <a:xfrm flipV="1">
            <a:off x="4572000" y="874336"/>
            <a:ext cx="2088231" cy="1193358"/>
          </a:xfrm>
          <a:prstGeom prst="bentConnector3">
            <a:avLst>
              <a:gd name="adj1" fmla="val -228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132" y="2355726"/>
            <a:ext cx="118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 bi km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83968" y="2283718"/>
            <a:ext cx="57606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80818" y="1087260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Não</a:t>
            </a:r>
            <a:r>
              <a:rPr lang="en-US" dirty="0" smtClean="0">
                <a:solidFill>
                  <a:schemeClr val="accent2"/>
                </a:solidFill>
              </a:rPr>
              <a:t> é o </a:t>
            </a:r>
            <a:r>
              <a:rPr lang="en-US" dirty="0" err="1" smtClean="0">
                <a:solidFill>
                  <a:schemeClr val="accent2"/>
                </a:solidFill>
              </a:rPr>
              <a:t>horizonte</a:t>
            </a:r>
            <a:r>
              <a:rPr lang="en-US" dirty="0" smtClean="0">
                <a:solidFill>
                  <a:schemeClr val="accent2"/>
                </a:solidFill>
              </a:rPr>
              <a:t> de </a:t>
            </a:r>
            <a:r>
              <a:rPr lang="en-US" dirty="0" err="1" smtClean="0">
                <a:solidFill>
                  <a:schemeClr val="accent2"/>
                </a:solidFill>
              </a:rPr>
              <a:t>eventos</a:t>
            </a:r>
            <a:r>
              <a:rPr lang="en-US" dirty="0" smtClean="0">
                <a:solidFill>
                  <a:schemeClr val="accent2"/>
                </a:solidFill>
              </a:rPr>
              <a:t>!</a:t>
            </a:r>
            <a:endParaRPr lang="pt-B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eso.org/images/large/eso19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0"/>
            <a:ext cx="8835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https://www.eso.org/public/images/eso1907a/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6660231" y="674281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SOMBRA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9" name="Elbow Connector 8"/>
          <p:cNvCxnSpPr>
            <a:endCxn id="3" idx="1"/>
          </p:cNvCxnSpPr>
          <p:nvPr/>
        </p:nvCxnSpPr>
        <p:spPr>
          <a:xfrm flipV="1">
            <a:off x="4572000" y="874336"/>
            <a:ext cx="2088231" cy="1193358"/>
          </a:xfrm>
          <a:prstGeom prst="bentConnector3">
            <a:avLst>
              <a:gd name="adj1" fmla="val -228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134" y="2355726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 bi km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83968" y="2283718"/>
            <a:ext cx="57606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9257" y="3716451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Horizonte de </a:t>
            </a:r>
            <a:r>
              <a:rPr lang="en-US" dirty="0" err="1" smtClean="0">
                <a:solidFill>
                  <a:schemeClr val="bg1"/>
                </a:solidFill>
              </a:rPr>
              <a:t>eventos</a:t>
            </a:r>
            <a:r>
              <a:rPr lang="en-US" dirty="0" smtClean="0">
                <a:solidFill>
                  <a:schemeClr val="bg1"/>
                </a:solidFill>
              </a:rPr>
              <a:t>: 38 bi km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Massa: 6,5 </a:t>
            </a:r>
            <a:r>
              <a:rPr lang="en-US" dirty="0" err="1" smtClean="0">
                <a:solidFill>
                  <a:schemeClr val="bg1"/>
                </a:solidFill>
              </a:rPr>
              <a:t>bilhões</a:t>
            </a:r>
            <a:r>
              <a:rPr lang="en-US" dirty="0" smtClean="0">
                <a:solidFill>
                  <a:schemeClr val="bg1"/>
                </a:solidFill>
              </a:rPr>
              <a:t> de M</a:t>
            </a:r>
            <a:r>
              <a:rPr lang="pt-BR" baseline="-25000" dirty="0" smtClean="0">
                <a:solidFill>
                  <a:schemeClr val="bg1"/>
                </a:solidFill>
              </a:rPr>
              <a:t>☉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6" name="Curved Connector 5"/>
          <p:cNvCxnSpPr>
            <a:stCxn id="20" idx="2"/>
            <a:endCxn id="4" idx="3"/>
          </p:cNvCxnSpPr>
          <p:nvPr/>
        </p:nvCxnSpPr>
        <p:spPr>
          <a:xfrm rot="5400000">
            <a:off x="3571033" y="3177148"/>
            <a:ext cx="1453058" cy="548879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0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558"/>
            <a:ext cx="9144000" cy="72000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 SOLUÇÃO DE EINSTEIN: RELATIVIDADE GERAL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upload.wikimedia.org/wikipedia/commons/thumb/1/10/Albert_Einstein_photo_1920.jpg/800px-Albert_Einstein_photo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43558"/>
            <a:ext cx="2921791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9558" y="4793948"/>
            <a:ext cx="1245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Albert Einstein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6" name="Picture 4" descr="https://upload.wikimedia.org/wikipedia/commons/2/22/Spacetime_curva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5" y="1588461"/>
            <a:ext cx="555278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669925"/>
            <a:ext cx="734060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016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669925"/>
            <a:ext cx="734060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876256" y="1347614"/>
            <a:ext cx="1366044" cy="367240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448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explainxkcd.com/wiki/images/d/da/m87_black_hole_size_comparis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8"/>
          <a:stretch/>
        </p:blipFill>
        <p:spPr bwMode="auto">
          <a:xfrm>
            <a:off x="1574669" y="0"/>
            <a:ext cx="59946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4668" y="4897279"/>
            <a:ext cx="59946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https://www.explainxkcd.com/wiki/index.php/2135:_M87_Black_Hole_Size_Comparison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1339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eso.org/images/large/eso19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0"/>
            <a:ext cx="8835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https://www.eso.org/public/images/eso1907a/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814120" y="4371950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 DISCO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12" name="Elbow Connector 11"/>
          <p:cNvCxnSpPr>
            <a:endCxn id="5" idx="1"/>
          </p:cNvCxnSpPr>
          <p:nvPr/>
        </p:nvCxnSpPr>
        <p:spPr>
          <a:xfrm>
            <a:off x="4572000" y="3507854"/>
            <a:ext cx="2242120" cy="1064151"/>
          </a:xfrm>
          <a:prstGeom prst="bentConnector3">
            <a:avLst>
              <a:gd name="adj1" fmla="val -679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eso.org/images/large/eso19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0"/>
            <a:ext cx="8835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 smtClean="0">
                <a:hlinkClick r:id="rId3"/>
              </a:rPr>
              <a:t>https://www.eso.org/public/images/eso1907a/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930891" y="4276655"/>
            <a:ext cx="5282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imagem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Einstein </a:t>
            </a:r>
            <a:r>
              <a:rPr lang="en-US" dirty="0" err="1" smtClean="0">
                <a:solidFill>
                  <a:schemeClr val="bg1"/>
                </a:solidFill>
              </a:rPr>
              <a:t>estava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certo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14337"/>
            <a:ext cx="76676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30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SIMULAÇÃO x OBSERVADO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35646"/>
            <a:ext cx="66103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499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3558"/>
            <a:ext cx="9144000" cy="72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SIMULAÇÃO x OBSERVADO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35646"/>
            <a:ext cx="66103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5"/>
          <a:stretch/>
        </p:blipFill>
        <p:spPr bwMode="auto">
          <a:xfrm>
            <a:off x="1425873" y="1203598"/>
            <a:ext cx="6292254" cy="354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Nat\Desktop\youtube_social_icon_red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15133"/>
            <a:ext cx="6096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1592" y="2715766"/>
            <a:ext cx="50223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hlinkClick r:id="rId4"/>
              </a:rPr>
              <a:t>https://</a:t>
            </a:r>
            <a:r>
              <a:rPr lang="pt-BR" sz="1000" dirty="0" smtClean="0">
                <a:hlinkClick r:id="rId4"/>
              </a:rPr>
              <a:t>www.youtube.com/watch?v=9DILtg_9dcU&amp;feature=youtu.be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5542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69875"/>
            <a:ext cx="50165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>
                <a:solidFill>
                  <a:schemeClr val="bg1"/>
                </a:solidFill>
              </a:rPr>
              <a:t>Algumas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en-US" b="0" dirty="0" err="1" smtClean="0">
                <a:solidFill>
                  <a:schemeClr val="bg1"/>
                </a:solidFill>
              </a:rPr>
              <a:t>evidências</a:t>
            </a:r>
            <a:r>
              <a:rPr lang="en-US" b="0" dirty="0" smtClean="0">
                <a:solidFill>
                  <a:schemeClr val="bg1"/>
                </a:solidFill>
              </a:rPr>
              <a:t> da </a:t>
            </a:r>
            <a:r>
              <a:rPr lang="en-US" b="0" dirty="0" err="1" smtClean="0">
                <a:solidFill>
                  <a:schemeClr val="bg1"/>
                </a:solidFill>
              </a:rPr>
              <a:t>rg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1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85875"/>
            <a:ext cx="5143500" cy="25717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51720" y="771550"/>
            <a:ext cx="542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Aparentemente nada a ver, mas...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23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32170"/>
            <a:ext cx="8229600" cy="667372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Referências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866845"/>
            <a:ext cx="82477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hlinkClick r:id="rId2"/>
              </a:rPr>
              <a:t>https://www.canterbury.ac.nz/news/2019/canterbury-distinguished-professor-roy-kerrs-black-hole-theory-proven-right.html</a:t>
            </a:r>
            <a:endParaRPr lang="pt-BR" sz="1000" dirty="0" smtClean="0"/>
          </a:p>
          <a:p>
            <a:r>
              <a:rPr lang="pt-BR" sz="1000" dirty="0" smtClean="0">
                <a:hlinkClick r:id="rId3"/>
              </a:rPr>
              <a:t>http://hubblesite.org/reference_desk/faq/answer.php.id=62&amp;cat=exotic</a:t>
            </a:r>
            <a:r>
              <a:rPr lang="pt-BR" sz="1000" dirty="0" smtClean="0"/>
              <a:t> </a:t>
            </a:r>
          </a:p>
          <a:p>
            <a:r>
              <a:rPr lang="pt-BR" sz="1000" dirty="0" smtClean="0">
                <a:hlinkClick r:id="rId4"/>
              </a:rPr>
              <a:t>https://www.cfa.harvard.edu/research/hea/stellar-black-holes</a:t>
            </a:r>
            <a:endParaRPr lang="pt-BR" sz="1000" dirty="0" smtClean="0"/>
          </a:p>
          <a:p>
            <a:r>
              <a:rPr lang="pt-BR" sz="1000" dirty="0" smtClean="0">
                <a:hlinkClick r:id="rId5"/>
              </a:rPr>
              <a:t>http://hubblesite.org/explore_astronomy/black_holes/encyc_mod3_q7.html</a:t>
            </a:r>
            <a:endParaRPr lang="pt-BR" sz="1000" dirty="0" smtClean="0"/>
          </a:p>
          <a:p>
            <a:r>
              <a:rPr lang="pt-BR" sz="1000" dirty="0" smtClean="0">
                <a:hlinkClick r:id="rId6"/>
              </a:rPr>
              <a:t>http://soc.if.usp.br/~wtc/?q=geometry-and-spacetime</a:t>
            </a:r>
            <a:endParaRPr lang="pt-BR" sz="1000" dirty="0" smtClean="0"/>
          </a:p>
          <a:p>
            <a:r>
              <a:rPr lang="pt-BR" sz="1000" dirty="0" smtClean="0">
                <a:hlinkClick r:id="rId7"/>
              </a:rPr>
              <a:t>https://www.nasa.gov/mission_pages/chandra/multimedia/black-hole-SagittariusA.html</a:t>
            </a:r>
            <a:endParaRPr lang="pt-BR" sz="1000" dirty="0" smtClean="0"/>
          </a:p>
          <a:p>
            <a:r>
              <a:rPr lang="pt-BR" sz="1000" dirty="0" smtClean="0">
                <a:hlinkClick r:id="rId8"/>
              </a:rPr>
              <a:t>https://www.universetoday.com/106062/what-is-the-milky-way-2/</a:t>
            </a:r>
            <a:r>
              <a:rPr lang="pt-BR" sz="1000" dirty="0" smtClean="0"/>
              <a:t> </a:t>
            </a:r>
          </a:p>
          <a:p>
            <a:r>
              <a:rPr lang="pt-BR" sz="1000" dirty="0" smtClean="0">
                <a:hlinkClick r:id="rId9"/>
              </a:rPr>
              <a:t>https://www.nasa.gov/feature/goddard/2017/messier-87</a:t>
            </a:r>
            <a:endParaRPr lang="pt-BR" sz="1000" dirty="0" smtClean="0"/>
          </a:p>
          <a:p>
            <a:r>
              <a:rPr lang="pt-BR" sz="1000" dirty="0" smtClean="0">
                <a:hlinkClick r:id="rId10"/>
              </a:rPr>
              <a:t>http://ecuip.lib.uchicago.edu/multiwavelength-astronomy/astrophysics/05.html</a:t>
            </a:r>
            <a:endParaRPr lang="pt-BR" sz="1000" dirty="0" smtClean="0"/>
          </a:p>
          <a:p>
            <a:endParaRPr lang="pt-BR" sz="1000" dirty="0" smtClean="0"/>
          </a:p>
          <a:p>
            <a:endParaRPr lang="pt-BR" sz="1000" dirty="0" smtClean="0"/>
          </a:p>
          <a:p>
            <a:endParaRPr lang="pt-BR" sz="1000" dirty="0" smtClean="0"/>
          </a:p>
          <a:p>
            <a:endParaRPr lang="pt-BR" sz="1000" dirty="0" smtClean="0"/>
          </a:p>
          <a:p>
            <a:endParaRPr lang="pt-BR" sz="1000" dirty="0" smtClean="0"/>
          </a:p>
          <a:p>
            <a:endParaRPr lang="pt-BR" sz="1000" dirty="0" smtClean="0"/>
          </a:p>
          <a:p>
            <a:endParaRPr lang="pt-BR" sz="1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2" y="3219822"/>
            <a:ext cx="8229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Para saber </a:t>
            </a:r>
            <a:r>
              <a:rPr lang="en-US" sz="2400" dirty="0" err="1" smtClean="0">
                <a:solidFill>
                  <a:schemeClr val="bg1"/>
                </a:solidFill>
              </a:rPr>
              <a:t>mais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l"/>
            <a:endParaRPr lang="pt-BR" sz="1100" dirty="0" smtClean="0">
              <a:solidFill>
                <a:schemeClr val="bg1"/>
              </a:solidFill>
              <a:latin typeface="+mn-lt"/>
              <a:hlinkClick r:id="rId11"/>
            </a:endParaRPr>
          </a:p>
          <a:p>
            <a:pPr algn="l"/>
            <a:r>
              <a:rPr lang="pt-BR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100" dirty="0" smtClean="0">
                <a:solidFill>
                  <a:schemeClr val="bg1"/>
                </a:solidFill>
                <a:latin typeface="+mn-lt"/>
              </a:rPr>
              <a:t>       </a:t>
            </a:r>
            <a:r>
              <a:rPr lang="pt-BR" sz="1100" dirty="0" smtClean="0">
                <a:solidFill>
                  <a:schemeClr val="bg1"/>
                </a:solidFill>
                <a:latin typeface="+mn-lt"/>
                <a:hlinkClick r:id="rId11"/>
              </a:rPr>
              <a:t>https://www.youtube.com/playlist?list=PLbvsCZl4ZqdQwl9-xNjbR1xVHEUem_4bQ</a:t>
            </a:r>
            <a:endParaRPr lang="pt-BR" sz="1100" dirty="0" smtClean="0">
              <a:solidFill>
                <a:schemeClr val="bg1"/>
              </a:solidFill>
              <a:latin typeface="+mn-lt"/>
            </a:endParaRPr>
          </a:p>
          <a:p>
            <a:pPr algn="l"/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113" y="195486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OBRIGADO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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ultado de imagem para dog black ho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/>
          <a:stretch/>
        </p:blipFill>
        <p:spPr bwMode="auto">
          <a:xfrm>
            <a:off x="2652712" y="1093124"/>
            <a:ext cx="3838575" cy="32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558"/>
            <a:ext cx="9144000" cy="72000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 ECLIPSE SOLAR TOTAL DE 29/05/1919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1919 eclipse posi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87574"/>
            <a:ext cx="319795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8772" y="4687995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Eclipse solar total</a:t>
            </a:r>
          </a:p>
          <a:p>
            <a:pPr algn="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(29 de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maio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1919)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100" name="Picture 4" descr="Resultado de imagem para general relati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69802"/>
            <a:ext cx="413999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558"/>
            <a:ext cx="9144000" cy="72000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LENTES GRAVITACIONAIS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27" y="4378822"/>
            <a:ext cx="354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Efeito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lente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gravitacional</a:t>
            </a:r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https://www.spacetelescope.org/images/heic1106c/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Gravitational lensing in ac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b="3685"/>
          <a:stretch/>
        </p:blipFill>
        <p:spPr bwMode="auto">
          <a:xfrm>
            <a:off x="23827" y="1347615"/>
            <a:ext cx="4363244" cy="30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Horseshoe Einstein Ring from Hub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78" y="1347614"/>
            <a:ext cx="4593302" cy="30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32443" y="4378822"/>
            <a:ext cx="2892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Anel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Einstein 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LRG 3-757</a:t>
            </a:r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https://apod.nasa.gov/apod/ap111221.html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8458200" cy="1021556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BURACO NEGRO: CONSEQUÊNCIA DA RG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warzschi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14001"/>
            <a:ext cx="3397935" cy="39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1" y="4593087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Karl Schwarzschild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8" name="Picture 4" descr="image from sciencenews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7534"/>
            <a:ext cx="5040560" cy="39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atalia">
      <a:dk1>
        <a:srgbClr val="000000"/>
      </a:dk1>
      <a:lt1>
        <a:srgbClr val="E9E9F3"/>
      </a:lt1>
      <a:dk2>
        <a:srgbClr val="282539"/>
      </a:dk2>
      <a:lt2>
        <a:srgbClr val="EEECE1"/>
      </a:lt2>
      <a:accent1>
        <a:srgbClr val="592A55"/>
      </a:accent1>
      <a:accent2>
        <a:srgbClr val="FF1053"/>
      </a:accent2>
      <a:accent3>
        <a:srgbClr val="4BF3E3"/>
      </a:accent3>
      <a:accent4>
        <a:srgbClr val="9D4C9C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ustom 9">
      <a:majorFont>
        <a:latin typeface="Impact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4906</TotalTime>
  <Words>470</Words>
  <Application>Microsoft Office PowerPoint</Application>
  <PresentationFormat>Apresentação na tela (16:9)</PresentationFormat>
  <Paragraphs>109</Paragraphs>
  <Slides>52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8" baseType="lpstr">
      <vt:lpstr>Arial</vt:lpstr>
      <vt:lpstr>Impact</vt:lpstr>
      <vt:lpstr>Montserrat Light</vt:lpstr>
      <vt:lpstr>Montserrat Medium</vt:lpstr>
      <vt:lpstr>Wingdings</vt:lpstr>
      <vt:lpstr>Office Theme</vt:lpstr>
      <vt:lpstr>EVENT HORIZON TELESCOPE: A PRIMEIRA SOMBRA DE UM BURACO NEGRO</vt:lpstr>
      <vt:lpstr>BREVÍSSIMA HISTÓRIA DA Gravitação</vt:lpstr>
      <vt:lpstr>Apresentação do PowerPoint</vt:lpstr>
      <vt:lpstr>A SOLUÇÃO DE EINSTEIN: RELATIVIDADE GERAL</vt:lpstr>
      <vt:lpstr>Algumas evidências da rg</vt:lpstr>
      <vt:lpstr>O ECLIPSE SOLAR TOTAL DE 29/05/1919</vt:lpstr>
      <vt:lpstr>LENTES GRAVITACIONAIS</vt:lpstr>
      <vt:lpstr>BURACO NEGRO: CONSEQUÊNCIA DA RG</vt:lpstr>
      <vt:lpstr>Apresentação do PowerPoint</vt:lpstr>
      <vt:lpstr>Apresentação do PowerPoint</vt:lpstr>
      <vt:lpstr>Apresentação do PowerPoint</vt:lpstr>
      <vt:lpstr>BURACOs NEGROs: ANATOMIA</vt:lpstr>
      <vt:lpstr>Apresentação do PowerPoint</vt:lpstr>
      <vt:lpstr>BURACOs NEGROs: tipos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IMAGEM!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HORIZON TELESCOPE: A PRIMEIRA IMAGEM DE UM BURACO NEGRO</dc:title>
  <dc:creator>Nat</dc:creator>
  <cp:lastModifiedBy>Observatório</cp:lastModifiedBy>
  <cp:revision>105</cp:revision>
  <dcterms:created xsi:type="dcterms:W3CDTF">2019-04-18T15:38:37Z</dcterms:created>
  <dcterms:modified xsi:type="dcterms:W3CDTF">2019-04-27T23:42:07Z</dcterms:modified>
</cp:coreProperties>
</file>