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1" r:id="rId5"/>
    <p:sldId id="260" r:id="rId6"/>
    <p:sldId id="316" r:id="rId7"/>
    <p:sldId id="280" r:id="rId8"/>
    <p:sldId id="317" r:id="rId9"/>
    <p:sldId id="312" r:id="rId10"/>
    <p:sldId id="313" r:id="rId11"/>
    <p:sldId id="311" r:id="rId12"/>
    <p:sldId id="257" r:id="rId13"/>
    <p:sldId id="263" r:id="rId14"/>
    <p:sldId id="265" r:id="rId15"/>
    <p:sldId id="266" r:id="rId16"/>
    <p:sldId id="267" r:id="rId17"/>
    <p:sldId id="268" r:id="rId18"/>
    <p:sldId id="282" r:id="rId19"/>
    <p:sldId id="285" r:id="rId20"/>
    <p:sldId id="271" r:id="rId21"/>
    <p:sldId id="303" r:id="rId22"/>
    <p:sldId id="302" r:id="rId23"/>
    <p:sldId id="284" r:id="rId24"/>
    <p:sldId id="301" r:id="rId25"/>
    <p:sldId id="277" r:id="rId26"/>
    <p:sldId id="287" r:id="rId27"/>
    <p:sldId id="279" r:id="rId28"/>
    <p:sldId id="281" r:id="rId29"/>
    <p:sldId id="288" r:id="rId30"/>
    <p:sldId id="289" r:id="rId31"/>
    <p:sldId id="290" r:id="rId32"/>
    <p:sldId id="292" r:id="rId33"/>
    <p:sldId id="306" r:id="rId34"/>
    <p:sldId id="293" r:id="rId35"/>
    <p:sldId id="294" r:id="rId36"/>
    <p:sldId id="314" r:id="rId37"/>
    <p:sldId id="315" r:id="rId38"/>
    <p:sldId id="273" r:id="rId39"/>
    <p:sldId id="276" r:id="rId40"/>
    <p:sldId id="295" r:id="rId41"/>
    <p:sldId id="307" r:id="rId42"/>
    <p:sldId id="308" r:id="rId43"/>
    <p:sldId id="309" r:id="rId44"/>
    <p:sldId id="310" r:id="rId45"/>
    <p:sldId id="296" r:id="rId46"/>
    <p:sldId id="264" r:id="rId47"/>
    <p:sldId id="297" r:id="rId48"/>
    <p:sldId id="298" r:id="rId49"/>
    <p:sldId id="299" r:id="rId50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581" y="-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701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68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87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017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01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17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48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27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09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359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00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C8F9C-D787-4CED-A359-2D8B8C8DC072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D2900-1166-4BE7-92AF-933B9424CE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0207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CS6PAR1qtU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hubblesite.org/contents/news-releases/2012/news-2012-37.html" TargetMode="External"/><Relationship Id="rId13" Type="http://schemas.openxmlformats.org/officeDocument/2006/relationships/hyperlink" Target="https://chandra.harvard.edu/photo/2014/eso137/" TargetMode="External"/><Relationship Id="rId3" Type="http://schemas.openxmlformats.org/officeDocument/2006/relationships/hyperlink" Target="https://apod.nasa.gov/apod/ap160908.html" TargetMode="External"/><Relationship Id="rId7" Type="http://schemas.openxmlformats.org/officeDocument/2006/relationships/hyperlink" Target="https://en.wikipedia.org/wiki/File:Heic1401a-Abell2744-20140107.jpg" TargetMode="External"/><Relationship Id="rId12" Type="http://schemas.openxmlformats.org/officeDocument/2006/relationships/hyperlink" Target="https://apod.nasa.gov/apod/ap150804.html" TargetMode="External"/><Relationship Id="rId2" Type="http://schemas.openxmlformats.org/officeDocument/2006/relationships/hyperlink" Target="https://apod.nasa.gov/apod/ap190128.html" TargetMode="External"/><Relationship Id="rId16" Type="http://schemas.openxmlformats.org/officeDocument/2006/relationships/hyperlink" Target="https://www.eso.org/public/images/eso1725b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pload.wikimedia.org/wikipedia/commons/1/1c/Local_Group_and_nearest_galaxies.jpg" TargetMode="External"/><Relationship Id="rId11" Type="http://schemas.openxmlformats.org/officeDocument/2006/relationships/hyperlink" Target="https://www.spacetelescope.org/images/heic0911c/" TargetMode="External"/><Relationship Id="rId5" Type="http://schemas.openxmlformats.org/officeDocument/2006/relationships/hyperlink" Target="https://apod.nasa.gov/apod/ap181217.html" TargetMode="External"/><Relationship Id="rId15" Type="http://schemas.openxmlformats.org/officeDocument/2006/relationships/hyperlink" Target="https://www.eso.org/public/images/eso1725a/" TargetMode="External"/><Relationship Id="rId10" Type="http://schemas.openxmlformats.org/officeDocument/2006/relationships/hyperlink" Target="https://chandra.harvard.edu/photo/2018/a1033/" TargetMode="External"/><Relationship Id="rId4" Type="http://schemas.openxmlformats.org/officeDocument/2006/relationships/hyperlink" Target="https://www.stellarvue.com/stellarblog/milky-way-from-scorpius-to-andromeda-tony-hallas/" TargetMode="External"/><Relationship Id="rId9" Type="http://schemas.openxmlformats.org/officeDocument/2006/relationships/hyperlink" Target="http://www.sternwarte-baerenstein.de/abell-1656-en.html" TargetMode="External"/><Relationship Id="rId14" Type="http://schemas.openxmlformats.org/officeDocument/2006/relationships/hyperlink" Target="https://chandra.harvard.edu/photo/2010/eso137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ure.com/articles/nature23462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787774"/>
            <a:ext cx="9144000" cy="1656184"/>
          </a:xfrm>
          <a:prstGeom prst="rect">
            <a:avLst/>
          </a:prstGeom>
          <a:solidFill>
            <a:srgbClr val="000000">
              <a:alpha val="54902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93367"/>
            <a:ext cx="9144000" cy="1102519"/>
          </a:xfrm>
          <a:noFill/>
        </p:spPr>
        <p:txBody>
          <a:bodyPr/>
          <a:lstStyle/>
          <a:p>
            <a:r>
              <a:rPr lang="en-US" spc="300" dirty="0" smtClean="0"/>
              <a:t>ÁGUAS-VIVAS CÓSMICAS</a:t>
            </a:r>
            <a:endParaRPr lang="pt-BR" spc="3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72387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Natália</a:t>
            </a:r>
            <a:r>
              <a:rPr lang="en-US" sz="1600" dirty="0" smtClean="0"/>
              <a:t> </a:t>
            </a:r>
            <a:r>
              <a:rPr lang="en-US" sz="1600" dirty="0" err="1" smtClean="0"/>
              <a:t>Palivanas</a:t>
            </a:r>
            <a:r>
              <a:rPr lang="en-US" sz="1600" dirty="0" smtClean="0"/>
              <a:t> [</a:t>
            </a:r>
            <a:r>
              <a:rPr lang="en-US" sz="1600" dirty="0" err="1" smtClean="0"/>
              <a:t>natalia.palivanas</a:t>
            </a:r>
            <a:r>
              <a:rPr lang="en-US" sz="1600" dirty="0" smtClean="0"/>
              <a:t> @ gmail.com]</a:t>
            </a:r>
          </a:p>
          <a:p>
            <a:pPr algn="ctr"/>
            <a:r>
              <a:rPr lang="en-US" sz="1600" dirty="0" smtClean="0"/>
              <a:t>28/09/2019</a:t>
            </a:r>
            <a:endParaRPr lang="pt-BR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86" y="3953908"/>
            <a:ext cx="1239513" cy="11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9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accent3"/>
                </a:solidFill>
              </a:rPr>
              <a:t>Pode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ser</a:t>
            </a:r>
            <a:r>
              <a:rPr lang="en-US" dirty="0" smtClean="0">
                <a:solidFill>
                  <a:schemeClr val="accent3"/>
                </a:solidFill>
              </a:rPr>
              <a:t> um </a:t>
            </a:r>
            <a:r>
              <a:rPr lang="en-US" dirty="0" err="1" smtClean="0">
                <a:solidFill>
                  <a:schemeClr val="accent3"/>
                </a:solidFill>
              </a:rPr>
              <a:t>buraco</a:t>
            </a:r>
            <a:r>
              <a:rPr lang="en-US" dirty="0" smtClean="0">
                <a:solidFill>
                  <a:schemeClr val="accent3"/>
                </a:solidFill>
              </a:rPr>
              <a:t> negro?</a:t>
            </a:r>
            <a:endParaRPr lang="pt-BR" dirty="0">
              <a:solidFill>
                <a:schemeClr val="accent3"/>
              </a:solidFill>
            </a:endParaRPr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275606"/>
            <a:ext cx="57340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40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5" y="116327"/>
            <a:ext cx="564128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  <p:pic>
        <p:nvPicPr>
          <p:cNvPr id="3074" name="Picture 2" descr="https://upload.wikimedia.org/wikipedia/commons/thumb/3/39/M87_jet.jpg/800px-M87_j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5189">
            <a:off x="-264252" y="1754126"/>
            <a:ext cx="3197901" cy="334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3705" y="4659982"/>
            <a:ext cx="461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M87</a:t>
            </a:r>
          </a:p>
        </p:txBody>
      </p:sp>
      <p:pic>
        <p:nvPicPr>
          <p:cNvPr id="3076" name="Picture 4" descr="Resultado de imagem para relativistic j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21403" r="18352" b="23294"/>
          <a:stretch/>
        </p:blipFill>
        <p:spPr bwMode="auto">
          <a:xfrm rot="20483808">
            <a:off x="6547876" y="248562"/>
            <a:ext cx="2746587" cy="240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24328" y="2310140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Centaurus</a:t>
            </a:r>
            <a:r>
              <a:rPr lang="en-US" sz="1100" dirty="0" smtClean="0"/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218043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34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enta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vem</a:t>
            </a:r>
            <a:r>
              <a:rPr lang="en-US" dirty="0" smtClean="0"/>
              <a:t> um </a:t>
            </a:r>
            <a:r>
              <a:rPr lang="en-US" dirty="0" err="1" smtClean="0"/>
              <a:t>resumão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Galáxias</a:t>
            </a:r>
            <a:endParaRPr lang="pt-BR" dirty="0"/>
          </a:p>
        </p:txBody>
      </p:sp>
      <p:pic>
        <p:nvPicPr>
          <p:cNvPr id="1026" name="Picture 2" descr="https://i.ytimg.com/vi/Vp5EO6Cv5Xg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80" y="1540356"/>
            <a:ext cx="4446240" cy="333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4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cdn11.bigcommerce.com/s-3hzp5/images/stencil/1280x727/uploaded_images/from-scorpio-to-andromeda-tony-hallas.jpg?t=1563833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0"/>
            <a:ext cx="3456384" cy="518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-2641"/>
            <a:ext cx="5256584" cy="514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7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14881E-6 L -0.0092 0.12442 C -0.01128 0.15128 -0.00798 0.18462 0.00035 0.21797 C 0.00955 0.25563 0.02066 0.28126 0.03334 0.29669 L 0.0915 0.37079 " pathEditMode="relative" rAng="-1422828" ptsTypes="FffFF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202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cdn11.bigcommerce.com/s-3hzp5/images/stencil/1280x727/uploaded_images/from-scorpio-to-andromeda-tony-hallas.jpg?t=1563833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0"/>
            <a:ext cx="3456384" cy="518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419872" y="123478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https://apod.nasa.gov/apod/image/1812/m31_gendler_2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08" y="0"/>
            <a:ext cx="710458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30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06 -0.47578 L 0 -3.30145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237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19872" y="123478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 descr="https://upload.wikimedia.org/wikipedia/commons/1/1c/Local_Group_and_nearest_galaxi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90" y="0"/>
            <a:ext cx="68952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154836"/>
            <a:ext cx="46085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pc="300" dirty="0" err="1" smtClean="0">
                <a:solidFill>
                  <a:schemeClr val="accent5"/>
                </a:solidFill>
                <a:latin typeface="+mj-lt"/>
              </a:rPr>
              <a:t>Grupo</a:t>
            </a:r>
            <a:r>
              <a:rPr lang="en-US" sz="2400" spc="300" dirty="0" smtClean="0">
                <a:solidFill>
                  <a:schemeClr val="accent5"/>
                </a:solidFill>
                <a:latin typeface="+mj-lt"/>
              </a:rPr>
              <a:t> Local de </a:t>
            </a:r>
            <a:r>
              <a:rPr lang="en-US" sz="2400" spc="300" dirty="0" err="1" smtClean="0">
                <a:solidFill>
                  <a:schemeClr val="accent5"/>
                </a:solidFill>
                <a:latin typeface="+mj-lt"/>
              </a:rPr>
              <a:t>galáxias</a:t>
            </a:r>
            <a:endParaRPr lang="pt-BR" sz="2400" spc="300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3074" name="Picture 2" descr="https://apod.nasa.gov/apod/image/1812/m31_gendler_2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08" y="0"/>
            <a:ext cx="710458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8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6863E-6 L -0.09444 -0.083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-4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4/4d/Heic1401a-Abell2744-20140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0250" y="-295694"/>
            <a:ext cx="5143500" cy="573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68344" y="4771343"/>
            <a:ext cx="13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Abell</a:t>
            </a:r>
            <a:r>
              <a:rPr lang="en-US" dirty="0"/>
              <a:t> 2744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58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pload.wikimedia.org/wikipedia/commons/2/22/Hubble_Extreme_Deep_Field_%28full_resolution%2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8" name="Picture 4" descr="https://upload.wikimedia.org/wikipedia/commons/2/22/Hubble_Extreme_Deep_Field_%28full_resolution%2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2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6706" y="2125474"/>
            <a:ext cx="8470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~100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bilhões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galáxias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no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Universo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10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Abell 1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50"/>
            <a:ext cx="504961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76200"/>
            <a:ext cx="504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Poppins ExtraBold" pitchFamily="2" charset="0"/>
                <a:cs typeface="Poppins ExtraBold" pitchFamily="2" charset="0"/>
              </a:rPr>
              <a:t>Abell</a:t>
            </a:r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 1033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442233"/>
            <a:ext cx="3786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há</a:t>
            </a:r>
            <a:r>
              <a:rPr lang="en-US" sz="2400" dirty="0" smtClean="0"/>
              <a:t> entre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/>
              <a:t>corpos</a:t>
            </a:r>
            <a:r>
              <a:rPr lang="en-US" sz="2400" dirty="0" smtClean="0"/>
              <a:t> </a:t>
            </a:r>
            <a:r>
              <a:rPr lang="en-US" sz="2400" dirty="0" err="1" smtClean="0"/>
              <a:t>celestes</a:t>
            </a:r>
            <a:endParaRPr lang="en-US" sz="2400" dirty="0"/>
          </a:p>
          <a:p>
            <a:pPr algn="ctr"/>
            <a:r>
              <a:rPr lang="en-US" sz="2400" dirty="0" smtClean="0"/>
              <a:t>no </a:t>
            </a:r>
            <a:r>
              <a:rPr lang="en-US" sz="2400" dirty="0" err="1" smtClean="0"/>
              <a:t>espaço</a:t>
            </a:r>
            <a:r>
              <a:rPr lang="en-US" sz="2400" dirty="0" smtClean="0"/>
              <a:t>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16825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chandra.harvard.edu/photo/2018/a1033/a1033_w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50"/>
            <a:ext cx="504961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76200"/>
            <a:ext cx="504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Poppins ExtraBold" pitchFamily="2" charset="0"/>
                <a:cs typeface="Poppins ExtraBold" pitchFamily="2" charset="0"/>
              </a:rPr>
              <a:t>Abell</a:t>
            </a:r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 1033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442233"/>
            <a:ext cx="3786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há</a:t>
            </a:r>
            <a:r>
              <a:rPr lang="en-US" sz="2400" dirty="0" smtClean="0"/>
              <a:t> entre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/>
              <a:t>corpos</a:t>
            </a:r>
            <a:r>
              <a:rPr lang="en-US" sz="2400" dirty="0" smtClean="0"/>
              <a:t> </a:t>
            </a:r>
            <a:r>
              <a:rPr lang="en-US" sz="2400" dirty="0" err="1" smtClean="0"/>
              <a:t>celestes</a:t>
            </a:r>
            <a:endParaRPr lang="en-US" sz="2400" dirty="0"/>
          </a:p>
          <a:p>
            <a:pPr algn="ctr"/>
            <a:r>
              <a:rPr lang="en-US" sz="2400" dirty="0" smtClean="0"/>
              <a:t>no </a:t>
            </a:r>
            <a:r>
              <a:rPr lang="en-US" sz="2400" dirty="0" err="1" smtClean="0"/>
              <a:t>espaço</a:t>
            </a:r>
            <a:r>
              <a:rPr lang="en-US" sz="2400" dirty="0" smtClean="0"/>
              <a:t>?</a:t>
            </a:r>
            <a:endParaRPr lang="pt-BR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29649" y="2427734"/>
            <a:ext cx="3786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Muita</a:t>
            </a:r>
            <a:r>
              <a:rPr lang="en-US" sz="2400" dirty="0" smtClean="0"/>
              <a:t> </a:t>
            </a:r>
            <a:r>
              <a:rPr lang="en-US" sz="2400" dirty="0" err="1" smtClean="0"/>
              <a:t>coisa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err="1" smtClean="0"/>
              <a:t>precisa</a:t>
            </a:r>
            <a:r>
              <a:rPr lang="en-US" sz="2400" dirty="0" smtClean="0"/>
              <a:t> de </a:t>
            </a:r>
            <a:r>
              <a:rPr lang="en-US" sz="2400" dirty="0" err="1" smtClean="0"/>
              <a:t>ajuda</a:t>
            </a:r>
            <a:endParaRPr lang="en-US" sz="2400" dirty="0"/>
          </a:p>
          <a:p>
            <a:pPr algn="ctr"/>
            <a:r>
              <a:rPr lang="en-US" sz="2400" dirty="0" err="1" smtClean="0"/>
              <a:t>para</a:t>
            </a:r>
            <a:r>
              <a:rPr lang="en-US" sz="2400" dirty="0" smtClean="0"/>
              <a:t> ver.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5900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5" y="116327"/>
            <a:ext cx="564128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67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0958" y="1491630"/>
            <a:ext cx="7422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 smtClean="0">
                <a:solidFill>
                  <a:schemeClr val="accent3"/>
                </a:solidFill>
                <a:latin typeface="+mj-lt"/>
              </a:rPr>
              <a:t>DENSIDADE DE MATÉRIA BARIÔNICA</a:t>
            </a:r>
            <a:endParaRPr lang="en-US" sz="2800" b="1" spc="300" dirty="0" smtClean="0">
              <a:solidFill>
                <a:schemeClr val="accent3"/>
              </a:solidFill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719678"/>
              </p:ext>
            </p:extLst>
          </p:nvPr>
        </p:nvGraphicFramePr>
        <p:xfrm>
          <a:off x="860958" y="2107302"/>
          <a:ext cx="7422085" cy="283464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384376"/>
                <a:gridCol w="4037709"/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</a:pPr>
                      <a:r>
                        <a:rPr lang="en-US" dirty="0" err="1" smtClean="0"/>
                        <a:t>Meio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interplanetário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5.000.000 </a:t>
                      </a:r>
                      <a:r>
                        <a:rPr lang="en-US" dirty="0" err="1" smtClean="0"/>
                        <a:t>partículas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por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m³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</a:pPr>
                      <a:r>
                        <a:rPr lang="en-US" dirty="0" err="1" smtClean="0"/>
                        <a:t>Meio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interestelar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dirty="0" smtClean="0"/>
                        <a:t>100.000 </a:t>
                      </a:r>
                      <a:r>
                        <a:rPr lang="en-US" dirty="0" err="1" smtClean="0"/>
                        <a:t>partículas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por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m³</a:t>
                      </a:r>
                      <a:endParaRPr lang="pt-B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</a:pPr>
                      <a:r>
                        <a:rPr lang="en-US" dirty="0" err="1" smtClean="0"/>
                        <a:t>Meio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intergalático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aseline="0" dirty="0" smtClean="0"/>
                        <a:t>1 a 10 </a:t>
                      </a:r>
                      <a:r>
                        <a:rPr lang="en-US" baseline="0" dirty="0" err="1" smtClean="0"/>
                        <a:t>partículas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por</a:t>
                      </a:r>
                      <a:r>
                        <a:rPr lang="en-US" baseline="0" dirty="0" smtClean="0"/>
                        <a:t> m³</a:t>
                      </a:r>
                      <a:endParaRPr lang="pt-B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</a:pPr>
                      <a:r>
                        <a:rPr lang="en-US" dirty="0" err="1" smtClean="0"/>
                        <a:t>Meio</a:t>
                      </a:r>
                      <a:r>
                        <a:rPr lang="en-US" baseline="0" dirty="0" smtClean="0"/>
                        <a:t> intra-</a:t>
                      </a:r>
                      <a:r>
                        <a:rPr lang="en-US" baseline="0" dirty="0" err="1" smtClean="0"/>
                        <a:t>aglomerado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dirty="0" smtClean="0"/>
                        <a:t>1.000 </a:t>
                      </a:r>
                      <a:r>
                        <a:rPr lang="en-US" dirty="0" err="1" smtClean="0"/>
                        <a:t>partícular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por</a:t>
                      </a:r>
                      <a:r>
                        <a:rPr lang="en-US" baseline="0" dirty="0" smtClean="0"/>
                        <a:t> m³</a:t>
                      </a:r>
                      <a:endParaRPr lang="pt-B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</a:pPr>
                      <a:r>
                        <a:rPr lang="en-US" dirty="0" err="1" smtClean="0"/>
                        <a:t>Atmosfera</a:t>
                      </a:r>
                      <a:r>
                        <a:rPr lang="en-US" dirty="0" smtClean="0"/>
                        <a:t> da Terra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dirty="0" smtClean="0"/>
                        <a:t>~</a:t>
                      </a:r>
                      <a:r>
                        <a:rPr lang="en-US" baseline="0" dirty="0" smtClean="0"/>
                        <a:t> 25 x 10</a:t>
                      </a:r>
                      <a:r>
                        <a:rPr lang="en-US" baseline="30000" dirty="0" smtClean="0"/>
                        <a:t>24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partículas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por</a:t>
                      </a:r>
                      <a:r>
                        <a:rPr lang="en-US" baseline="0" dirty="0" smtClean="0"/>
                        <a:t> m³</a:t>
                      </a:r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5421" y="453901"/>
            <a:ext cx="6853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Entre as </a:t>
            </a:r>
            <a:r>
              <a:rPr lang="en-US" sz="2400" dirty="0" err="1" smtClean="0"/>
              <a:t>estrelas</a:t>
            </a:r>
            <a:r>
              <a:rPr lang="en-US" sz="2400" dirty="0" smtClean="0"/>
              <a:t> e as </a:t>
            </a:r>
            <a:r>
              <a:rPr lang="en-US" sz="2400" dirty="0" err="1" smtClean="0"/>
              <a:t>galáxias</a:t>
            </a:r>
            <a:r>
              <a:rPr lang="en-US" sz="2400" dirty="0" smtClean="0"/>
              <a:t> </a:t>
            </a:r>
            <a:r>
              <a:rPr lang="en-US" sz="2400" dirty="0" err="1" smtClean="0"/>
              <a:t>existe</a:t>
            </a:r>
            <a:r>
              <a:rPr lang="en-US" sz="2400" dirty="0" smtClean="0"/>
              <a:t> </a:t>
            </a:r>
            <a:r>
              <a:rPr lang="en-US" sz="2400" strike="sngStrike" dirty="0" err="1" smtClean="0">
                <a:solidFill>
                  <a:schemeClr val="accent2"/>
                </a:solidFill>
              </a:rPr>
              <a:t>vácuo</a:t>
            </a:r>
            <a:r>
              <a:rPr lang="en-US" sz="2400" dirty="0" smtClean="0"/>
              <a:t>.</a:t>
            </a:r>
            <a:endParaRPr lang="pt-BR" sz="2400" dirty="0"/>
          </a:p>
        </p:txBody>
      </p:sp>
      <p:sp>
        <p:nvSpPr>
          <p:cNvPr id="7" name="Rectangle 6"/>
          <p:cNvSpPr/>
          <p:nvPr/>
        </p:nvSpPr>
        <p:spPr>
          <a:xfrm>
            <a:off x="1227489" y="843558"/>
            <a:ext cx="7239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Entre as </a:t>
            </a:r>
            <a:r>
              <a:rPr lang="en-US" sz="2400" dirty="0" err="1"/>
              <a:t>estrelas</a:t>
            </a:r>
            <a:r>
              <a:rPr lang="en-US" sz="2400" dirty="0"/>
              <a:t> e as </a:t>
            </a:r>
            <a:r>
              <a:rPr lang="en-US" sz="2400" dirty="0" err="1"/>
              <a:t>galáxias</a:t>
            </a:r>
            <a:r>
              <a:rPr lang="en-US" sz="2400" dirty="0"/>
              <a:t> </a:t>
            </a:r>
            <a:r>
              <a:rPr lang="en-US" sz="2400" dirty="0" err="1"/>
              <a:t>existe</a:t>
            </a:r>
            <a:r>
              <a:rPr lang="en-US" sz="2400" dirty="0"/>
              <a:t> </a:t>
            </a:r>
            <a:r>
              <a:rPr lang="en-US" sz="2400" b="1" dirty="0" smtClean="0">
                <a:latin typeface="Poppins ExtraBold" pitchFamily="2" charset="0"/>
                <a:cs typeface="Poppins ExtraBold" pitchFamily="2" charset="0"/>
              </a:rPr>
              <a:t>MATÉRIA.</a:t>
            </a:r>
            <a:endParaRPr lang="pt-BR" sz="2400" b="1" dirty="0">
              <a:latin typeface="Poppins ExtraBold" pitchFamily="2" charset="0"/>
              <a:cs typeface="Poppi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at\Downloads\thermometer_icon-icons.com_660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75806"/>
            <a:ext cx="1843311" cy="184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bell 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750"/>
            <a:ext cx="5049617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entagon 6"/>
          <p:cNvSpPr/>
          <p:nvPr/>
        </p:nvSpPr>
        <p:spPr>
          <a:xfrm>
            <a:off x="6300192" y="3634715"/>
            <a:ext cx="1872208" cy="372608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Poppins ExtraBold" pitchFamily="2" charset="0"/>
                <a:cs typeface="Poppins ExtraBold" pitchFamily="2" charset="0"/>
              </a:rPr>
              <a:t>Visível</a:t>
            </a:r>
            <a:endParaRPr lang="pt-BR" sz="1600" dirty="0"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9" name="Picture 4" descr="Abell 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1" y="76950"/>
            <a:ext cx="4999122" cy="49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996" y="76200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Poppins ExtraBold" pitchFamily="2" charset="0"/>
                <a:cs typeface="Poppins ExtraBold" pitchFamily="2" charset="0"/>
              </a:rPr>
              <a:t>Abell</a:t>
            </a:r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 1033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sp>
        <p:nvSpPr>
          <p:cNvPr id="2" name="AutoShape 2" descr="Resultado de imagem para Sloan Digital Sky Survey"/>
          <p:cNvSpPr>
            <a:spLocks noChangeAspect="1" noChangeArrowheads="1"/>
          </p:cNvSpPr>
          <p:nvPr/>
        </p:nvSpPr>
        <p:spPr bwMode="auto">
          <a:xfrm>
            <a:off x="155575" y="-2201863"/>
            <a:ext cx="573405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1750"/>
            <a:ext cx="3024336" cy="242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2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at\Downloads\thermometer_icon-icons.com_660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75806"/>
            <a:ext cx="1843311" cy="184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bell 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750"/>
            <a:ext cx="5049617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>
            <a:off x="6300192" y="3999342"/>
            <a:ext cx="1872208" cy="372608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Poppins ExtraBold" pitchFamily="2" charset="0"/>
                <a:cs typeface="Poppins ExtraBold" pitchFamily="2" charset="0"/>
              </a:rPr>
              <a:t>Rádio</a:t>
            </a:r>
            <a:endParaRPr lang="pt-BR" sz="1600" dirty="0"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16386" name="Picture 2" descr="Abell 1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1750"/>
            <a:ext cx="504961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996" y="76200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Poppins ExtraBold" pitchFamily="2" charset="0"/>
                <a:cs typeface="Poppins ExtraBold" pitchFamily="2" charset="0"/>
              </a:rPr>
              <a:t>Abell</a:t>
            </a:r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 1033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2" name="Picture 2" descr="https://upload.wikimedia.org/wikipedia/commons/0/0d/Eff%2BLof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13" y="76200"/>
            <a:ext cx="2177966" cy="291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87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at\Downloads\thermometer_icon-icons.com_660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75806"/>
            <a:ext cx="1843311" cy="184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bell 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750"/>
            <a:ext cx="5049617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Abell 1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750"/>
            <a:ext cx="504961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996" y="76200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Poppins ExtraBold" pitchFamily="2" charset="0"/>
                <a:cs typeface="Poppins ExtraBold" pitchFamily="2" charset="0"/>
              </a:rPr>
              <a:t>Abell</a:t>
            </a:r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 1033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6300192" y="3219822"/>
            <a:ext cx="1872208" cy="372608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Poppins ExtraBold" pitchFamily="2" charset="0"/>
                <a:cs typeface="Poppins ExtraBold" pitchFamily="2" charset="0"/>
              </a:rPr>
              <a:t>Raio</a:t>
            </a:r>
            <a:r>
              <a:rPr lang="en-US" sz="1600" dirty="0" smtClean="0">
                <a:latin typeface="Poppins ExtraBold" pitchFamily="2" charset="0"/>
                <a:cs typeface="Poppins ExtraBold" pitchFamily="2" charset="0"/>
              </a:rPr>
              <a:t> X</a:t>
            </a:r>
            <a:endParaRPr lang="pt-BR" sz="1600" dirty="0"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11266" name="Picture 2" descr="Resultado de imagem para chandra observato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70" y="76200"/>
            <a:ext cx="3333849" cy="20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1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at\Downloads\thermometer_icon-icons.com_660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75806"/>
            <a:ext cx="1843311" cy="184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bell 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750"/>
            <a:ext cx="5049617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>
            <a:off x="6300192" y="3219822"/>
            <a:ext cx="1872208" cy="372608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Poppins ExtraBold" pitchFamily="2" charset="0"/>
                <a:cs typeface="Poppins ExtraBold" pitchFamily="2" charset="0"/>
              </a:rPr>
              <a:t>Raio</a:t>
            </a:r>
            <a:r>
              <a:rPr lang="en-US" sz="1600" dirty="0" smtClean="0">
                <a:latin typeface="Poppins ExtraBold" pitchFamily="2" charset="0"/>
                <a:cs typeface="Poppins ExtraBold" pitchFamily="2" charset="0"/>
              </a:rPr>
              <a:t> X</a:t>
            </a:r>
            <a:endParaRPr lang="pt-BR" sz="1600" dirty="0">
              <a:latin typeface="Poppins ExtraBold" pitchFamily="2" charset="0"/>
              <a:cs typeface="Poppins ExtraBold" pitchFamily="2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6300192" y="3609582"/>
            <a:ext cx="1872208" cy="372608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Poppins ExtraBold" pitchFamily="2" charset="0"/>
                <a:cs typeface="Poppins ExtraBold" pitchFamily="2" charset="0"/>
              </a:rPr>
              <a:t>Visível</a:t>
            </a:r>
            <a:endParaRPr lang="pt-BR" sz="1600" dirty="0">
              <a:latin typeface="Poppins ExtraBold" pitchFamily="2" charset="0"/>
              <a:cs typeface="Poppins ExtraBold" pitchFamily="2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6300192" y="3999342"/>
            <a:ext cx="1872208" cy="372608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Poppins ExtraBold" pitchFamily="2" charset="0"/>
                <a:cs typeface="Poppins ExtraBold" pitchFamily="2" charset="0"/>
              </a:rPr>
              <a:t>Rádio</a:t>
            </a:r>
            <a:endParaRPr lang="pt-BR" sz="1600" dirty="0"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18434" name="Picture 2" descr="https://chandra.harvard.edu/photo/2018/a1033/a1033_w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1" y="76200"/>
            <a:ext cx="5000625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996" y="76200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Poppins ExtraBold" pitchFamily="2" charset="0"/>
                <a:cs typeface="Poppins ExtraBold" pitchFamily="2" charset="0"/>
              </a:rPr>
              <a:t>Abell</a:t>
            </a:r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 1033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6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850" y="1131576"/>
            <a:ext cx="4774299" cy="346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59900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200" dirty="0">
                <a:hlinkClick r:id="rId3"/>
              </a:rPr>
              <a:t>https://</a:t>
            </a:r>
            <a:r>
              <a:rPr lang="pt-BR" sz="1200" dirty="0" smtClean="0">
                <a:hlinkClick r:id="rId3"/>
              </a:rPr>
              <a:t>www.youtube.com/watch?v=6CS6PAR1qtU</a:t>
            </a:r>
            <a:r>
              <a:rPr lang="pt-BR" sz="1200" dirty="0" smtClean="0"/>
              <a:t> </a:t>
            </a:r>
            <a:endParaRPr lang="pt-BR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492471" y="411510"/>
            <a:ext cx="6159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acontece</a:t>
            </a:r>
            <a:r>
              <a:rPr lang="en-US" dirty="0" smtClean="0"/>
              <a:t> </a:t>
            </a:r>
            <a:r>
              <a:rPr lang="en-US" dirty="0" err="1" smtClean="0"/>
              <a:t>quanto</a:t>
            </a:r>
            <a:r>
              <a:rPr lang="en-US" dirty="0" smtClean="0"/>
              <a:t> a </a:t>
            </a:r>
            <a:r>
              <a:rPr lang="en-US" dirty="0" err="1" smtClean="0"/>
              <a:t>galáxia</a:t>
            </a:r>
            <a:r>
              <a:rPr lang="en-US" dirty="0" smtClean="0"/>
              <a:t> “nada”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meio</a:t>
            </a:r>
            <a:r>
              <a:rPr lang="en-US" dirty="0" smtClean="0"/>
              <a:t>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67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2471" y="411510"/>
            <a:ext cx="6159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acontece</a:t>
            </a:r>
            <a:r>
              <a:rPr lang="en-US" dirty="0" smtClean="0"/>
              <a:t> </a:t>
            </a:r>
            <a:r>
              <a:rPr lang="en-US" dirty="0" err="1" smtClean="0"/>
              <a:t>quanto</a:t>
            </a:r>
            <a:r>
              <a:rPr lang="en-US" dirty="0" smtClean="0"/>
              <a:t> a </a:t>
            </a:r>
            <a:r>
              <a:rPr lang="en-US" dirty="0" err="1" smtClean="0"/>
              <a:t>galáxia</a:t>
            </a:r>
            <a:r>
              <a:rPr lang="en-US" dirty="0" smtClean="0"/>
              <a:t> “nada”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meio</a:t>
            </a:r>
            <a:r>
              <a:rPr lang="en-US" dirty="0" smtClean="0"/>
              <a:t>?</a:t>
            </a:r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30630"/>
            <a:ext cx="3810000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Algums</a:t>
            </a:r>
            <a:r>
              <a:rPr lang="en-US" dirty="0" smtClean="0"/>
              <a:t> CASOS DE RPS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95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cdn.spacetelescope.org/archives/images/large/heic0911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91" y="432048"/>
            <a:ext cx="4607999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77849" y="77946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NGC 4402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21510" name="Picture 6" descr="See Explanation.&#10;Moving the cursor over the image will bring up an annotated version.&#10;Clicking on the image will bring up the highest resolution version&#10;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4" y="1131590"/>
            <a:ext cx="3533931" cy="191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5469" y="3078173"/>
            <a:ext cx="2561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Aglomerado</a:t>
            </a:r>
            <a:r>
              <a:rPr lang="en-US" sz="1600" b="1" dirty="0" smtClean="0"/>
              <a:t> de </a:t>
            </a:r>
            <a:r>
              <a:rPr lang="en-US" sz="1600" b="1" dirty="0" err="1" smtClean="0"/>
              <a:t>Virgem</a:t>
            </a:r>
            <a:endParaRPr lang="en-US" sz="1600" b="1" dirty="0" smtClean="0"/>
          </a:p>
          <a:p>
            <a:pPr algn="ctr"/>
            <a:r>
              <a:rPr lang="en-US" sz="1400" dirty="0" smtClean="0"/>
              <a:t>53 </a:t>
            </a:r>
            <a:r>
              <a:rPr lang="en-US" sz="1400" dirty="0" err="1" smtClean="0"/>
              <a:t>milhões</a:t>
            </a:r>
            <a:r>
              <a:rPr lang="en-US" sz="1400" dirty="0" smtClean="0"/>
              <a:t> de </a:t>
            </a:r>
            <a:r>
              <a:rPr lang="en-US" sz="1400" dirty="0" err="1" smtClean="0"/>
              <a:t>anos-luz</a:t>
            </a:r>
            <a:endParaRPr lang="en-US" sz="1400" dirty="0" smtClean="0"/>
          </a:p>
          <a:p>
            <a:pPr algn="ctr"/>
            <a:r>
              <a:rPr lang="en-US" sz="1400" dirty="0" smtClean="0"/>
              <a:t>~1000 </a:t>
            </a:r>
            <a:r>
              <a:rPr lang="en-US" sz="1400" dirty="0" err="1" smtClean="0"/>
              <a:t>galáxias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3616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SO 137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8307" y="93424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ESO 137-001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0656" y="462273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Visível</a:t>
            </a:r>
            <a:endParaRPr lang="pt-BR" dirty="0"/>
          </a:p>
        </p:txBody>
      </p:sp>
      <p:sp>
        <p:nvSpPr>
          <p:cNvPr id="5" name="TextBox 4"/>
          <p:cNvSpPr txBox="1"/>
          <p:nvPr/>
        </p:nvSpPr>
        <p:spPr>
          <a:xfrm>
            <a:off x="5990773" y="4178573"/>
            <a:ext cx="2316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Abell</a:t>
            </a:r>
            <a:r>
              <a:rPr lang="en-US" sz="1600" b="1" dirty="0" smtClean="0"/>
              <a:t> 3627</a:t>
            </a:r>
          </a:p>
          <a:p>
            <a:pPr algn="ctr"/>
            <a:r>
              <a:rPr lang="en-US" sz="1400" dirty="0" smtClean="0"/>
              <a:t>222 </a:t>
            </a:r>
            <a:r>
              <a:rPr lang="en-US" sz="1400" dirty="0" err="1" smtClean="0"/>
              <a:t>milhões</a:t>
            </a:r>
            <a:r>
              <a:rPr lang="en-US" sz="1400" dirty="0" smtClean="0"/>
              <a:t> de </a:t>
            </a:r>
            <a:r>
              <a:rPr lang="en-US" sz="1400" dirty="0" err="1" smtClean="0"/>
              <a:t>anos-luz</a:t>
            </a:r>
            <a:endParaRPr lang="en-US" sz="1400" dirty="0" smtClean="0"/>
          </a:p>
          <a:p>
            <a:pPr algn="ctr"/>
            <a:r>
              <a:rPr lang="en-US" sz="1400" dirty="0" smtClean="0"/>
              <a:t>~1000 </a:t>
            </a:r>
            <a:r>
              <a:rPr lang="en-US" sz="1400" dirty="0" err="1" smtClean="0"/>
              <a:t>galáxias</a:t>
            </a:r>
            <a:endParaRPr lang="en-US" sz="1400" dirty="0" smtClean="0"/>
          </a:p>
        </p:txBody>
      </p:sp>
      <p:pic>
        <p:nvPicPr>
          <p:cNvPr id="23558" name="Picture 6" descr="Abell 36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81" y="1863713"/>
            <a:ext cx="2715044" cy="22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5" y="116327"/>
            <a:ext cx="564128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4455" y="1563638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Hidrogênio</a:t>
            </a:r>
            <a:r>
              <a:rPr lang="en-US" dirty="0" smtClean="0"/>
              <a:t> </a:t>
            </a:r>
            <a:r>
              <a:rPr lang="en-US" dirty="0" err="1" smtClean="0"/>
              <a:t>quente</a:t>
            </a:r>
            <a:endParaRPr lang="pt-BR" dirty="0"/>
          </a:p>
        </p:txBody>
      </p:sp>
      <p:cxnSp>
        <p:nvCxnSpPr>
          <p:cNvPr id="5" name="Curved Connector 4"/>
          <p:cNvCxnSpPr/>
          <p:nvPr/>
        </p:nvCxnSpPr>
        <p:spPr>
          <a:xfrm rot="10800000" flipV="1">
            <a:off x="4427985" y="1748304"/>
            <a:ext cx="466471" cy="319390"/>
          </a:xfrm>
          <a:prstGeom prst="curvedConnector3">
            <a:avLst>
              <a:gd name="adj1" fmla="val 98252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97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SO 137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8307" y="93424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ESO 137-001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24578" name="Picture 2" descr="ESO 137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0656" y="462273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Raio</a:t>
            </a:r>
            <a:r>
              <a:rPr lang="en-US" dirty="0" smtClean="0"/>
              <a:t> X</a:t>
            </a:r>
            <a:endParaRPr lang="pt-BR" dirty="0"/>
          </a:p>
        </p:txBody>
      </p:sp>
      <p:sp>
        <p:nvSpPr>
          <p:cNvPr id="8" name="TextBox 7"/>
          <p:cNvSpPr txBox="1"/>
          <p:nvPr/>
        </p:nvSpPr>
        <p:spPr>
          <a:xfrm>
            <a:off x="5990773" y="4178573"/>
            <a:ext cx="2316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Abell</a:t>
            </a:r>
            <a:r>
              <a:rPr lang="en-US" sz="1600" b="1" dirty="0" smtClean="0"/>
              <a:t> 3627</a:t>
            </a:r>
          </a:p>
          <a:p>
            <a:pPr algn="ctr"/>
            <a:r>
              <a:rPr lang="en-US" sz="1400" dirty="0" smtClean="0"/>
              <a:t>222 </a:t>
            </a:r>
            <a:r>
              <a:rPr lang="en-US" sz="1400" dirty="0" err="1" smtClean="0"/>
              <a:t>milhões</a:t>
            </a:r>
            <a:r>
              <a:rPr lang="en-US" sz="1400" dirty="0" smtClean="0"/>
              <a:t> de </a:t>
            </a:r>
            <a:r>
              <a:rPr lang="en-US" sz="1400" dirty="0" err="1" smtClean="0"/>
              <a:t>anos-luz</a:t>
            </a:r>
            <a:endParaRPr lang="en-US" sz="1400" dirty="0" smtClean="0"/>
          </a:p>
          <a:p>
            <a:pPr algn="ctr"/>
            <a:r>
              <a:rPr lang="en-US" sz="1400" dirty="0" smtClean="0"/>
              <a:t>~1000 </a:t>
            </a:r>
            <a:r>
              <a:rPr lang="en-US" sz="1400" dirty="0" err="1" smtClean="0"/>
              <a:t>galáxias</a:t>
            </a:r>
            <a:endParaRPr lang="en-US" sz="1400" dirty="0" smtClean="0"/>
          </a:p>
        </p:txBody>
      </p:sp>
      <p:pic>
        <p:nvPicPr>
          <p:cNvPr id="9" name="Picture 6" descr="Abell 36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81" y="1863713"/>
            <a:ext cx="2715044" cy="22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3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SO 137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8307" y="93424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ESO 137-001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25602" name="Picture 2" descr="https://chandra.harvard.edu/photo/2014/eso137/eso137_w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6195" y="465069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Visível</a:t>
            </a:r>
            <a:r>
              <a:rPr lang="en-US" dirty="0" smtClean="0"/>
              <a:t> + </a:t>
            </a:r>
            <a:r>
              <a:rPr lang="en-US" dirty="0" err="1" smtClean="0"/>
              <a:t>Raio</a:t>
            </a:r>
            <a:r>
              <a:rPr lang="en-US" dirty="0" smtClean="0"/>
              <a:t> X</a:t>
            </a:r>
            <a:endParaRPr lang="pt-BR" dirty="0"/>
          </a:p>
        </p:txBody>
      </p:sp>
      <p:sp>
        <p:nvSpPr>
          <p:cNvPr id="7" name="TextBox 6"/>
          <p:cNvSpPr txBox="1"/>
          <p:nvPr/>
        </p:nvSpPr>
        <p:spPr>
          <a:xfrm>
            <a:off x="5990773" y="4178573"/>
            <a:ext cx="2316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Abell</a:t>
            </a:r>
            <a:r>
              <a:rPr lang="en-US" sz="1600" b="1" dirty="0" smtClean="0"/>
              <a:t> 3627</a:t>
            </a:r>
          </a:p>
          <a:p>
            <a:pPr algn="ctr"/>
            <a:r>
              <a:rPr lang="en-US" sz="1400" dirty="0" smtClean="0"/>
              <a:t>222 </a:t>
            </a:r>
            <a:r>
              <a:rPr lang="en-US" sz="1400" dirty="0" err="1" smtClean="0"/>
              <a:t>milhões</a:t>
            </a:r>
            <a:r>
              <a:rPr lang="en-US" sz="1400" dirty="0" smtClean="0"/>
              <a:t> de </a:t>
            </a:r>
            <a:r>
              <a:rPr lang="en-US" sz="1400" dirty="0" err="1" smtClean="0"/>
              <a:t>anos-luz</a:t>
            </a:r>
            <a:endParaRPr lang="en-US" sz="1400" dirty="0" smtClean="0"/>
          </a:p>
          <a:p>
            <a:pPr algn="ctr"/>
            <a:r>
              <a:rPr lang="en-US" sz="1400" dirty="0" smtClean="0"/>
              <a:t>~1000 </a:t>
            </a:r>
            <a:r>
              <a:rPr lang="en-US" sz="1400" dirty="0" err="1" smtClean="0"/>
              <a:t>galáxias</a:t>
            </a:r>
            <a:endParaRPr lang="en-US" sz="1400" dirty="0" smtClean="0"/>
          </a:p>
        </p:txBody>
      </p:sp>
      <p:pic>
        <p:nvPicPr>
          <p:cNvPr id="8" name="Picture 6" descr="Abell 36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81" y="1863713"/>
            <a:ext cx="2715044" cy="22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0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SO 137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8307" y="93424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ESO 137-001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25602" name="Picture 2" descr="https://chandra.harvard.edu/photo/2014/eso137/eso137_w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6195" y="465069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Visível</a:t>
            </a:r>
            <a:r>
              <a:rPr lang="en-US" dirty="0" smtClean="0"/>
              <a:t> + </a:t>
            </a:r>
            <a:r>
              <a:rPr lang="en-US" dirty="0" err="1" smtClean="0"/>
              <a:t>Raio</a:t>
            </a:r>
            <a:r>
              <a:rPr lang="en-US" dirty="0" smtClean="0"/>
              <a:t> X</a:t>
            </a:r>
            <a:endParaRPr lang="pt-BR" dirty="0"/>
          </a:p>
        </p:txBody>
      </p:sp>
      <p:sp>
        <p:nvSpPr>
          <p:cNvPr id="7" name="TextBox 6"/>
          <p:cNvSpPr txBox="1"/>
          <p:nvPr/>
        </p:nvSpPr>
        <p:spPr>
          <a:xfrm>
            <a:off x="5990773" y="4178573"/>
            <a:ext cx="2316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Abell</a:t>
            </a:r>
            <a:r>
              <a:rPr lang="en-US" sz="1600" b="1" dirty="0" smtClean="0"/>
              <a:t> 3627</a:t>
            </a:r>
          </a:p>
          <a:p>
            <a:pPr algn="ctr"/>
            <a:r>
              <a:rPr lang="en-US" sz="1400" dirty="0" smtClean="0"/>
              <a:t>222 </a:t>
            </a:r>
            <a:r>
              <a:rPr lang="en-US" sz="1400" dirty="0" err="1" smtClean="0"/>
              <a:t>milhões</a:t>
            </a:r>
            <a:r>
              <a:rPr lang="en-US" sz="1400" dirty="0" smtClean="0"/>
              <a:t> de </a:t>
            </a:r>
            <a:r>
              <a:rPr lang="en-US" sz="1400" dirty="0" err="1" smtClean="0"/>
              <a:t>anos-luz</a:t>
            </a:r>
            <a:endParaRPr lang="en-US" sz="1400" dirty="0" smtClean="0"/>
          </a:p>
          <a:p>
            <a:pPr algn="ctr"/>
            <a:r>
              <a:rPr lang="en-US" sz="1400" dirty="0" smtClean="0"/>
              <a:t>~1000 </a:t>
            </a:r>
            <a:r>
              <a:rPr lang="en-US" sz="1400" dirty="0" err="1" smtClean="0"/>
              <a:t>galáxias</a:t>
            </a:r>
            <a:endParaRPr lang="en-US" sz="1400" dirty="0" smtClean="0"/>
          </a:p>
        </p:txBody>
      </p:sp>
      <p:pic>
        <p:nvPicPr>
          <p:cNvPr id="8" name="Picture 6" descr="Abell 36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81" y="1863713"/>
            <a:ext cx="2715044" cy="22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2853" y="2931790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80 </a:t>
            </a:r>
            <a:r>
              <a:rPr lang="en-US" dirty="0" err="1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milhões</a:t>
            </a:r>
            <a:r>
              <a:rPr lang="en-US" dirty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 de </a:t>
            </a:r>
            <a:r>
              <a:rPr lang="pt-BR" dirty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°</a:t>
            </a:r>
            <a:r>
              <a:rPr lang="en-US" dirty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C</a:t>
            </a:r>
            <a:endParaRPr lang="pt-BR" dirty="0">
              <a:solidFill>
                <a:schemeClr val="accent6"/>
              </a:solidFill>
              <a:latin typeface="Poppins ExtraBold" pitchFamily="2" charset="0"/>
              <a:cs typeface="Poppins ExtraBold" pitchFamily="2" charset="0"/>
            </a:endParaRPr>
          </a:p>
        </p:txBody>
      </p:sp>
      <p:cxnSp>
        <p:nvCxnSpPr>
          <p:cNvPr id="6" name="Curved Connector 5"/>
          <p:cNvCxnSpPr>
            <a:stCxn id="4" idx="1"/>
          </p:cNvCxnSpPr>
          <p:nvPr/>
        </p:nvCxnSpPr>
        <p:spPr>
          <a:xfrm rot="10800000" flipV="1">
            <a:off x="3351785" y="3116455"/>
            <a:ext cx="241068" cy="679431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0365" y="876900"/>
            <a:ext cx="23455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Poppins ExtraBold" pitchFamily="2" charset="0"/>
                <a:cs typeface="Poppins ExtraBold" pitchFamily="2" charset="0"/>
              </a:rPr>
              <a:t>7 </a:t>
            </a:r>
            <a:r>
              <a:rPr lang="en-US" dirty="0" err="1" smtClean="0">
                <a:solidFill>
                  <a:schemeClr val="accent2"/>
                </a:solidFill>
                <a:latin typeface="Poppins ExtraBold" pitchFamily="2" charset="0"/>
                <a:cs typeface="Poppins ExtraBold" pitchFamily="2" charset="0"/>
              </a:rPr>
              <a:t>milhões</a:t>
            </a:r>
            <a:r>
              <a:rPr lang="en-US" dirty="0" smtClean="0">
                <a:solidFill>
                  <a:schemeClr val="accent2"/>
                </a:solidFill>
                <a:latin typeface="Poppins ExtraBold" pitchFamily="2" charset="0"/>
                <a:cs typeface="Poppins ExtraBold" pitchFamily="2" charset="0"/>
              </a:rPr>
              <a:t> de km/h</a:t>
            </a:r>
            <a:endParaRPr lang="pt-BR" dirty="0">
              <a:solidFill>
                <a:schemeClr val="accent2"/>
              </a:solidFill>
              <a:latin typeface="Poppins ExtraBold" pitchFamily="2" charset="0"/>
              <a:cs typeface="Poppins ExtraBold" pitchFamily="2" charset="0"/>
            </a:endParaRPr>
          </a:p>
        </p:txBody>
      </p:sp>
      <p:cxnSp>
        <p:nvCxnSpPr>
          <p:cNvPr id="18" name="Curved Connector 17"/>
          <p:cNvCxnSpPr>
            <a:stCxn id="17" idx="1"/>
          </p:cNvCxnSpPr>
          <p:nvPr/>
        </p:nvCxnSpPr>
        <p:spPr>
          <a:xfrm rot="10800000" flipV="1">
            <a:off x="1630285" y="1061565"/>
            <a:ext cx="720080" cy="796173"/>
          </a:xfrm>
          <a:prstGeom prst="curvedConnector2">
            <a:avLst/>
          </a:prstGeom>
          <a:ln>
            <a:solidFill>
              <a:schemeClr val="accent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16209" y="2139702"/>
            <a:ext cx="19688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5"/>
                </a:solidFill>
                <a:latin typeface="Poppins ExtraBold" pitchFamily="2" charset="0"/>
                <a:cs typeface="Poppins ExtraBold" pitchFamily="2" charset="0"/>
              </a:rPr>
              <a:t>Novas</a:t>
            </a:r>
            <a:r>
              <a:rPr lang="en-US" dirty="0" smtClean="0">
                <a:solidFill>
                  <a:schemeClr val="accent5"/>
                </a:solidFill>
                <a:latin typeface="Poppins ExtraBold" pitchFamily="2" charset="0"/>
                <a:cs typeface="Poppins ExtraBold" pitchFamily="2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Poppins ExtraBold" pitchFamily="2" charset="0"/>
                <a:cs typeface="Poppins ExtraBold" pitchFamily="2" charset="0"/>
              </a:rPr>
              <a:t>estrelas</a:t>
            </a:r>
            <a:endParaRPr lang="pt-BR" dirty="0">
              <a:solidFill>
                <a:schemeClr val="accent5"/>
              </a:solidFill>
              <a:latin typeface="Poppins ExtraBold" pitchFamily="2" charset="0"/>
              <a:cs typeface="Poppi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SO 137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8307" y="93424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ESO 137-001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25602" name="Picture 2" descr="https://chandra.harvard.edu/photo/2014/eso137/eso137_w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6195" y="465069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Visível</a:t>
            </a:r>
            <a:r>
              <a:rPr lang="en-US" dirty="0" smtClean="0"/>
              <a:t> + </a:t>
            </a:r>
            <a:r>
              <a:rPr lang="en-US" dirty="0" err="1" smtClean="0"/>
              <a:t>Raio</a:t>
            </a:r>
            <a:r>
              <a:rPr lang="en-US" dirty="0" smtClean="0"/>
              <a:t> X</a:t>
            </a:r>
            <a:endParaRPr lang="pt-BR" dirty="0"/>
          </a:p>
        </p:txBody>
      </p:sp>
      <p:sp>
        <p:nvSpPr>
          <p:cNvPr id="7" name="TextBox 6"/>
          <p:cNvSpPr txBox="1"/>
          <p:nvPr/>
        </p:nvSpPr>
        <p:spPr>
          <a:xfrm>
            <a:off x="5990773" y="4178573"/>
            <a:ext cx="2316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Abell</a:t>
            </a:r>
            <a:r>
              <a:rPr lang="en-US" sz="1600" b="1" dirty="0" smtClean="0"/>
              <a:t> 3627</a:t>
            </a:r>
          </a:p>
          <a:p>
            <a:pPr algn="ctr"/>
            <a:r>
              <a:rPr lang="en-US" sz="1400" dirty="0" smtClean="0"/>
              <a:t>222 </a:t>
            </a:r>
            <a:r>
              <a:rPr lang="en-US" sz="1400" dirty="0" err="1" smtClean="0"/>
              <a:t>milhões</a:t>
            </a:r>
            <a:r>
              <a:rPr lang="en-US" sz="1400" dirty="0" smtClean="0"/>
              <a:t> de </a:t>
            </a:r>
            <a:r>
              <a:rPr lang="en-US" sz="1400" dirty="0" err="1" smtClean="0"/>
              <a:t>anos-luz</a:t>
            </a:r>
            <a:endParaRPr lang="en-US" sz="1400" dirty="0" smtClean="0"/>
          </a:p>
          <a:p>
            <a:pPr algn="ctr"/>
            <a:r>
              <a:rPr lang="en-US" sz="1400" dirty="0" smtClean="0"/>
              <a:t>~1000 </a:t>
            </a:r>
            <a:r>
              <a:rPr lang="en-US" sz="1400" dirty="0" err="1" smtClean="0"/>
              <a:t>galáxias</a:t>
            </a:r>
            <a:endParaRPr lang="en-US" sz="1400" dirty="0" smtClean="0"/>
          </a:p>
        </p:txBody>
      </p:sp>
      <p:pic>
        <p:nvPicPr>
          <p:cNvPr id="8" name="Picture 6" descr="Abell 36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81" y="1863713"/>
            <a:ext cx="2715044" cy="22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2853" y="2931790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80 </a:t>
            </a:r>
            <a:r>
              <a:rPr lang="en-US" dirty="0" err="1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milhões</a:t>
            </a:r>
            <a:r>
              <a:rPr lang="en-US" dirty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 de </a:t>
            </a:r>
            <a:r>
              <a:rPr lang="pt-BR" dirty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°</a:t>
            </a:r>
            <a:r>
              <a:rPr lang="en-US" dirty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C</a:t>
            </a:r>
            <a:endParaRPr lang="pt-BR" dirty="0">
              <a:solidFill>
                <a:schemeClr val="accent6"/>
              </a:solidFill>
              <a:latin typeface="Poppins ExtraBold" pitchFamily="2" charset="0"/>
              <a:cs typeface="Poppins ExtraBold" pitchFamily="2" charset="0"/>
            </a:endParaRPr>
          </a:p>
        </p:txBody>
      </p:sp>
      <p:cxnSp>
        <p:nvCxnSpPr>
          <p:cNvPr id="6" name="Curved Connector 5"/>
          <p:cNvCxnSpPr>
            <a:stCxn id="4" idx="1"/>
          </p:cNvCxnSpPr>
          <p:nvPr/>
        </p:nvCxnSpPr>
        <p:spPr>
          <a:xfrm rot="10800000" flipV="1">
            <a:off x="3351785" y="3116455"/>
            <a:ext cx="241068" cy="679431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0365" y="876900"/>
            <a:ext cx="23455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Poppins ExtraBold" pitchFamily="2" charset="0"/>
                <a:cs typeface="Poppins ExtraBold" pitchFamily="2" charset="0"/>
              </a:rPr>
              <a:t>7 </a:t>
            </a:r>
            <a:r>
              <a:rPr lang="en-US" dirty="0" err="1" smtClean="0">
                <a:solidFill>
                  <a:schemeClr val="accent2"/>
                </a:solidFill>
                <a:latin typeface="Poppins ExtraBold" pitchFamily="2" charset="0"/>
                <a:cs typeface="Poppins ExtraBold" pitchFamily="2" charset="0"/>
              </a:rPr>
              <a:t>milhões</a:t>
            </a:r>
            <a:r>
              <a:rPr lang="en-US" dirty="0" smtClean="0">
                <a:solidFill>
                  <a:schemeClr val="accent2"/>
                </a:solidFill>
                <a:latin typeface="Poppins ExtraBold" pitchFamily="2" charset="0"/>
                <a:cs typeface="Poppins ExtraBold" pitchFamily="2" charset="0"/>
              </a:rPr>
              <a:t> de km/h</a:t>
            </a:r>
            <a:endParaRPr lang="pt-BR" dirty="0">
              <a:solidFill>
                <a:schemeClr val="accent2"/>
              </a:solidFill>
              <a:latin typeface="Poppins ExtraBold" pitchFamily="2" charset="0"/>
              <a:cs typeface="Poppins ExtraBold" pitchFamily="2" charset="0"/>
            </a:endParaRPr>
          </a:p>
        </p:txBody>
      </p:sp>
      <p:cxnSp>
        <p:nvCxnSpPr>
          <p:cNvPr id="18" name="Curved Connector 17"/>
          <p:cNvCxnSpPr>
            <a:stCxn id="17" idx="1"/>
          </p:cNvCxnSpPr>
          <p:nvPr/>
        </p:nvCxnSpPr>
        <p:spPr>
          <a:xfrm rot="10800000" flipV="1">
            <a:off x="1630285" y="1061565"/>
            <a:ext cx="720080" cy="796173"/>
          </a:xfrm>
          <a:prstGeom prst="curvedConnector2">
            <a:avLst/>
          </a:prstGeom>
          <a:ln>
            <a:solidFill>
              <a:schemeClr val="accent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16209" y="2139702"/>
            <a:ext cx="19688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3"/>
                </a:solidFill>
                <a:latin typeface="Poppins ExtraBold" pitchFamily="2" charset="0"/>
                <a:cs typeface="Poppins ExtraBold" pitchFamily="2" charset="0"/>
              </a:rPr>
              <a:t>Novas</a:t>
            </a:r>
            <a:r>
              <a:rPr lang="en-US" dirty="0" smtClean="0">
                <a:solidFill>
                  <a:schemeClr val="accent3"/>
                </a:solidFill>
                <a:latin typeface="Poppins ExtraBold" pitchFamily="2" charset="0"/>
                <a:cs typeface="Poppins ExtraBold" pitchFamily="2" charset="0"/>
              </a:rPr>
              <a:t> </a:t>
            </a:r>
            <a:r>
              <a:rPr lang="en-US" dirty="0" err="1" smtClean="0">
                <a:solidFill>
                  <a:schemeClr val="accent3"/>
                </a:solidFill>
                <a:latin typeface="Poppins ExtraBold" pitchFamily="2" charset="0"/>
                <a:cs typeface="Poppins ExtraBold" pitchFamily="2" charset="0"/>
              </a:rPr>
              <a:t>estrelas</a:t>
            </a:r>
            <a:endParaRPr lang="pt-BR" dirty="0">
              <a:solidFill>
                <a:schemeClr val="accent3"/>
              </a:solidFill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2050" name="Picture 2" descr="Resultado de imagem para james we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46" y="482178"/>
            <a:ext cx="2832913" cy="12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63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SO 137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8307" y="93424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Poppins ExtraBold" pitchFamily="2" charset="0"/>
                <a:cs typeface="Poppins ExtraBold" pitchFamily="2" charset="0"/>
              </a:rPr>
              <a:t>ESO 137-001</a:t>
            </a:r>
            <a:endParaRPr lang="pt-BR" dirty="0"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25602" name="Picture 2" descr="https://chandra.harvard.edu/photo/2014/eso137/eso137_w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6195" y="465069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Visível</a:t>
            </a:r>
            <a:r>
              <a:rPr lang="en-US" dirty="0" smtClean="0"/>
              <a:t> + </a:t>
            </a:r>
            <a:r>
              <a:rPr lang="en-US" dirty="0" err="1" smtClean="0"/>
              <a:t>Raio</a:t>
            </a:r>
            <a:r>
              <a:rPr lang="en-US" dirty="0" smtClean="0"/>
              <a:t> X</a:t>
            </a:r>
            <a:endParaRPr lang="pt-BR" dirty="0"/>
          </a:p>
        </p:txBody>
      </p:sp>
      <p:sp>
        <p:nvSpPr>
          <p:cNvPr id="7" name="TextBox 6"/>
          <p:cNvSpPr txBox="1"/>
          <p:nvPr/>
        </p:nvSpPr>
        <p:spPr>
          <a:xfrm>
            <a:off x="5990773" y="4178573"/>
            <a:ext cx="2316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Abell</a:t>
            </a:r>
            <a:r>
              <a:rPr lang="en-US" sz="1600" b="1" dirty="0" smtClean="0"/>
              <a:t> 3627</a:t>
            </a:r>
          </a:p>
          <a:p>
            <a:pPr algn="ctr"/>
            <a:r>
              <a:rPr lang="en-US" sz="1400" dirty="0" smtClean="0"/>
              <a:t>222 </a:t>
            </a:r>
            <a:r>
              <a:rPr lang="en-US" sz="1400" dirty="0" err="1" smtClean="0"/>
              <a:t>milhões</a:t>
            </a:r>
            <a:r>
              <a:rPr lang="en-US" sz="1400" dirty="0" smtClean="0"/>
              <a:t> de </a:t>
            </a:r>
            <a:r>
              <a:rPr lang="en-US" sz="1400" dirty="0" err="1" smtClean="0"/>
              <a:t>anos-luz</a:t>
            </a:r>
            <a:endParaRPr lang="en-US" sz="1400" dirty="0" smtClean="0"/>
          </a:p>
          <a:p>
            <a:pPr algn="ctr"/>
            <a:r>
              <a:rPr lang="en-US" sz="1400" dirty="0" smtClean="0"/>
              <a:t>~1000 </a:t>
            </a:r>
            <a:r>
              <a:rPr lang="en-US" sz="1400" dirty="0" err="1" smtClean="0"/>
              <a:t>galáxias</a:t>
            </a:r>
            <a:endParaRPr lang="en-US" sz="1400" dirty="0" smtClean="0"/>
          </a:p>
        </p:txBody>
      </p:sp>
      <p:pic>
        <p:nvPicPr>
          <p:cNvPr id="8" name="Picture 6" descr="Abell 36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81" y="1863713"/>
            <a:ext cx="2715044" cy="22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urved Connector 5"/>
          <p:cNvCxnSpPr>
            <a:stCxn id="4" idx="1"/>
          </p:cNvCxnSpPr>
          <p:nvPr/>
        </p:nvCxnSpPr>
        <p:spPr>
          <a:xfrm rot="10800000" flipV="1">
            <a:off x="3351785" y="3116455"/>
            <a:ext cx="241068" cy="679431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0365" y="876900"/>
            <a:ext cx="23455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Poppins ExtraBold" pitchFamily="2" charset="0"/>
                <a:cs typeface="Poppins ExtraBold" pitchFamily="2" charset="0"/>
              </a:rPr>
              <a:t>7 </a:t>
            </a:r>
            <a:r>
              <a:rPr lang="en-US" dirty="0" err="1" smtClean="0">
                <a:solidFill>
                  <a:schemeClr val="accent2"/>
                </a:solidFill>
                <a:latin typeface="Poppins ExtraBold" pitchFamily="2" charset="0"/>
                <a:cs typeface="Poppins ExtraBold" pitchFamily="2" charset="0"/>
              </a:rPr>
              <a:t>milhões</a:t>
            </a:r>
            <a:r>
              <a:rPr lang="en-US" dirty="0" smtClean="0">
                <a:solidFill>
                  <a:schemeClr val="accent2"/>
                </a:solidFill>
                <a:latin typeface="Poppins ExtraBold" pitchFamily="2" charset="0"/>
                <a:cs typeface="Poppins ExtraBold" pitchFamily="2" charset="0"/>
              </a:rPr>
              <a:t> de km/h</a:t>
            </a:r>
            <a:endParaRPr lang="pt-BR" dirty="0">
              <a:solidFill>
                <a:schemeClr val="accent2"/>
              </a:solidFill>
              <a:latin typeface="Poppins ExtraBold" pitchFamily="2" charset="0"/>
              <a:cs typeface="Poppins ExtraBold" pitchFamily="2" charset="0"/>
            </a:endParaRPr>
          </a:p>
        </p:txBody>
      </p:sp>
      <p:cxnSp>
        <p:nvCxnSpPr>
          <p:cNvPr id="18" name="Curved Connector 17"/>
          <p:cNvCxnSpPr>
            <a:stCxn id="17" idx="1"/>
          </p:cNvCxnSpPr>
          <p:nvPr/>
        </p:nvCxnSpPr>
        <p:spPr>
          <a:xfrm rot="10800000" flipV="1">
            <a:off x="1630285" y="1061565"/>
            <a:ext cx="720080" cy="796173"/>
          </a:xfrm>
          <a:prstGeom prst="curvedConnector2">
            <a:avLst/>
          </a:prstGeom>
          <a:ln>
            <a:solidFill>
              <a:schemeClr val="accent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16209" y="2139702"/>
            <a:ext cx="19688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5"/>
                </a:solidFill>
                <a:latin typeface="Poppins ExtraBold" pitchFamily="2" charset="0"/>
                <a:cs typeface="Poppins ExtraBold" pitchFamily="2" charset="0"/>
              </a:rPr>
              <a:t>Novas</a:t>
            </a:r>
            <a:r>
              <a:rPr lang="en-US" dirty="0" smtClean="0">
                <a:solidFill>
                  <a:schemeClr val="accent5"/>
                </a:solidFill>
                <a:latin typeface="Poppins ExtraBold" pitchFamily="2" charset="0"/>
                <a:cs typeface="Poppins ExtraBold" pitchFamily="2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Poppins ExtraBold" pitchFamily="2" charset="0"/>
                <a:cs typeface="Poppins ExtraBold" pitchFamily="2" charset="0"/>
              </a:rPr>
              <a:t>estrelas</a:t>
            </a:r>
            <a:endParaRPr lang="pt-BR" dirty="0">
              <a:solidFill>
                <a:schemeClr val="accent5"/>
              </a:solidFill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27650" name="Picture 2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0831" flipH="1">
            <a:off x="5437111" y="301765"/>
            <a:ext cx="3317436" cy="46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2853" y="2931790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80 </a:t>
            </a:r>
            <a:r>
              <a:rPr lang="en-US" dirty="0" err="1" smtClean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milhões</a:t>
            </a:r>
            <a:r>
              <a:rPr lang="en-US" dirty="0" smtClean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 de </a:t>
            </a:r>
            <a:r>
              <a:rPr lang="pt-BR" dirty="0" smtClean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°</a:t>
            </a:r>
            <a:r>
              <a:rPr lang="en-US" dirty="0" smtClean="0">
                <a:solidFill>
                  <a:schemeClr val="accent6"/>
                </a:solidFill>
                <a:latin typeface="Poppins ExtraBold" pitchFamily="2" charset="0"/>
                <a:cs typeface="Poppins ExtraBold" pitchFamily="2" charset="0"/>
              </a:rPr>
              <a:t>C</a:t>
            </a:r>
            <a:endParaRPr lang="pt-BR" dirty="0">
              <a:solidFill>
                <a:schemeClr val="accent6"/>
              </a:solidFill>
              <a:latin typeface="Poppins ExtraBold" pitchFamily="2" charset="0"/>
              <a:cs typeface="Poppi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Supermassive Black Holes May Dine on &quot;Jellyfish&quot; Galax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424"/>
            <a:ext cx="297063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9342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itchFamily="2" charset="0"/>
                <a:cs typeface="Poppins ExtraBold" pitchFamily="2" charset="0"/>
              </a:rPr>
              <a:t>JO204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itchFamily="2" charset="0"/>
              <a:cs typeface="Poppins ExtraBold" pitchFamily="2" charset="0"/>
            </a:endParaRPr>
          </a:p>
        </p:txBody>
      </p:sp>
      <p:pic>
        <p:nvPicPr>
          <p:cNvPr id="30726" name="Picture 6" descr="Resultado de imagem para Supermassive black ho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28" y="1196380"/>
            <a:ext cx="3175069" cy="31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61106" y="669925"/>
            <a:ext cx="3624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Quem</a:t>
            </a:r>
            <a:r>
              <a:rPr lang="en-US" dirty="0" smtClean="0"/>
              <a:t> </a:t>
            </a:r>
            <a:r>
              <a:rPr lang="en-US" dirty="0" err="1" smtClean="0"/>
              <a:t>veio</a:t>
            </a:r>
            <a:r>
              <a:rPr lang="en-US" dirty="0" smtClean="0"/>
              <a:t> </a:t>
            </a:r>
            <a:r>
              <a:rPr lang="en-US" dirty="0" err="1" smtClean="0"/>
              <a:t>primeiro</a:t>
            </a:r>
            <a:r>
              <a:rPr lang="en-US" dirty="0"/>
              <a:t>:</a:t>
            </a:r>
            <a:endParaRPr lang="en-US" dirty="0" smtClean="0"/>
          </a:p>
          <a:p>
            <a:pPr algn="ctr"/>
            <a:r>
              <a:rPr lang="en-US" dirty="0" smtClean="0"/>
              <a:t>o </a:t>
            </a:r>
            <a:r>
              <a:rPr lang="en-US" dirty="0" err="1" smtClean="0"/>
              <a:t>buraco</a:t>
            </a:r>
            <a:r>
              <a:rPr lang="en-US" dirty="0" smtClean="0"/>
              <a:t> negro </a:t>
            </a:r>
            <a:r>
              <a:rPr lang="en-US" dirty="0" err="1" smtClean="0"/>
              <a:t>supermassivo</a:t>
            </a:r>
            <a:endParaRPr lang="en-US" dirty="0" smtClean="0"/>
          </a:p>
          <a:p>
            <a:pPr algn="ctr"/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água</a:t>
            </a:r>
            <a:r>
              <a:rPr lang="en-US" dirty="0" smtClean="0"/>
              <a:t>-viva</a:t>
            </a:r>
            <a:r>
              <a:rPr lang="en-US" dirty="0" smtClean="0"/>
              <a:t>?</a:t>
            </a:r>
            <a:endParaRPr lang="pt-BR" dirty="0"/>
          </a:p>
        </p:txBody>
      </p:sp>
      <p:pic>
        <p:nvPicPr>
          <p:cNvPr id="1026" name="Picture 2" descr="http://cdn.eso.org/images/screen/eso1725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36" y="2263500"/>
            <a:ext cx="292689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51123" y="226350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itchFamily="2" charset="0"/>
                <a:cs typeface="Poppins ExtraBold" pitchFamily="2" charset="0"/>
              </a:rPr>
              <a:t>JW100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itchFamily="2" charset="0"/>
              <a:cs typeface="Poppi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Imagem</a:t>
            </a:r>
            <a:r>
              <a:rPr lang="en-US" dirty="0" smtClean="0"/>
              <a:t> </a:t>
            </a:r>
            <a:r>
              <a:rPr lang="en-US" dirty="0" err="1" smtClean="0"/>
              <a:t>inédita</a:t>
            </a:r>
            <a:r>
              <a:rPr lang="en-US" dirty="0" smtClean="0"/>
              <a:t> de um </a:t>
            </a:r>
            <a:r>
              <a:rPr lang="en-US" dirty="0" err="1" smtClean="0"/>
              <a:t>buraco</a:t>
            </a:r>
            <a:r>
              <a:rPr lang="en-US" dirty="0" smtClean="0"/>
              <a:t> negro</a:t>
            </a:r>
            <a:br>
              <a:rPr lang="en-US" dirty="0" smtClean="0"/>
            </a:br>
            <a:r>
              <a:rPr lang="en-US" dirty="0" err="1" smtClean="0"/>
              <a:t>bebendo</a:t>
            </a:r>
            <a:r>
              <a:rPr lang="en-US" dirty="0" smtClean="0"/>
              <a:t> </a:t>
            </a:r>
            <a:r>
              <a:rPr lang="en-US" dirty="0" err="1" smtClean="0"/>
              <a:t>matéria</a:t>
            </a:r>
            <a:r>
              <a:rPr lang="en-US" dirty="0" smtClean="0"/>
              <a:t>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693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Imagem</a:t>
            </a:r>
            <a:r>
              <a:rPr lang="en-US" dirty="0" smtClean="0"/>
              <a:t> </a:t>
            </a:r>
            <a:r>
              <a:rPr lang="en-US" dirty="0" err="1" smtClean="0"/>
              <a:t>inédita</a:t>
            </a:r>
            <a:r>
              <a:rPr lang="en-US" dirty="0" smtClean="0"/>
              <a:t> de um </a:t>
            </a:r>
            <a:r>
              <a:rPr lang="en-US" dirty="0" err="1" smtClean="0"/>
              <a:t>buraco</a:t>
            </a:r>
            <a:r>
              <a:rPr lang="en-US" dirty="0" smtClean="0"/>
              <a:t> negro</a:t>
            </a:r>
            <a:br>
              <a:rPr lang="en-US" dirty="0" smtClean="0"/>
            </a:br>
            <a:r>
              <a:rPr lang="en-US" dirty="0" err="1" smtClean="0"/>
              <a:t>bebendo</a:t>
            </a:r>
            <a:r>
              <a:rPr lang="en-US" dirty="0" smtClean="0"/>
              <a:t> </a:t>
            </a:r>
            <a:r>
              <a:rPr lang="en-US" dirty="0" err="1" smtClean="0"/>
              <a:t>matéria</a:t>
            </a:r>
            <a:r>
              <a:rPr lang="en-US" dirty="0" smtClean="0"/>
              <a:t>:</a:t>
            </a:r>
            <a:endParaRPr lang="pt-BR" dirty="0"/>
          </a:p>
        </p:txBody>
      </p:sp>
      <p:pic>
        <p:nvPicPr>
          <p:cNvPr id="5122" name="Picture 2" descr="https://media0.giphy.com/media/B7ppUExX92PjW/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32" y="1707654"/>
            <a:ext cx="442253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ternwarte-baerenstein.de/images/abell_1656.jpg?crc=42841941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0" y="-17130"/>
            <a:ext cx="740597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2913" y="21853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Poppins ExtraBold" pitchFamily="2" charset="0"/>
                <a:cs typeface="Poppins ExtraBold" pitchFamily="2" charset="0"/>
              </a:rPr>
              <a:t>Afinal</a:t>
            </a:r>
            <a:r>
              <a:rPr lang="en-US" sz="2400" dirty="0" smtClean="0">
                <a:latin typeface="Poppins ExtraBold" pitchFamily="2" charset="0"/>
                <a:cs typeface="Poppins ExtraBold" pitchFamily="2" charset="0"/>
              </a:rPr>
              <a:t>, e a D100?</a:t>
            </a:r>
            <a:endParaRPr lang="pt-BR" sz="2400" dirty="0">
              <a:latin typeface="Poppins ExtraBold" pitchFamily="2" charset="0"/>
              <a:cs typeface="Poppins ExtraBold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9010" y="4853967"/>
            <a:ext cx="2367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Aglomerado</a:t>
            </a:r>
            <a:r>
              <a:rPr lang="en-US" sz="1000" dirty="0" smtClean="0"/>
              <a:t> da Coma (</a:t>
            </a:r>
            <a:r>
              <a:rPr lang="en-US" sz="1000" dirty="0" err="1" smtClean="0"/>
              <a:t>Abell</a:t>
            </a:r>
            <a:r>
              <a:rPr lang="en-US" sz="1000" dirty="0" smtClean="0"/>
              <a:t> 1656)</a:t>
            </a:r>
            <a:endParaRPr lang="pt-BR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6304578" y="4453857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320 mi </a:t>
            </a:r>
            <a:r>
              <a:rPr lang="en-US" dirty="0" err="1" smtClean="0"/>
              <a:t>anos-luz</a:t>
            </a:r>
            <a:endParaRPr lang="en-US" dirty="0" smtClean="0"/>
          </a:p>
          <a:p>
            <a:pPr algn="r"/>
            <a:r>
              <a:rPr lang="en-US" dirty="0" smtClean="0"/>
              <a:t>1000+ </a:t>
            </a:r>
            <a:r>
              <a:rPr lang="en-US" dirty="0" err="1" smtClean="0"/>
              <a:t>galáxias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192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ternwarte-baerenstein.de/images/abell_1656.jpg?crc=42841941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0" y="-17130"/>
            <a:ext cx="740597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2913" y="21853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Poppins ExtraBold" pitchFamily="2" charset="0"/>
                <a:cs typeface="Poppins ExtraBold" pitchFamily="2" charset="0"/>
              </a:rPr>
              <a:t>Afinal</a:t>
            </a:r>
            <a:r>
              <a:rPr lang="en-US" sz="2400" dirty="0" smtClean="0">
                <a:latin typeface="Poppins ExtraBold" pitchFamily="2" charset="0"/>
                <a:cs typeface="Poppins ExtraBold" pitchFamily="2" charset="0"/>
              </a:rPr>
              <a:t>, e a D100?</a:t>
            </a:r>
            <a:endParaRPr lang="pt-BR" sz="2400" dirty="0">
              <a:latin typeface="Poppins ExtraBold" pitchFamily="2" charset="0"/>
              <a:cs typeface="Poppins ExtraBold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9010" y="4853967"/>
            <a:ext cx="2367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Aglomerado</a:t>
            </a:r>
            <a:r>
              <a:rPr lang="en-US" sz="1000" dirty="0" smtClean="0"/>
              <a:t> da Coma (</a:t>
            </a:r>
            <a:r>
              <a:rPr lang="en-US" sz="1000" dirty="0" err="1" smtClean="0"/>
              <a:t>Abell</a:t>
            </a:r>
            <a:r>
              <a:rPr lang="en-US" sz="1000" dirty="0" smtClean="0"/>
              <a:t> 1656)</a:t>
            </a:r>
            <a:endParaRPr lang="pt-BR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6304578" y="4453857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320 mi </a:t>
            </a:r>
            <a:r>
              <a:rPr lang="en-US" dirty="0" err="1" smtClean="0"/>
              <a:t>anos-luz</a:t>
            </a:r>
            <a:endParaRPr lang="en-US" dirty="0" smtClean="0"/>
          </a:p>
          <a:p>
            <a:pPr algn="r"/>
            <a:r>
              <a:rPr lang="en-US" dirty="0" smtClean="0"/>
              <a:t>1000+ </a:t>
            </a:r>
            <a:r>
              <a:rPr lang="en-US" dirty="0" err="1" smtClean="0"/>
              <a:t>galáxias</a:t>
            </a:r>
            <a:endParaRPr lang="pt-BR" dirty="0"/>
          </a:p>
        </p:txBody>
      </p:sp>
      <p:sp>
        <p:nvSpPr>
          <p:cNvPr id="5" name="5-Point Star 4"/>
          <p:cNvSpPr/>
          <p:nvPr/>
        </p:nvSpPr>
        <p:spPr>
          <a:xfrm>
            <a:off x="4427984" y="1563638"/>
            <a:ext cx="360040" cy="360040"/>
          </a:xfrm>
          <a:prstGeom prst="star5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65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6" y="116327"/>
            <a:ext cx="564128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63688" y="1275606"/>
            <a:ext cx="4968552" cy="23762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498737">
            <a:off x="2900670" y="2387085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MIL(!) </a:t>
            </a:r>
            <a:r>
              <a:rPr lang="en-US" dirty="0" err="1" smtClean="0"/>
              <a:t>anos-luz</a:t>
            </a:r>
            <a:endParaRPr lang="pt-BR" dirty="0"/>
          </a:p>
        </p:txBody>
      </p:sp>
      <p:sp>
        <p:nvSpPr>
          <p:cNvPr id="6" name="TextBox 5"/>
          <p:cNvSpPr txBox="1"/>
          <p:nvPr/>
        </p:nvSpPr>
        <p:spPr>
          <a:xfrm>
            <a:off x="4894455" y="1563638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Hidrogênio</a:t>
            </a:r>
            <a:r>
              <a:rPr lang="en-US" dirty="0" smtClean="0"/>
              <a:t> </a:t>
            </a:r>
            <a:r>
              <a:rPr lang="en-US" dirty="0" err="1" smtClean="0"/>
              <a:t>quente</a:t>
            </a:r>
            <a:endParaRPr lang="pt-BR" dirty="0"/>
          </a:p>
        </p:txBody>
      </p:sp>
      <p:cxnSp>
        <p:nvCxnSpPr>
          <p:cNvPr id="7" name="Curved Connector 6"/>
          <p:cNvCxnSpPr/>
          <p:nvPr/>
        </p:nvCxnSpPr>
        <p:spPr>
          <a:xfrm rot="10800000" flipV="1">
            <a:off x="4427985" y="1748304"/>
            <a:ext cx="466471" cy="319390"/>
          </a:xfrm>
          <a:prstGeom prst="curvedConnector3">
            <a:avLst>
              <a:gd name="adj1" fmla="val 98252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86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5" y="116327"/>
            <a:ext cx="564128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137" y="2859782"/>
            <a:ext cx="329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Aglomerado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Galáxias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Resultado de imagem para newton einst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508" y="3235604"/>
            <a:ext cx="2857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9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5" y="116327"/>
            <a:ext cx="564128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137" y="2859782"/>
            <a:ext cx="4265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Aglomerado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Galáxias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Densidade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partículas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822" y="3506113"/>
            <a:ext cx="1455960" cy="7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8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5" y="116327"/>
            <a:ext cx="564128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137" y="2859782"/>
            <a:ext cx="4245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Aglomerado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Galáxias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Densidade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partículas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Pressão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estrelas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6474855" y="3084110"/>
            <a:ext cx="360040" cy="36004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/>
          <p:cNvSpPr txBox="1"/>
          <p:nvPr/>
        </p:nvSpPr>
        <p:spPr>
          <a:xfrm>
            <a:off x="6654875" y="2571750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200 mil </a:t>
            </a:r>
            <a:r>
              <a:rPr lang="en-US" b="1" dirty="0" err="1" smtClean="0">
                <a:solidFill>
                  <a:schemeClr val="accent3"/>
                </a:solidFill>
              </a:rPr>
              <a:t>estrelas</a:t>
            </a:r>
            <a:endParaRPr lang="pt-BR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5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5" y="116327"/>
            <a:ext cx="564128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137" y="2859782"/>
            <a:ext cx="4245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Aglomerado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Galáxias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Densidade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partículas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Pressão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estrelas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Cores das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galáxias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5622" y="1347614"/>
            <a:ext cx="2845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Estrelas</a:t>
            </a:r>
            <a:r>
              <a:rPr lang="en-US" dirty="0" smtClean="0">
                <a:solidFill>
                  <a:schemeClr val="accent6"/>
                </a:solidFill>
              </a:rPr>
              <a:t> de 500 </a:t>
            </a:r>
            <a:r>
              <a:rPr lang="en-US" dirty="0" err="1" smtClean="0">
                <a:solidFill>
                  <a:schemeClr val="accent6"/>
                </a:solidFill>
              </a:rPr>
              <a:t>milhões</a:t>
            </a:r>
            <a:endParaRPr lang="en-US" dirty="0" smtClean="0">
              <a:solidFill>
                <a:schemeClr val="accent6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a 13 </a:t>
            </a:r>
            <a:r>
              <a:rPr lang="en-US" dirty="0" err="1" smtClean="0">
                <a:solidFill>
                  <a:schemeClr val="accent6"/>
                </a:solidFill>
              </a:rPr>
              <a:t>bilhões</a:t>
            </a:r>
            <a:r>
              <a:rPr lang="en-US" dirty="0" smtClean="0">
                <a:solidFill>
                  <a:schemeClr val="accent6"/>
                </a:solidFill>
              </a:rPr>
              <a:t> de </a:t>
            </a:r>
            <a:r>
              <a:rPr lang="en-US" dirty="0" err="1" smtClean="0">
                <a:solidFill>
                  <a:schemeClr val="accent6"/>
                </a:solidFill>
              </a:rPr>
              <a:t>anos</a:t>
            </a:r>
            <a:endParaRPr lang="pt-BR" dirty="0">
              <a:solidFill>
                <a:schemeClr val="accent6"/>
              </a:solidFill>
            </a:endParaRPr>
          </a:p>
        </p:txBody>
      </p:sp>
      <p:cxnSp>
        <p:nvCxnSpPr>
          <p:cNvPr id="6" name="Curved Connector 5"/>
          <p:cNvCxnSpPr>
            <a:stCxn id="5" idx="1"/>
          </p:cNvCxnSpPr>
          <p:nvPr/>
        </p:nvCxnSpPr>
        <p:spPr>
          <a:xfrm rot="10800000" flipH="1" flipV="1">
            <a:off x="4695622" y="1670779"/>
            <a:ext cx="1316538" cy="2114073"/>
          </a:xfrm>
          <a:prstGeom prst="curvedConnector4">
            <a:avLst>
              <a:gd name="adj1" fmla="val -17364"/>
              <a:gd name="adj2" fmla="val 57643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7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5" y="116327"/>
            <a:ext cx="564128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137" y="2859782"/>
            <a:ext cx="42450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Aglomerado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Galáxias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Densidade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partículas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Pressão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estrelas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Cores das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galáxias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Evolução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das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galáxias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71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hubblesite.org/uploads/image_file/image_attachment/31114/STSCI-H-p1905a-f-1126x8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44" y="0"/>
            <a:ext cx="66649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94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Imagens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03598"/>
            <a:ext cx="8964488" cy="3394472"/>
          </a:xfrm>
        </p:spPr>
        <p:txBody>
          <a:bodyPr>
            <a:normAutofit/>
          </a:bodyPr>
          <a:lstStyle/>
          <a:p>
            <a:r>
              <a:rPr lang="en-US" sz="1100" dirty="0" err="1" smtClean="0"/>
              <a:t>Galáxia</a:t>
            </a:r>
            <a:r>
              <a:rPr lang="en-US" sz="1100" dirty="0" smtClean="0"/>
              <a:t> D100 e o </a:t>
            </a:r>
            <a:r>
              <a:rPr lang="en-US" sz="1100" dirty="0" err="1" smtClean="0"/>
              <a:t>rastro</a:t>
            </a:r>
            <a:r>
              <a:rPr lang="en-US" sz="1100" dirty="0" smtClean="0"/>
              <a:t> </a:t>
            </a:r>
            <a:r>
              <a:rPr lang="en-US" sz="1100" dirty="0" err="1" smtClean="0"/>
              <a:t>gasoso</a:t>
            </a:r>
            <a:r>
              <a:rPr lang="en-US" sz="1100" dirty="0" smtClean="0"/>
              <a:t>: </a:t>
            </a:r>
            <a:r>
              <a:rPr lang="pt-BR" sz="1100" dirty="0">
                <a:hlinkClick r:id="rId2"/>
              </a:rPr>
              <a:t>https://</a:t>
            </a:r>
            <a:r>
              <a:rPr lang="pt-BR" sz="1100" dirty="0" smtClean="0">
                <a:hlinkClick r:id="rId2"/>
              </a:rPr>
              <a:t>apod.nasa.gov/apod/ap190128.html</a:t>
            </a:r>
            <a:r>
              <a:rPr lang="pt-BR" sz="1100" dirty="0" smtClean="0"/>
              <a:t> </a:t>
            </a:r>
            <a:endParaRPr lang="en-US" sz="1100" dirty="0" smtClean="0"/>
          </a:p>
          <a:p>
            <a:r>
              <a:rPr lang="en-US" sz="1100" dirty="0" smtClean="0"/>
              <a:t>Rho </a:t>
            </a:r>
            <a:r>
              <a:rPr lang="en-US" sz="1100" dirty="0" err="1" smtClean="0"/>
              <a:t>Ophiuchi</a:t>
            </a:r>
            <a:r>
              <a:rPr lang="en-US" sz="1100" dirty="0" smtClean="0"/>
              <a:t> e </a:t>
            </a:r>
            <a:r>
              <a:rPr lang="en-US" sz="1100" dirty="0" err="1" smtClean="0"/>
              <a:t>Marte</a:t>
            </a:r>
            <a:r>
              <a:rPr lang="en-US" sz="1100" dirty="0"/>
              <a:t>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smtClean="0">
                <a:hlinkClick r:id="rId3"/>
              </a:rPr>
              <a:t>apod.nasa.gov/apod/ap160908.html</a:t>
            </a:r>
            <a:endParaRPr lang="en-US" sz="1100" dirty="0" smtClean="0"/>
          </a:p>
          <a:p>
            <a:r>
              <a:rPr lang="en-US" sz="1100" dirty="0" smtClean="0"/>
              <a:t>Via </a:t>
            </a:r>
            <a:r>
              <a:rPr lang="en-US" sz="1100" dirty="0" err="1" smtClean="0"/>
              <a:t>Láctea</a:t>
            </a:r>
            <a:r>
              <a:rPr lang="en-US" sz="1100" dirty="0"/>
              <a:t>: </a:t>
            </a:r>
            <a:r>
              <a:rPr lang="en-US" sz="1100" dirty="0">
                <a:hlinkClick r:id="rId4"/>
              </a:rPr>
              <a:t>https://www.stellarvue.com/stellarblog/milky-way-from-scorpius-to-andromeda-tony-hallas</a:t>
            </a:r>
            <a:r>
              <a:rPr lang="en-US" sz="1100" dirty="0" smtClean="0">
                <a:hlinkClick r:id="rId4"/>
              </a:rPr>
              <a:t>/</a:t>
            </a:r>
            <a:r>
              <a:rPr lang="en-US" sz="1100" dirty="0" smtClean="0"/>
              <a:t> </a:t>
            </a:r>
          </a:p>
          <a:p>
            <a:r>
              <a:rPr lang="en-US" sz="1100" dirty="0" err="1" smtClean="0"/>
              <a:t>Andrômeda</a:t>
            </a:r>
            <a:r>
              <a:rPr lang="en-US" sz="1100" dirty="0"/>
              <a:t>: </a:t>
            </a:r>
            <a:r>
              <a:rPr lang="en-US" sz="1100" dirty="0">
                <a:hlinkClick r:id="rId5"/>
              </a:rPr>
              <a:t>https://</a:t>
            </a:r>
            <a:r>
              <a:rPr lang="en-US" sz="1100" dirty="0" smtClean="0">
                <a:hlinkClick r:id="rId5"/>
              </a:rPr>
              <a:t>apod.nasa.gov/apod/ap181217.html</a:t>
            </a:r>
            <a:endParaRPr lang="en-US" sz="1100" dirty="0" smtClean="0"/>
          </a:p>
          <a:p>
            <a:r>
              <a:rPr lang="en-US" sz="1100" dirty="0" err="1" smtClean="0"/>
              <a:t>Grupo</a:t>
            </a:r>
            <a:r>
              <a:rPr lang="en-US" sz="1100" dirty="0"/>
              <a:t> local: </a:t>
            </a:r>
            <a:r>
              <a:rPr lang="en-US" sz="1100" dirty="0">
                <a:hlinkClick r:id="rId6"/>
              </a:rPr>
              <a:t>https://</a:t>
            </a:r>
            <a:r>
              <a:rPr lang="en-US" sz="1100" dirty="0" smtClean="0">
                <a:hlinkClick r:id="rId6"/>
              </a:rPr>
              <a:t>upload.wikimedia.org/wikipedia/commons/1/1c/Local_Group_and_nearest_galaxies.jpg</a:t>
            </a:r>
            <a:endParaRPr lang="en-US" sz="1100" dirty="0" smtClean="0"/>
          </a:p>
          <a:p>
            <a:r>
              <a:rPr lang="en-US" sz="1100" dirty="0" err="1" smtClean="0"/>
              <a:t>Aglomerado</a:t>
            </a:r>
            <a:r>
              <a:rPr lang="en-US" sz="1100" dirty="0" smtClean="0"/>
              <a:t> </a:t>
            </a:r>
            <a:r>
              <a:rPr lang="en-US" sz="1100" dirty="0" err="1" smtClean="0"/>
              <a:t>Abell</a:t>
            </a:r>
            <a:r>
              <a:rPr lang="en-US" sz="1100" dirty="0"/>
              <a:t> 2744: </a:t>
            </a:r>
            <a:r>
              <a:rPr lang="en-US" sz="1100" dirty="0">
                <a:hlinkClick r:id="rId7"/>
              </a:rPr>
              <a:t>https://</a:t>
            </a:r>
            <a:r>
              <a:rPr lang="en-US" sz="1100" dirty="0" smtClean="0">
                <a:hlinkClick r:id="rId7"/>
              </a:rPr>
              <a:t>en.wikipedia.org/wiki/File:Heic1401a-Abell2744-20140107.jpg</a:t>
            </a:r>
            <a:r>
              <a:rPr lang="en-US" sz="1100" dirty="0" smtClean="0"/>
              <a:t> </a:t>
            </a:r>
          </a:p>
          <a:p>
            <a:r>
              <a:rPr lang="en-US" sz="1100" dirty="0" err="1" smtClean="0"/>
              <a:t>Hublle</a:t>
            </a:r>
            <a:r>
              <a:rPr lang="en-US" sz="1100" dirty="0" smtClean="0"/>
              <a:t> Extreme </a:t>
            </a:r>
            <a:r>
              <a:rPr lang="en-US" sz="1100" dirty="0"/>
              <a:t>Deep Field: </a:t>
            </a:r>
            <a:r>
              <a:rPr lang="en-US" sz="1100" dirty="0">
                <a:hlinkClick r:id="rId8"/>
              </a:rPr>
              <a:t>https://</a:t>
            </a:r>
            <a:r>
              <a:rPr lang="en-US" sz="1100" dirty="0" smtClean="0">
                <a:hlinkClick r:id="rId8"/>
              </a:rPr>
              <a:t>hubblesite.org/contents/news-releases/2012/news-2012-37.html</a:t>
            </a:r>
            <a:endParaRPr lang="en-US" sz="1100" dirty="0" smtClean="0"/>
          </a:p>
          <a:p>
            <a:r>
              <a:rPr lang="en-US" sz="1100" dirty="0" err="1" smtClean="0"/>
              <a:t>Aglomerado</a:t>
            </a:r>
            <a:r>
              <a:rPr lang="en-US" sz="1100" dirty="0"/>
              <a:t> </a:t>
            </a:r>
            <a:r>
              <a:rPr lang="en-US" sz="1100" dirty="0" smtClean="0"/>
              <a:t>da Coma (</a:t>
            </a:r>
            <a:r>
              <a:rPr lang="en-US" sz="1100" dirty="0" err="1" smtClean="0"/>
              <a:t>Abell</a:t>
            </a:r>
            <a:r>
              <a:rPr lang="en-US" sz="1100" dirty="0" smtClean="0"/>
              <a:t> 1656): </a:t>
            </a:r>
            <a:r>
              <a:rPr lang="en-US" sz="1100" dirty="0">
                <a:hlinkClick r:id="rId9"/>
              </a:rPr>
              <a:t>http://</a:t>
            </a:r>
            <a:r>
              <a:rPr lang="en-US" sz="1100" dirty="0" smtClean="0">
                <a:hlinkClick r:id="rId9"/>
              </a:rPr>
              <a:t>www.sternwarte-baerenstein.de/abell-1656-en.html</a:t>
            </a:r>
            <a:endParaRPr lang="en-US" sz="1100" dirty="0" smtClean="0"/>
          </a:p>
          <a:p>
            <a:r>
              <a:rPr lang="en-US" sz="1100" dirty="0" err="1" smtClean="0"/>
              <a:t>Abell</a:t>
            </a:r>
            <a:r>
              <a:rPr lang="en-US" sz="1100" dirty="0"/>
              <a:t> 1033: </a:t>
            </a:r>
            <a:r>
              <a:rPr lang="en-US" sz="1100" dirty="0">
                <a:hlinkClick r:id="rId10"/>
              </a:rPr>
              <a:t>https://chandra.harvard.edu/photo/2018/a1033</a:t>
            </a:r>
            <a:r>
              <a:rPr lang="en-US" sz="1100" dirty="0" smtClean="0">
                <a:hlinkClick r:id="rId10"/>
              </a:rPr>
              <a:t>/</a:t>
            </a:r>
            <a:endParaRPr lang="en-US" sz="1100" dirty="0" smtClean="0"/>
          </a:p>
          <a:p>
            <a:r>
              <a:rPr lang="en-US" sz="1100" dirty="0"/>
              <a:t>NGC </a:t>
            </a:r>
            <a:r>
              <a:rPr lang="en-US" sz="1100" dirty="0" smtClean="0"/>
              <a:t>4402: </a:t>
            </a:r>
            <a:r>
              <a:rPr lang="en-US" sz="1100" dirty="0">
                <a:hlinkClick r:id="rId11"/>
              </a:rPr>
              <a:t>https://www.spacetelescope.org/images/heic0911c</a:t>
            </a:r>
            <a:r>
              <a:rPr lang="en-US" sz="1100" dirty="0" smtClean="0">
                <a:hlinkClick r:id="rId11"/>
              </a:rPr>
              <a:t>/</a:t>
            </a:r>
            <a:endParaRPr lang="en-US" sz="1100" dirty="0" smtClean="0"/>
          </a:p>
          <a:p>
            <a:r>
              <a:rPr lang="en-US" sz="1100" dirty="0" err="1" smtClean="0"/>
              <a:t>Aglomerado</a:t>
            </a:r>
            <a:r>
              <a:rPr lang="en-US" sz="1100" dirty="0" smtClean="0"/>
              <a:t> da </a:t>
            </a:r>
            <a:r>
              <a:rPr lang="en-US" sz="1100" dirty="0" err="1" smtClean="0"/>
              <a:t>Virgem</a:t>
            </a:r>
            <a:r>
              <a:rPr lang="en-US" sz="1100" dirty="0"/>
              <a:t>: </a:t>
            </a:r>
            <a:r>
              <a:rPr lang="en-US" sz="1100" dirty="0">
                <a:hlinkClick r:id="rId12"/>
              </a:rPr>
              <a:t>https://</a:t>
            </a:r>
            <a:r>
              <a:rPr lang="en-US" sz="1100" dirty="0" smtClean="0">
                <a:hlinkClick r:id="rId12"/>
              </a:rPr>
              <a:t>apod.nasa.gov/apod/ap150804.html</a:t>
            </a:r>
            <a:endParaRPr lang="en-US" sz="1100" dirty="0" smtClean="0"/>
          </a:p>
          <a:p>
            <a:r>
              <a:rPr lang="en-US" sz="1100" dirty="0"/>
              <a:t>ESO 137-001: </a:t>
            </a:r>
            <a:r>
              <a:rPr lang="en-US" sz="1100" dirty="0">
                <a:hlinkClick r:id="rId13"/>
              </a:rPr>
              <a:t>https://chandra.harvard.edu/photo/2014/eso137</a:t>
            </a:r>
            <a:r>
              <a:rPr lang="en-US" sz="1100" dirty="0" smtClean="0">
                <a:hlinkClick r:id="rId13"/>
              </a:rPr>
              <a:t>/</a:t>
            </a:r>
            <a:endParaRPr lang="en-US" sz="1100" dirty="0" smtClean="0"/>
          </a:p>
          <a:p>
            <a:r>
              <a:rPr lang="en-US" sz="1100" dirty="0" err="1" smtClean="0"/>
              <a:t>Abell</a:t>
            </a:r>
            <a:r>
              <a:rPr lang="en-US" sz="1100" dirty="0"/>
              <a:t> 3627: </a:t>
            </a:r>
            <a:r>
              <a:rPr lang="en-US" sz="1100" dirty="0">
                <a:hlinkClick r:id="rId14"/>
              </a:rPr>
              <a:t>https://chandra.harvard.edu/photo/2010/eso137</a:t>
            </a:r>
            <a:r>
              <a:rPr lang="en-US" sz="1100" dirty="0" smtClean="0">
                <a:hlinkClick r:id="rId14"/>
              </a:rPr>
              <a:t>/</a:t>
            </a:r>
            <a:endParaRPr lang="en-US" sz="1100" dirty="0" smtClean="0"/>
          </a:p>
          <a:p>
            <a:r>
              <a:rPr lang="en-US" sz="1100" dirty="0"/>
              <a:t>JO204: </a:t>
            </a:r>
            <a:r>
              <a:rPr lang="en-US" sz="1100" dirty="0">
                <a:hlinkClick r:id="rId15"/>
              </a:rPr>
              <a:t>https://www.eso.org/public/images/eso1725a</a:t>
            </a:r>
            <a:r>
              <a:rPr lang="en-US" sz="1100" dirty="0" smtClean="0">
                <a:hlinkClick r:id="rId15"/>
              </a:rPr>
              <a:t>/</a:t>
            </a:r>
            <a:r>
              <a:rPr lang="en-US" sz="1100" dirty="0" smtClean="0"/>
              <a:t> </a:t>
            </a:r>
            <a:endParaRPr lang="en-US" sz="1100" dirty="0" smtClean="0"/>
          </a:p>
          <a:p>
            <a:r>
              <a:rPr lang="en-US" sz="1100" dirty="0"/>
              <a:t>JW 100: </a:t>
            </a:r>
            <a:r>
              <a:rPr lang="en-US" sz="1100" dirty="0">
                <a:hlinkClick r:id="rId16"/>
              </a:rPr>
              <a:t>https://www.eso.org/public/images/eso1725b</a:t>
            </a:r>
            <a:r>
              <a:rPr lang="en-US" sz="1100" dirty="0" smtClean="0">
                <a:hlinkClick r:id="rId16"/>
              </a:rPr>
              <a:t>/</a:t>
            </a:r>
            <a:r>
              <a:rPr lang="en-US" sz="1100" dirty="0" smtClean="0"/>
              <a:t> </a:t>
            </a:r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18040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Referências</a:t>
            </a:r>
            <a:endParaRPr lang="pt-B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000" dirty="0">
                <a:hlinkClick r:id="rId2"/>
              </a:rPr>
              <a:t>https://</a:t>
            </a:r>
            <a:r>
              <a:rPr lang="pt-BR" sz="1000" dirty="0" smtClean="0">
                <a:hlinkClick r:id="rId2"/>
              </a:rPr>
              <a:t>www.nature.com/articles/nature23462</a:t>
            </a:r>
            <a:r>
              <a:rPr lang="pt-BR" sz="1000" dirty="0" smtClean="0"/>
              <a:t> </a:t>
            </a:r>
          </a:p>
          <a:p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8002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 saber </a:t>
            </a:r>
            <a:r>
              <a:rPr lang="en-US" dirty="0" err="1" smtClean="0"/>
              <a:t>mais</a:t>
            </a:r>
            <a:endParaRPr lang="pt-B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41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Obrigada</a:t>
            </a:r>
            <a:r>
              <a:rPr lang="en-US" dirty="0" smtClean="0"/>
              <a:t> :)</a:t>
            </a:r>
            <a:endParaRPr lang="pt-BR" dirty="0"/>
          </a:p>
        </p:txBody>
      </p:sp>
      <p:pic>
        <p:nvPicPr>
          <p:cNvPr id="32770" name="Picture 2" descr="Resultado de imagem para spongebob squarepants jellyfis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2486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9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6" y="116327"/>
            <a:ext cx="564128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63688" y="1275606"/>
            <a:ext cx="4968552" cy="23762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498737">
            <a:off x="2900670" y="2387085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MIL(!) </a:t>
            </a:r>
            <a:r>
              <a:rPr lang="en-US" dirty="0" err="1" smtClean="0"/>
              <a:t>anos-luz</a:t>
            </a:r>
            <a:endParaRPr lang="pt-BR" dirty="0"/>
          </a:p>
        </p:txBody>
      </p:sp>
      <p:pic>
        <p:nvPicPr>
          <p:cNvPr id="3074" name="Picture 2" descr="https://upload.wikimedia.org/wikipedia/en/6/6f/Red_Hot_Su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28" y="3364586"/>
            <a:ext cx="444007" cy="4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5025" y="3795138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400.000 x</a:t>
            </a:r>
            <a:endParaRPr lang="pt-BR" dirty="0"/>
          </a:p>
        </p:txBody>
      </p:sp>
      <p:pic>
        <p:nvPicPr>
          <p:cNvPr id="3076" name="Picture 4" descr="Resultado de imagem para balanç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5187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94455" y="1563638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Hidrogênio</a:t>
            </a:r>
            <a:r>
              <a:rPr lang="en-US" dirty="0" smtClean="0"/>
              <a:t> </a:t>
            </a:r>
            <a:r>
              <a:rPr lang="en-US" dirty="0" err="1" smtClean="0"/>
              <a:t>quente</a:t>
            </a:r>
            <a:endParaRPr lang="pt-BR" dirty="0"/>
          </a:p>
        </p:txBody>
      </p:sp>
      <p:cxnSp>
        <p:nvCxnSpPr>
          <p:cNvPr id="10" name="Curved Connector 9"/>
          <p:cNvCxnSpPr/>
          <p:nvPr/>
        </p:nvCxnSpPr>
        <p:spPr>
          <a:xfrm rot="10800000" flipV="1">
            <a:off x="4427985" y="1748304"/>
            <a:ext cx="466471" cy="319390"/>
          </a:xfrm>
          <a:prstGeom prst="curvedConnector3">
            <a:avLst>
              <a:gd name="adj1" fmla="val 98252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3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6" y="116327"/>
            <a:ext cx="564128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63688" y="1275606"/>
            <a:ext cx="4968552" cy="23762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498737">
            <a:off x="2900670" y="2387085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MIL(!) </a:t>
            </a:r>
            <a:r>
              <a:rPr lang="en-US" dirty="0" err="1" smtClean="0"/>
              <a:t>anos-luz</a:t>
            </a:r>
            <a:endParaRPr lang="pt-BR" dirty="0"/>
          </a:p>
        </p:txBody>
      </p:sp>
      <p:pic>
        <p:nvPicPr>
          <p:cNvPr id="3074" name="Picture 2" descr="https://upload.wikimedia.org/wikipedia/en/6/6f/Red_Hot_Su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28" y="3364586"/>
            <a:ext cx="444007" cy="4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5025" y="3795138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400.000 x</a:t>
            </a:r>
            <a:endParaRPr lang="pt-BR" dirty="0"/>
          </a:p>
        </p:txBody>
      </p:sp>
      <p:pic>
        <p:nvPicPr>
          <p:cNvPr id="3076" name="Picture 4" descr="Resultado de imagem para balanç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5187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94455" y="1563638"/>
            <a:ext cx="262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Hidrogênio</a:t>
            </a:r>
            <a:r>
              <a:rPr lang="en-US" dirty="0" smtClean="0"/>
              <a:t> </a:t>
            </a:r>
            <a:r>
              <a:rPr lang="en-US" dirty="0" err="1" smtClean="0"/>
              <a:t>quente</a:t>
            </a:r>
            <a:endParaRPr lang="pt-BR" dirty="0"/>
          </a:p>
        </p:txBody>
      </p:sp>
      <p:cxnSp>
        <p:nvCxnSpPr>
          <p:cNvPr id="10" name="Curved Connector 9"/>
          <p:cNvCxnSpPr/>
          <p:nvPr/>
        </p:nvCxnSpPr>
        <p:spPr>
          <a:xfrm rot="10800000" flipV="1">
            <a:off x="4427985" y="1748304"/>
            <a:ext cx="466471" cy="319390"/>
          </a:xfrm>
          <a:prstGeom prst="curvedConnector3">
            <a:avLst>
              <a:gd name="adj1" fmla="val 98252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98839" y="2463738"/>
            <a:ext cx="183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Estrelas</a:t>
            </a:r>
            <a:r>
              <a:rPr lang="en-US" dirty="0" smtClean="0"/>
              <a:t> </a:t>
            </a:r>
            <a:r>
              <a:rPr lang="en-US" dirty="0" err="1" smtClean="0"/>
              <a:t>novas</a:t>
            </a:r>
            <a:endParaRPr lang="pt-BR" dirty="0"/>
          </a:p>
        </p:txBody>
      </p:sp>
      <p:cxnSp>
        <p:nvCxnSpPr>
          <p:cNvPr id="15" name="Curved Connector 14"/>
          <p:cNvCxnSpPr/>
          <p:nvPr/>
        </p:nvCxnSpPr>
        <p:spPr>
          <a:xfrm rot="10800000" flipV="1">
            <a:off x="5905728" y="2643758"/>
            <a:ext cx="466471" cy="319390"/>
          </a:xfrm>
          <a:prstGeom prst="curvedConnector3">
            <a:avLst>
              <a:gd name="adj1" fmla="val 98252"/>
            </a:avLst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3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901/D100gas_HubbleSubaru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37" y="-4011"/>
            <a:ext cx="6231726" cy="51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1356" y="116327"/>
            <a:ext cx="564128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 GRANDE RASTRO GASOSO DA GALÁXIA ESPIRAL D100</a:t>
            </a:r>
          </a:p>
          <a:p>
            <a:pPr algn="ctr"/>
            <a:r>
              <a:rPr lang="en-US" sz="1100" dirty="0" smtClean="0">
                <a:latin typeface="+mj-lt"/>
              </a:rPr>
              <a:t>28 DE JANEIRO DE 2019 - </a:t>
            </a:r>
            <a:r>
              <a:rPr lang="pt-BR" sz="1100" dirty="0" smtClean="0">
                <a:latin typeface="+mj-lt"/>
              </a:rPr>
              <a:t>HTTPS://APOD.NASA.GOV/APOD/AP190128.HTML</a:t>
            </a:r>
            <a:endParaRPr lang="pt-BR" sz="1100" dirty="0">
              <a:latin typeface="+mj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63688" y="1275606"/>
            <a:ext cx="4968552" cy="23762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498737">
            <a:off x="2900670" y="2387085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MIL(!) </a:t>
            </a:r>
            <a:r>
              <a:rPr lang="en-US" dirty="0" err="1" smtClean="0"/>
              <a:t>anos-luz</a:t>
            </a:r>
            <a:endParaRPr lang="pt-BR" dirty="0"/>
          </a:p>
        </p:txBody>
      </p:sp>
      <p:pic>
        <p:nvPicPr>
          <p:cNvPr id="3074" name="Picture 2" descr="https://upload.wikimedia.org/wikipedia/en/6/6f/Red_Hot_Su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28" y="3364586"/>
            <a:ext cx="444007" cy="4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5025" y="3795138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400.000 x</a:t>
            </a:r>
            <a:endParaRPr lang="pt-BR" dirty="0"/>
          </a:p>
        </p:txBody>
      </p:sp>
      <p:pic>
        <p:nvPicPr>
          <p:cNvPr id="3076" name="Picture 4" descr="Resultado de imagem para balanç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5187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94455" y="1563638"/>
            <a:ext cx="262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Hidrogênio</a:t>
            </a:r>
            <a:r>
              <a:rPr lang="en-US" dirty="0" smtClean="0"/>
              <a:t> </a:t>
            </a:r>
            <a:r>
              <a:rPr lang="en-US" dirty="0" err="1" smtClean="0"/>
              <a:t>quente</a:t>
            </a:r>
            <a:endParaRPr lang="pt-BR" dirty="0"/>
          </a:p>
        </p:txBody>
      </p:sp>
      <p:cxnSp>
        <p:nvCxnSpPr>
          <p:cNvPr id="10" name="Curved Connector 9"/>
          <p:cNvCxnSpPr/>
          <p:nvPr/>
        </p:nvCxnSpPr>
        <p:spPr>
          <a:xfrm rot="10800000" flipV="1">
            <a:off x="4427985" y="1748304"/>
            <a:ext cx="466471" cy="319390"/>
          </a:xfrm>
          <a:prstGeom prst="curvedConnector3">
            <a:avLst>
              <a:gd name="adj1" fmla="val 98252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98839" y="2463738"/>
            <a:ext cx="183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Estrelas</a:t>
            </a:r>
            <a:r>
              <a:rPr lang="en-US" dirty="0" smtClean="0"/>
              <a:t> </a:t>
            </a:r>
            <a:r>
              <a:rPr lang="en-US" dirty="0" err="1" smtClean="0"/>
              <a:t>novas</a:t>
            </a:r>
            <a:endParaRPr lang="pt-BR" dirty="0"/>
          </a:p>
        </p:txBody>
      </p:sp>
      <p:sp>
        <p:nvSpPr>
          <p:cNvPr id="13" name="TextBox 12"/>
          <p:cNvSpPr txBox="1"/>
          <p:nvPr/>
        </p:nvSpPr>
        <p:spPr>
          <a:xfrm rot="19477259">
            <a:off x="5518801" y="3836655"/>
            <a:ext cx="255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ficar</a:t>
            </a:r>
            <a:r>
              <a:rPr lang="en-US" dirty="0" smtClean="0"/>
              <a:t> </a:t>
            </a:r>
            <a:r>
              <a:rPr lang="en-US" dirty="0" err="1" smtClean="0"/>
              <a:t>alaranjada</a:t>
            </a:r>
            <a:r>
              <a:rPr lang="en-US" dirty="0" smtClean="0"/>
              <a:t> </a:t>
            </a:r>
            <a:r>
              <a:rPr lang="en-US" dirty="0" err="1" smtClean="0"/>
              <a:t>também</a:t>
            </a:r>
            <a:endParaRPr lang="pt-BR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28184" y="3651870"/>
            <a:ext cx="649799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0800000" flipV="1">
            <a:off x="5905728" y="2643758"/>
            <a:ext cx="466471" cy="319390"/>
          </a:xfrm>
          <a:prstGeom prst="curvedConnector3">
            <a:avLst>
              <a:gd name="adj1" fmla="val 98252"/>
            </a:avLst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11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m para o que está acontece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52412"/>
            <a:ext cx="5162550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O </a:t>
            </a:r>
            <a:r>
              <a:rPr lang="en-US" dirty="0" err="1" smtClean="0">
                <a:solidFill>
                  <a:schemeClr val="accent3"/>
                </a:solidFill>
              </a:rPr>
              <a:t>que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vocês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acham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que</a:t>
            </a:r>
            <a:r>
              <a:rPr lang="en-US" dirty="0" smtClean="0">
                <a:solidFill>
                  <a:schemeClr val="accent3"/>
                </a:solidFill>
              </a:rPr>
              <a:t> é?</a:t>
            </a:r>
            <a:endParaRPr lang="pt-BR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9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E9E9F3"/>
      </a:lt1>
      <a:dk2>
        <a:srgbClr val="282539"/>
      </a:dk2>
      <a:lt2>
        <a:srgbClr val="EEECE1"/>
      </a:lt2>
      <a:accent1>
        <a:srgbClr val="592A55"/>
      </a:accent1>
      <a:accent2>
        <a:srgbClr val="FF1053"/>
      </a:accent2>
      <a:accent3>
        <a:srgbClr val="05E0E9"/>
      </a:accent3>
      <a:accent4>
        <a:srgbClr val="820263"/>
      </a:accent4>
      <a:accent5>
        <a:srgbClr val="04E762"/>
      </a:accent5>
      <a:accent6>
        <a:srgbClr val="FB8B24"/>
      </a:accent6>
      <a:hlink>
        <a:srgbClr val="7F7F7F"/>
      </a:hlink>
      <a:folHlink>
        <a:srgbClr val="7F7F7F"/>
      </a:folHlink>
    </a:clrScheme>
    <a:fontScheme name="Custom 15">
      <a:majorFont>
        <a:latin typeface="Darker Grotesque Black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811</Words>
  <Application>Microsoft Office PowerPoint</Application>
  <PresentationFormat>On-screen Show (16:9)</PresentationFormat>
  <Paragraphs>186</Paragraphs>
  <Slides>49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ÁGUAS-VIVAS CÓSMICAS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que vocês acham que é?</vt:lpstr>
      <vt:lpstr>Pode ser um buraco negro?</vt:lpstr>
      <vt:lpstr>PowerPoint Presentation</vt:lpstr>
      <vt:lpstr>Senta que lá vem um resumão sobre Galáxias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Algums CASOS DE RPS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Imagem inédita de um buraco negro bebendo matéria:</vt:lpstr>
      <vt:lpstr>Imagem inédita de um buraco negro bebendo matéria: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Imagens</vt:lpstr>
      <vt:lpstr>Referências</vt:lpstr>
      <vt:lpstr>Para saber mais</vt:lpstr>
      <vt:lpstr>Obrigada :)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Águas-vivas Cósmicas</dc:title>
  <dc:creator>Nat</dc:creator>
  <cp:lastModifiedBy>Nat</cp:lastModifiedBy>
  <cp:revision>85</cp:revision>
  <dcterms:created xsi:type="dcterms:W3CDTF">2019-09-19T14:21:05Z</dcterms:created>
  <dcterms:modified xsi:type="dcterms:W3CDTF">2019-09-28T23:39:25Z</dcterms:modified>
</cp:coreProperties>
</file>