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1038" r:id="rId2"/>
    <p:sldId id="1039" r:id="rId3"/>
    <p:sldId id="1049" r:id="rId4"/>
    <p:sldId id="1066" r:id="rId5"/>
    <p:sldId id="1067" r:id="rId6"/>
    <p:sldId id="1048" r:id="rId7"/>
    <p:sldId id="1083" r:id="rId8"/>
    <p:sldId id="1077" r:id="rId9"/>
    <p:sldId id="1085" r:id="rId10"/>
    <p:sldId id="1088" r:id="rId11"/>
    <p:sldId id="1079" r:id="rId12"/>
    <p:sldId id="1070" r:id="rId13"/>
    <p:sldId id="1071" r:id="rId14"/>
    <p:sldId id="1072" r:id="rId15"/>
    <p:sldId id="1074" r:id="rId16"/>
    <p:sldId id="1075" r:id="rId17"/>
    <p:sldId id="1076" r:id="rId18"/>
    <p:sldId id="1073" r:id="rId19"/>
    <p:sldId id="1086" r:id="rId20"/>
    <p:sldId id="1062" r:id="rId21"/>
    <p:sldId id="1087" r:id="rId22"/>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extLs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99"/>
    <a:srgbClr val="69D8FF"/>
    <a:srgbClr val="FF8989"/>
    <a:srgbClr val="FFFFCC"/>
    <a:srgbClr val="EE8800"/>
    <a:srgbClr val="FDE65D"/>
    <a:srgbClr val="3788FF"/>
    <a:srgbClr val="5D33C7"/>
    <a:srgbClr val="8856D2"/>
    <a:srgbClr val="143C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4" autoAdjust="0"/>
    <p:restoredTop sz="94599" autoAdjust="0"/>
  </p:normalViewPr>
  <p:slideViewPr>
    <p:cSldViewPr>
      <p:cViewPr varScale="1">
        <p:scale>
          <a:sx n="58" d="100"/>
          <a:sy n="58" d="100"/>
        </p:scale>
        <p:origin x="696" y="62"/>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39" y="863"/>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apod.nasa.gov/apod/ap980107.html" TargetMode="External"/><Relationship Id="rId3" Type="http://schemas.openxmlformats.org/officeDocument/2006/relationships/hyperlink" Target="http://www.astro.keele.ac.uk/~rdj/pages/cluster.html" TargetMode="External"/><Relationship Id="rId7" Type="http://schemas.openxmlformats.org/officeDocument/2006/relationships/hyperlink" Target="http://astro.gmu.edu/classes/a113/constellations/SCO1.HTM" TargetMode="External"/><Relationship Id="rId12" Type="http://schemas.openxmlformats.org/officeDocument/2006/relationships/hyperlink" Target="http://www.sciam.com/specialissues/0398cosmos/0398freedman.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astro.wisc.edu/~dolan/constellations/extra/constellations.html" TargetMode="External"/><Relationship Id="rId11" Type="http://schemas.openxmlformats.org/officeDocument/2006/relationships/hyperlink" Target="http://adsbit.harvard.edu/cgi-bin/nph-iarticle_query?1977ApJ...218..105W" TargetMode="External"/><Relationship Id="rId5" Type="http://schemas.openxmlformats.org/officeDocument/2006/relationships/hyperlink" Target="http://www.noao.edu/image_gallery/html/im0379.html" TargetMode="External"/><Relationship Id="rId10" Type="http://schemas.openxmlformats.org/officeDocument/2006/relationships/hyperlink" Target="http://apod.nasa.gov/apod/ap981025.html" TargetMode="External"/><Relationship Id="rId4" Type="http://schemas.openxmlformats.org/officeDocument/2006/relationships/hyperlink" Target="http://www.seds.org/messier/m/m006.html" TargetMode="External"/><Relationship Id="rId9" Type="http://schemas.openxmlformats.org/officeDocument/2006/relationships/hyperlink" Target="http://apod.nasa.gov/apod/ap970128.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0836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lstStyle/>
          <a:p>
            <a:r>
              <a:rPr lang="pt-BR" dirty="0" smtClean="0"/>
              <a:t>Bola</a:t>
            </a:r>
            <a:r>
              <a:rPr lang="pt-BR" baseline="0" dirty="0" smtClean="0"/>
              <a:t> de gás gigante que gera </a:t>
            </a:r>
            <a:r>
              <a:rPr lang="pt-BR" dirty="0" smtClean="0"/>
              <a:t>Luz</a:t>
            </a:r>
            <a:r>
              <a:rPr lang="pt-BR" baseline="0" dirty="0" smtClean="0"/>
              <a:t> própria por meio reações nucleares em seu interior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2</a:t>
            </a:fld>
            <a:endParaRPr lang="pt-BR"/>
          </a:p>
        </p:txBody>
      </p:sp>
    </p:spTree>
    <p:extLst>
      <p:ext uri="{BB962C8B-B14F-4D97-AF65-F5344CB8AC3E}">
        <p14:creationId xmlns:p14="http://schemas.microsoft.com/office/powerpoint/2010/main" val="1805052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r>
              <a:rPr lang="pt-BR"/>
              <a:t>Através de uma nebulosa </a:t>
            </a:r>
            <a:endParaRPr/>
          </a:p>
        </p:txBody>
      </p:sp>
    </p:spTree>
    <p:extLst>
      <p:ext uri="{BB962C8B-B14F-4D97-AF65-F5344CB8AC3E}">
        <p14:creationId xmlns:p14="http://schemas.microsoft.com/office/powerpoint/2010/main" val="193872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Uma típica nuvem molecular antes do colapso pode ter dezenas de anos-luz</a:t>
            </a:r>
            <a:r>
              <a:rPr lang="pt-BR" baseline="0" dirty="0" smtClean="0"/>
              <a:t> de extensão, densidades da ordem de mil partículas por centímetro cúbico e temperaturas por volta dos 10K (-263°C). A massa inicial pode ser de até milhares de massas solares. Engatilhado por algum mecanismo externo (ondas de choque de supernovas próximas, estrelas de grande massa formadas nas proximidades etc.) o colapso se inicia e com ele a fragmentação da nuvem, que pode se partir em dezenas, centenas ou mesmo milhares de pedaços.</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4</a:t>
            </a:fld>
            <a:endParaRPr lang="pt-BR"/>
          </a:p>
        </p:txBody>
      </p:sp>
    </p:spTree>
    <p:extLst>
      <p:ext uri="{BB962C8B-B14F-4D97-AF65-F5344CB8AC3E}">
        <p14:creationId xmlns:p14="http://schemas.microsoft.com/office/powerpoint/2010/main" val="2563492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O</a:t>
            </a:r>
            <a:r>
              <a:rPr lang="pt-BR" baseline="0" dirty="0" smtClean="0"/>
              <a:t> pequeno fragmento da nuvem original agora tem cerca de uma ou duas massas solares. A densidade central, que na nuvem mãe era da ordem de mil partículas por centímetro cúbico pode atingir, em suas regiões centrais, uma densidade mil vezes maior. Apesar de ser bem menor que a nuvem que lhe deu origem, o fragmento tem um tamanho da ordem de 100 vezes o diâmetro do cinturão de </a:t>
            </a:r>
            <a:r>
              <a:rPr lang="pt-BR" baseline="0" dirty="0" err="1" smtClean="0"/>
              <a:t>Edgeworth-Kuiper</a:t>
            </a:r>
            <a:r>
              <a:rPr lang="pt-BR" baseline="0" dirty="0" smtClean="0"/>
              <a:t> (que vai até cerca de 50 UA), ou seja, pouco menos que 1 </a:t>
            </a:r>
            <a:r>
              <a:rPr lang="pt-BR" baseline="0" dirty="0" err="1" smtClean="0"/>
              <a:t>a.l.</a:t>
            </a:r>
            <a:r>
              <a:rPr lang="pt-BR" baseline="0" dirty="0" smtClean="0"/>
              <a:t> A temperatura nas regiões periféricas não é muito maior do que a da nuvem precursora, por conta da baixa densidade do gás nessas regiões, permitindo que a radiação proveniente do colapso escape com facilidade. Já no núcleo, onde a densidade é maior, as temperaturas podem ser dez vezes maiores, ou 100K (-173°C). </a:t>
            </a:r>
            <a:r>
              <a:rPr lang="pt-BR" dirty="0" smtClean="0"/>
              <a:t>No final</a:t>
            </a:r>
            <a:r>
              <a:rPr lang="pt-BR" baseline="0" dirty="0" smtClean="0"/>
              <a:t> desse estágio de colapso do fragmento, a temperatura interna pode chegar a 10 mil K e o tamanho é de 100 UA. A conservação do momento angular impõe uma rotação mais rápida da nuvem à medida que colapsa. O resultado disso é uma nuvem em forma de disco.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extLst>
      <p:ext uri="{BB962C8B-B14F-4D97-AF65-F5344CB8AC3E}">
        <p14:creationId xmlns:p14="http://schemas.microsoft.com/office/powerpoint/2010/main" val="339149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en-US" b="1" dirty="0" smtClean="0"/>
              <a:t>Explanation: </a:t>
            </a:r>
            <a:r>
              <a:rPr lang="en-US" dirty="0" smtClean="0"/>
              <a:t>To some, the outline of the </a:t>
            </a:r>
            <a:r>
              <a:rPr lang="en-US" dirty="0" smtClean="0">
                <a:hlinkClick r:id="rId3"/>
              </a:rPr>
              <a:t>open cluster</a:t>
            </a:r>
            <a:r>
              <a:rPr lang="en-US" dirty="0" smtClean="0"/>
              <a:t> of stars M6 resembles a butterfly. </a:t>
            </a:r>
            <a:r>
              <a:rPr lang="en-US" dirty="0" smtClean="0">
                <a:hlinkClick r:id="rId4"/>
              </a:rPr>
              <a:t>M6</a:t>
            </a:r>
            <a:r>
              <a:rPr lang="en-US" dirty="0" smtClean="0"/>
              <a:t>, also known as NGC 6405, spans about 20 light-years and lies about 2,000 light years distant. </a:t>
            </a:r>
            <a:r>
              <a:rPr lang="en-US" dirty="0" smtClean="0">
                <a:hlinkClick r:id="rId5"/>
              </a:rPr>
              <a:t>M6</a:t>
            </a:r>
            <a:r>
              <a:rPr lang="en-US" dirty="0" smtClean="0"/>
              <a:t> can best be seen in a dark sky with binoculars towards the </a:t>
            </a:r>
            <a:r>
              <a:rPr lang="en-US" dirty="0" smtClean="0">
                <a:hlinkClick r:id="rId6"/>
              </a:rPr>
              <a:t>constellation</a:t>
            </a:r>
            <a:r>
              <a:rPr lang="en-US" dirty="0" smtClean="0"/>
              <a:t> of </a:t>
            </a:r>
            <a:r>
              <a:rPr lang="en-US" dirty="0" err="1" smtClean="0">
                <a:hlinkClick r:id="rId7"/>
              </a:rPr>
              <a:t>Scorpius</a:t>
            </a:r>
            <a:r>
              <a:rPr lang="en-US" dirty="0" smtClean="0"/>
              <a:t>, coving about as much of the sky as the </a:t>
            </a:r>
            <a:r>
              <a:rPr lang="en-US" dirty="0" smtClean="0">
                <a:hlinkClick r:id="rId8"/>
              </a:rPr>
              <a:t>full moon</a:t>
            </a:r>
            <a:r>
              <a:rPr lang="en-US" dirty="0" smtClean="0"/>
              <a:t>. Like other </a:t>
            </a:r>
            <a:r>
              <a:rPr lang="en-US" dirty="0" smtClean="0">
                <a:hlinkClick r:id="rId9"/>
              </a:rPr>
              <a:t>open clusters</a:t>
            </a:r>
            <a:r>
              <a:rPr lang="en-US" dirty="0" smtClean="0"/>
              <a:t>, M6 is composed predominantly of </a:t>
            </a:r>
            <a:r>
              <a:rPr lang="en-US" dirty="0" smtClean="0">
                <a:hlinkClick r:id="rId10"/>
              </a:rPr>
              <a:t>young blue stars</a:t>
            </a:r>
            <a:r>
              <a:rPr lang="en-US" dirty="0" smtClean="0"/>
              <a:t>, although the brightest star is nearly orange. </a:t>
            </a:r>
            <a:r>
              <a:rPr lang="en-US" dirty="0" smtClean="0">
                <a:hlinkClick r:id="rId11"/>
              </a:rPr>
              <a:t>M6</a:t>
            </a:r>
            <a:r>
              <a:rPr lang="en-US" dirty="0" smtClean="0"/>
              <a:t> is estimated to be about 100 million years old. Determining the distance to clusters like M6 helps astronomers calibrate the </a:t>
            </a:r>
            <a:r>
              <a:rPr lang="en-US" dirty="0" smtClean="0">
                <a:hlinkClick r:id="rId12"/>
              </a:rPr>
              <a:t>distance scale</a:t>
            </a:r>
            <a:r>
              <a:rPr lang="en-US" dirty="0" smtClean="0"/>
              <a:t> of the universe. </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14</a:t>
            </a:fld>
            <a:endParaRPr lang="pt-BR"/>
          </a:p>
        </p:txBody>
      </p:sp>
    </p:spTree>
    <p:extLst>
      <p:ext uri="{BB962C8B-B14F-4D97-AF65-F5344CB8AC3E}">
        <p14:creationId xmlns:p14="http://schemas.microsoft.com/office/powerpoint/2010/main" val="2101176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38818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slide" Target="slide1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slide" Target="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slide" Target="slide17.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Large%20Star%20Cluster%20Formation%20%5b720p%5d.mp4" TargetMode="External"/><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95536" y="1844824"/>
            <a:ext cx="8520600" cy="2052600"/>
          </a:xfrm>
          <a:prstGeom prst="rect">
            <a:avLst/>
          </a:prstGeom>
          <a:noFill/>
          <a:ln>
            <a:noFill/>
          </a:ln>
        </p:spPr>
        <p:txBody>
          <a:bodyPr spcFirstLastPara="1" vert="horz" wrap="square" lIns="91425" tIns="91425" rIns="91425" bIns="91425" numCol="1" anchor="b" anchorCtr="0" compatLnSpc="1">
            <a:prstTxWarp prst="textNoShape">
              <a:avLst/>
            </a:prstTxWarp>
            <a:noAutofit/>
          </a:bodyPr>
          <a:lstStyle/>
          <a:p>
            <a:pPr>
              <a:spcBef>
                <a:spcPts val="0"/>
              </a:spcBef>
              <a:spcAft>
                <a:spcPts val="0"/>
              </a:spcAft>
              <a:buSzPts val="5200"/>
            </a:pPr>
            <a:r>
              <a:rPr lang="pt-BR" sz="4800" dirty="0" smtClean="0">
                <a:solidFill>
                  <a:schemeClr val="accent1">
                    <a:lumMod val="60000"/>
                    <a:lumOff val="40000"/>
                  </a:schemeClr>
                </a:solidFill>
                <a:latin typeface="Miriam Libre" panose="00000500000000000000" pitchFamily="50" charset="-79"/>
                <a:ea typeface="EB Garamond ExtraBold"/>
                <a:cs typeface="Miriam Libre" panose="00000500000000000000" pitchFamily="50" charset="-79"/>
                <a:sym typeface="EB Garamond ExtraBold"/>
              </a:rPr>
              <a:t>AGLOMERADOS DE ESTRELAS</a:t>
            </a:r>
            <a:endParaRPr sz="4800" dirty="0">
              <a:solidFill>
                <a:schemeClr val="accent1">
                  <a:lumMod val="60000"/>
                  <a:lumOff val="40000"/>
                </a:schemeClr>
              </a:solidFill>
              <a:latin typeface="Miriam Libre" panose="00000500000000000000" pitchFamily="50" charset="-79"/>
              <a:ea typeface="EB Garamond ExtraBold"/>
              <a:cs typeface="Miriam Libre" panose="00000500000000000000" pitchFamily="50" charset="-79"/>
              <a:sym typeface="EB Garamond ExtraBold"/>
            </a:endParaRPr>
          </a:p>
        </p:txBody>
      </p:sp>
      <p:sp>
        <p:nvSpPr>
          <p:cNvPr id="56" name="Google Shape;56;p13"/>
          <p:cNvSpPr txBox="1"/>
          <p:nvPr/>
        </p:nvSpPr>
        <p:spPr>
          <a:xfrm>
            <a:off x="4788024" y="5517232"/>
            <a:ext cx="4159564" cy="637808"/>
          </a:xfrm>
          <a:prstGeom prst="rect">
            <a:avLst/>
          </a:prstGeom>
          <a:noFill/>
          <a:ln>
            <a:noFill/>
          </a:ln>
        </p:spPr>
        <p:txBody>
          <a:bodyPr spcFirstLastPara="1" wrap="square" lIns="91425" tIns="91425" rIns="91425" bIns="91425" anchor="t" anchorCtr="0">
            <a:noAutofit/>
          </a:bodyPr>
          <a:lstStyle/>
          <a:p>
            <a:pPr>
              <a:spcBef>
                <a:spcPts val="0"/>
              </a:spcBef>
              <a:spcAft>
                <a:spcPts val="0"/>
              </a:spcAft>
              <a:buClr>
                <a:srgbClr val="000000"/>
              </a:buClr>
              <a:buSzPts val="1800"/>
            </a:pPr>
            <a:r>
              <a:rPr lang="pt-BR" sz="1800" dirty="0">
                <a:solidFill>
                  <a:schemeClr val="accent1">
                    <a:lumMod val="60000"/>
                    <a:lumOff val="40000"/>
                  </a:schemeClr>
                </a:solidFill>
                <a:latin typeface="Miriam Libre" panose="00000500000000000000" pitchFamily="50" charset="-79"/>
                <a:ea typeface="EB Garamond"/>
                <a:cs typeface="Miriam Libre" panose="00000500000000000000" pitchFamily="50" charset="-79"/>
                <a:sym typeface="EB Garamond"/>
              </a:rPr>
              <a:t>   Lucas Roberto</a:t>
            </a:r>
            <a:endParaRPr sz="1800" dirty="0">
              <a:solidFill>
                <a:schemeClr val="accent1">
                  <a:lumMod val="60000"/>
                  <a:lumOff val="40000"/>
                </a:schemeClr>
              </a:solidFill>
              <a:latin typeface="Miriam Libre" panose="00000500000000000000" pitchFamily="50" charset="-79"/>
              <a:ea typeface="EB Garamond"/>
              <a:cs typeface="Miriam Libre" panose="00000500000000000000" pitchFamily="50" charset="-79"/>
              <a:sym typeface="EB Garamond"/>
            </a:endParaRPr>
          </a:p>
          <a:p>
            <a:pPr>
              <a:spcBef>
                <a:spcPts val="0"/>
              </a:spcBef>
              <a:spcAft>
                <a:spcPts val="0"/>
              </a:spcAft>
              <a:buClr>
                <a:schemeClr val="dk1"/>
              </a:buClr>
              <a:buSzPts val="1800"/>
            </a:pPr>
            <a:r>
              <a:rPr lang="pt-BR" sz="1800" dirty="0">
                <a:solidFill>
                  <a:schemeClr val="accent1">
                    <a:lumMod val="60000"/>
                    <a:lumOff val="40000"/>
                  </a:schemeClr>
                </a:solidFill>
                <a:latin typeface="Miriam Libre" panose="00000500000000000000" pitchFamily="50" charset="-79"/>
                <a:ea typeface="EB Garamond"/>
                <a:cs typeface="Miriam Libre" panose="00000500000000000000" pitchFamily="50" charset="-79"/>
                <a:sym typeface="EB Garamond"/>
              </a:rPr>
              <a:t>Observatório Dietrich Schiel/</a:t>
            </a:r>
            <a:endParaRPr sz="1800" dirty="0">
              <a:solidFill>
                <a:schemeClr val="accent1">
                  <a:lumMod val="60000"/>
                  <a:lumOff val="40000"/>
                </a:schemeClr>
              </a:solidFill>
              <a:latin typeface="Miriam Libre" panose="00000500000000000000" pitchFamily="50" charset="-79"/>
              <a:ea typeface="Arial"/>
              <a:cs typeface="Miriam Libre" panose="00000500000000000000" pitchFamily="50" charset="-79"/>
              <a:sym typeface="Arial"/>
            </a:endParaRPr>
          </a:p>
          <a:p>
            <a:pPr>
              <a:spcBef>
                <a:spcPts val="0"/>
              </a:spcBef>
              <a:spcAft>
                <a:spcPts val="0"/>
              </a:spcAft>
              <a:buClr>
                <a:schemeClr val="dk1"/>
              </a:buClr>
              <a:buSzPts val="1800"/>
            </a:pPr>
            <a:r>
              <a:rPr lang="pt-BR" sz="1800" dirty="0">
                <a:solidFill>
                  <a:schemeClr val="accent1">
                    <a:lumMod val="60000"/>
                    <a:lumOff val="40000"/>
                  </a:schemeClr>
                </a:solidFill>
                <a:latin typeface="Miriam Libre" panose="00000500000000000000" pitchFamily="50" charset="-79"/>
                <a:ea typeface="EB Garamond"/>
                <a:cs typeface="Miriam Libre" panose="00000500000000000000" pitchFamily="50" charset="-79"/>
                <a:sym typeface="EB Garamond"/>
              </a:rPr>
              <a:t>CDCC/USP</a:t>
            </a:r>
            <a:endParaRPr sz="1800" dirty="0">
              <a:solidFill>
                <a:schemeClr val="accent1">
                  <a:lumMod val="60000"/>
                  <a:lumOff val="40000"/>
                </a:schemeClr>
              </a:solidFill>
              <a:latin typeface="Miriam Libre" panose="00000500000000000000" pitchFamily="50" charset="-79"/>
              <a:ea typeface="Arial"/>
              <a:cs typeface="Miriam Libre" panose="00000500000000000000" pitchFamily="50" charset="-79"/>
              <a:sym typeface="Arial"/>
            </a:endParaRPr>
          </a:p>
          <a:p>
            <a:pPr>
              <a:spcBef>
                <a:spcPts val="0"/>
              </a:spcBef>
              <a:spcAft>
                <a:spcPts val="0"/>
              </a:spcAft>
              <a:buClr>
                <a:srgbClr val="000000"/>
              </a:buClr>
              <a:buSzPts val="1800"/>
            </a:pPr>
            <a:endParaRPr sz="1800" b="0" dirty="0">
              <a:solidFill>
                <a:schemeClr val="lt1"/>
              </a:solidFill>
              <a:latin typeface="EB Garamond"/>
              <a:ea typeface="EB Garamond"/>
              <a:cs typeface="EB Garamond"/>
              <a:sym typeface="EB Garamond"/>
            </a:endParaRPr>
          </a:p>
        </p:txBody>
      </p:sp>
      <p:pic>
        <p:nvPicPr>
          <p:cNvPr id="6"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7" name="Retângulo 6"/>
          <p:cNvSpPr/>
          <p:nvPr/>
        </p:nvSpPr>
        <p:spPr>
          <a:xfrm>
            <a:off x="5724128" y="1268760"/>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Tree>
    <p:extLst>
      <p:ext uri="{BB962C8B-B14F-4D97-AF65-F5344CB8AC3E}">
        <p14:creationId xmlns:p14="http://schemas.microsoft.com/office/powerpoint/2010/main" val="36129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4664"/>
            <a:ext cx="7992888" cy="630942"/>
          </a:xfrm>
          <a:prstGeom prst="rect">
            <a:avLst/>
          </a:prstGeom>
          <a:noFill/>
        </p:spPr>
        <p:txBody>
          <a:bodyPr wrap="square" rtlCol="0">
            <a:spAutoFit/>
          </a:bodyPr>
          <a:lstStyle/>
          <a:p>
            <a:r>
              <a:rPr lang="pt-BR" sz="3500" dirty="0" smtClean="0">
                <a:solidFill>
                  <a:schemeClr val="accent1">
                    <a:lumMod val="60000"/>
                    <a:lumOff val="40000"/>
                  </a:schemeClr>
                </a:solidFill>
                <a:latin typeface="Miriam Libre" panose="00000500000000000000" pitchFamily="50" charset="-79"/>
                <a:cs typeface="Miriam Libre" panose="00000500000000000000" pitchFamily="50" charset="-79"/>
              </a:rPr>
              <a:t>AGLOMERADOS GLOBULARES</a:t>
            </a:r>
            <a:endParaRPr lang="pt-BR" sz="35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CaixaDeTexto 2"/>
          <p:cNvSpPr txBox="1"/>
          <p:nvPr/>
        </p:nvSpPr>
        <p:spPr>
          <a:xfrm>
            <a:off x="251520" y="2492896"/>
            <a:ext cx="4752528" cy="2616101"/>
          </a:xfrm>
          <a:prstGeom prst="rect">
            <a:avLst/>
          </a:prstGeom>
          <a:noFill/>
        </p:spPr>
        <p:txBody>
          <a:bodyPr wrap="square" rtlCol="0">
            <a:spAutoFit/>
          </a:bodyPr>
          <a:lstStyle/>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CONTÉM DEZENAS DE MILHARES A MILHÕES DE ESTRELAS</a:t>
            </a:r>
          </a:p>
          <a:p>
            <a:pPr marL="285750" indent="-285750" algn="l">
              <a:buFontTx/>
              <a:buChar char="-"/>
            </a:pPr>
            <a:endParaRPr lang="pt-BR" dirty="0" smtClean="0">
              <a:solidFill>
                <a:srgbClr val="00CC99"/>
              </a:solidFill>
            </a:endParaRPr>
          </a:p>
          <a:p>
            <a:pPr marL="285750" indent="-285750" algn="l">
              <a:buFontTx/>
              <a:buChar char="-"/>
            </a:pPr>
            <a:endParaRPr lang="pt-BR" dirty="0">
              <a:solidFill>
                <a:srgbClr val="00CC99"/>
              </a:solidFill>
            </a:endParaRPr>
          </a:p>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SÃO TIPICAMENTE “VELHAS”</a:t>
            </a:r>
          </a:p>
          <a:p>
            <a:pPr algn="l"/>
            <a:endParaRPr lang="pt-BR" dirty="0" smtClean="0">
              <a:solidFill>
                <a:srgbClr val="00CC99"/>
              </a:solidFill>
            </a:endParaRPr>
          </a:p>
          <a:p>
            <a:pPr algn="l"/>
            <a:endParaRPr lang="pt-BR" dirty="0" smtClean="0">
              <a:solidFill>
                <a:srgbClr val="00CC99"/>
              </a:solidFill>
            </a:endParaRPr>
          </a:p>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POSSUEM BAIXA ABUNDÂNCIA DE ELEMENTOS QUÍMICOS PESADOS</a:t>
            </a:r>
            <a:endParaRPr lang="pt-BR" sz="2000" dirty="0">
              <a:solidFill>
                <a:srgbClr val="00CC99"/>
              </a:solidFill>
              <a:latin typeface="Miriam Libre" panose="00000500000000000000" pitchFamily="50" charset="-79"/>
              <a:cs typeface="Miriam Libre" panose="00000500000000000000" pitchFamily="50" charset="-79"/>
            </a:endParaRPr>
          </a:p>
        </p:txBody>
      </p:sp>
      <p:pic>
        <p:nvPicPr>
          <p:cNvPr id="5" name="Image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2204864"/>
            <a:ext cx="3971780" cy="3027894"/>
          </a:xfrm>
          <a:prstGeom prst="rect">
            <a:avLst/>
          </a:prstGeom>
        </p:spPr>
      </p:pic>
    </p:spTree>
    <p:extLst>
      <p:ext uri="{BB962C8B-B14F-4D97-AF65-F5344CB8AC3E}">
        <p14:creationId xmlns:p14="http://schemas.microsoft.com/office/powerpoint/2010/main" val="198977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908720"/>
            <a:ext cx="3776257" cy="4800970"/>
          </a:xfrm>
          <a:prstGeom prst="rect">
            <a:avLst/>
          </a:prstGeom>
        </p:spPr>
      </p:pic>
      <p:sp>
        <p:nvSpPr>
          <p:cNvPr id="3" name="CaixaDeTexto 2"/>
          <p:cNvSpPr txBox="1"/>
          <p:nvPr/>
        </p:nvSpPr>
        <p:spPr>
          <a:xfrm>
            <a:off x="1979712" y="5877272"/>
            <a:ext cx="4248472" cy="430887"/>
          </a:xfrm>
          <a:prstGeom prst="rect">
            <a:avLst/>
          </a:prstGeom>
          <a:noFill/>
        </p:spPr>
        <p:txBody>
          <a:bodyPr wrap="square" rtlCol="0">
            <a:spAutoFit/>
          </a:bodyPr>
          <a:lstStyle/>
          <a:p>
            <a:r>
              <a:rPr lang="pt-BR" sz="2200" dirty="0" smtClean="0">
                <a:solidFill>
                  <a:schemeClr val="accent1">
                    <a:lumMod val="60000"/>
                    <a:lumOff val="40000"/>
                  </a:schemeClr>
                </a:solidFill>
                <a:latin typeface="Miriam Libre" panose="00000500000000000000" pitchFamily="50" charset="-79"/>
                <a:cs typeface="Miriam Libre" panose="00000500000000000000" pitchFamily="50" charset="-79"/>
              </a:rPr>
              <a:t>Charles Messier (1730 – 1817)</a:t>
            </a:r>
            <a:endParaRPr lang="pt-BR" sz="22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Tree>
    <p:extLst>
      <p:ext uri="{BB962C8B-B14F-4D97-AF65-F5344CB8AC3E}">
        <p14:creationId xmlns:p14="http://schemas.microsoft.com/office/powerpoint/2010/main" val="191240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Pleiades (M45)</a:t>
            </a:r>
          </a:p>
        </p:txBody>
      </p:sp>
      <p:pic>
        <p:nvPicPr>
          <p:cNvPr id="4" name="Picture 2"/>
          <p:cNvPicPr>
            <a:picLocks noChangeAspect="1" noChangeArrowheads="1"/>
          </p:cNvPicPr>
          <p:nvPr/>
        </p:nvPicPr>
        <p:blipFill>
          <a:blip r:embed="rId2" cstate="print"/>
          <a:srcRect b="3150"/>
          <a:stretch>
            <a:fillRect/>
          </a:stretch>
        </p:blipFill>
        <p:spPr bwMode="auto">
          <a:xfrm>
            <a:off x="251495" y="1340768"/>
            <a:ext cx="8656309" cy="471588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lum contrast="9000"/>
          </a:blip>
          <a:srcRect l="16732" t="72616" r="57677" b="2100"/>
          <a:stretch>
            <a:fillRect/>
          </a:stretch>
        </p:blipFill>
        <p:spPr bwMode="auto">
          <a:xfrm>
            <a:off x="5724128" y="4221088"/>
            <a:ext cx="3035501" cy="1690935"/>
          </a:xfrm>
          <a:prstGeom prst="rect">
            <a:avLst/>
          </a:prstGeom>
          <a:noFill/>
          <a:ln w="9525">
            <a:solidFill>
              <a:srgbClr val="00B0F0"/>
            </a:solidFill>
            <a:miter lim="800000"/>
            <a:headEnd/>
            <a:tailEnd/>
          </a:ln>
        </p:spPr>
      </p:pic>
      <p:sp>
        <p:nvSpPr>
          <p:cNvPr id="7" name="Retângulo 6"/>
          <p:cNvSpPr/>
          <p:nvPr/>
        </p:nvSpPr>
        <p:spPr bwMode="auto">
          <a:xfrm>
            <a:off x="4067944" y="4005064"/>
            <a:ext cx="648072" cy="360040"/>
          </a:xfrm>
          <a:prstGeom prst="rect">
            <a:avLst/>
          </a:prstGeom>
          <a:noFill/>
          <a:ln w="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Retângulo 8"/>
          <p:cNvSpPr/>
          <p:nvPr/>
        </p:nvSpPr>
        <p:spPr>
          <a:xfrm>
            <a:off x="0" y="6611779"/>
            <a:ext cx="2079415" cy="246221"/>
          </a:xfrm>
          <a:prstGeom prst="rect">
            <a:avLst/>
          </a:prstGeom>
        </p:spPr>
        <p:txBody>
          <a:bodyPr wrap="none">
            <a:spAutoFit/>
          </a:bodyPr>
          <a:lstStyle/>
          <a:p>
            <a:r>
              <a:rPr lang="es-ES" sz="1000" dirty="0" smtClean="0">
                <a:solidFill>
                  <a:srgbClr val="00B0F0"/>
                </a:solidFill>
                <a:latin typeface="Century Gothic" pitchFamily="34" charset="0"/>
              </a:rPr>
              <a:t>Crédito da </a:t>
            </a:r>
            <a:r>
              <a:rPr lang="es-ES" sz="1000" dirty="0" err="1" smtClean="0">
                <a:solidFill>
                  <a:srgbClr val="00B0F0"/>
                </a:solidFill>
                <a:latin typeface="Century Gothic" pitchFamily="34" charset="0"/>
              </a:rPr>
              <a:t>imagem</a:t>
            </a:r>
            <a:r>
              <a:rPr lang="es-ES" sz="1000" dirty="0" smtClean="0">
                <a:solidFill>
                  <a:srgbClr val="00B0F0"/>
                </a:solidFill>
                <a:latin typeface="Century Gothic" pitchFamily="34" charset="0"/>
              </a:rPr>
              <a:t>: </a:t>
            </a:r>
            <a:r>
              <a:rPr lang="es-ES" sz="1000" dirty="0" err="1" smtClean="0">
                <a:solidFill>
                  <a:srgbClr val="00B0F0"/>
                </a:solidFill>
                <a:latin typeface="Century Gothic" pitchFamily="34" charset="0"/>
              </a:rPr>
              <a:t>Stellarium</a:t>
            </a:r>
            <a:endParaRPr lang="pt-BR" sz="1000" dirty="0"/>
          </a:p>
        </p:txBody>
      </p:sp>
    </p:spTree>
    <p:extLst>
      <p:ext uri="{BB962C8B-B14F-4D97-AF65-F5344CB8AC3E}">
        <p14:creationId xmlns:p14="http://schemas.microsoft.com/office/powerpoint/2010/main" val="13569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lum contrast="36000"/>
          </a:blip>
          <a:srcRect/>
          <a:stretch>
            <a:fillRect/>
          </a:stretch>
        </p:blipFill>
        <p:spPr bwMode="auto">
          <a:xfrm>
            <a:off x="1331640" y="1484784"/>
            <a:ext cx="7235825" cy="5214937"/>
          </a:xfrm>
          <a:prstGeom prst="rect">
            <a:avLst/>
          </a:prstGeom>
          <a:noFill/>
          <a:ln w="9525">
            <a:noFill/>
            <a:miter lim="800000"/>
            <a:headEnd/>
            <a:tailEnd/>
          </a:ln>
        </p:spPr>
      </p:pic>
      <p:sp>
        <p:nvSpPr>
          <p:cNvPr id="4" name="CaixaDeTexto 3"/>
          <p:cNvSpPr txBox="1"/>
          <p:nvPr/>
        </p:nvSpPr>
        <p:spPr>
          <a:xfrm>
            <a:off x="0" y="6581775"/>
            <a:ext cx="6786563" cy="246221"/>
          </a:xfrm>
          <a:prstGeom prst="rect">
            <a:avLst/>
          </a:prstGeom>
          <a:noFill/>
        </p:spPr>
        <p:txBody>
          <a:bodyPr>
            <a:spAutoFit/>
          </a:bodyPr>
          <a:lstStyle/>
          <a:p>
            <a:pPr algn="l">
              <a:defRPr/>
            </a:pPr>
            <a:r>
              <a:rPr lang="pt-BR" sz="1000" dirty="0">
                <a:solidFill>
                  <a:srgbClr val="00B0F0"/>
                </a:solidFill>
                <a:latin typeface="Century Gothic" pitchFamily="34" charset="0"/>
              </a:rPr>
              <a:t>Crédito da imagem: Telescópio Espacial Hubble</a:t>
            </a:r>
          </a:p>
        </p:txBody>
      </p:sp>
      <p:sp>
        <p:nvSpPr>
          <p:cNvPr id="8" name="CaixaDeTexto 7"/>
          <p:cNvSpPr txBox="1"/>
          <p:nvPr/>
        </p:nvSpPr>
        <p:spPr>
          <a:xfrm>
            <a:off x="6948264" y="2031231"/>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Taygeta</a:t>
            </a:r>
            <a:endParaRPr lang="pt-BR" sz="2400" b="0" dirty="0">
              <a:solidFill>
                <a:schemeClr val="accent1">
                  <a:lumMod val="60000"/>
                  <a:lumOff val="40000"/>
                </a:schemeClr>
              </a:solidFill>
              <a:latin typeface="Century Gothic" pitchFamily="34" charset="0"/>
            </a:endParaRPr>
          </a:p>
        </p:txBody>
      </p:sp>
      <p:sp>
        <p:nvSpPr>
          <p:cNvPr id="9" name="CaixaDeTexto 8"/>
          <p:cNvSpPr txBox="1"/>
          <p:nvPr/>
        </p:nvSpPr>
        <p:spPr>
          <a:xfrm>
            <a:off x="7380312" y="3111351"/>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Celaena</a:t>
            </a:r>
            <a:endParaRPr lang="pt-BR" sz="2400" b="0" dirty="0">
              <a:solidFill>
                <a:schemeClr val="accent1">
                  <a:lumMod val="60000"/>
                  <a:lumOff val="40000"/>
                </a:schemeClr>
              </a:solidFill>
              <a:latin typeface="Century Gothic" pitchFamily="34" charset="0"/>
            </a:endParaRPr>
          </a:p>
        </p:txBody>
      </p:sp>
      <p:sp>
        <p:nvSpPr>
          <p:cNvPr id="10" name="CaixaDeTexto 9"/>
          <p:cNvSpPr txBox="1"/>
          <p:nvPr/>
        </p:nvSpPr>
        <p:spPr>
          <a:xfrm>
            <a:off x="7380312" y="4077072"/>
            <a:ext cx="1728192" cy="461665"/>
          </a:xfrm>
          <a:prstGeom prst="rect">
            <a:avLst/>
          </a:prstGeom>
          <a:noFill/>
        </p:spPr>
        <p:txBody>
          <a:bodyPr wrap="square" rtlCol="0">
            <a:spAutoFit/>
          </a:bodyPr>
          <a:lstStyle/>
          <a:p>
            <a:r>
              <a:rPr lang="pt-BR" sz="2400" b="0" dirty="0" smtClean="0">
                <a:solidFill>
                  <a:schemeClr val="accent1">
                    <a:lumMod val="60000"/>
                    <a:lumOff val="40000"/>
                  </a:schemeClr>
                </a:solidFill>
                <a:latin typeface="Century Gothic" pitchFamily="34" charset="0"/>
              </a:rPr>
              <a:t>Electra</a:t>
            </a:r>
            <a:endParaRPr lang="pt-BR" sz="2400" b="0" dirty="0">
              <a:solidFill>
                <a:schemeClr val="accent1">
                  <a:lumMod val="60000"/>
                  <a:lumOff val="40000"/>
                </a:schemeClr>
              </a:solidFill>
              <a:latin typeface="Century Gothic" pitchFamily="34" charset="0"/>
            </a:endParaRPr>
          </a:p>
        </p:txBody>
      </p:sp>
      <p:sp>
        <p:nvSpPr>
          <p:cNvPr id="11" name="CaixaDeTexto 10"/>
          <p:cNvSpPr txBox="1"/>
          <p:nvPr/>
        </p:nvSpPr>
        <p:spPr>
          <a:xfrm>
            <a:off x="4860032" y="5229200"/>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Merope</a:t>
            </a:r>
            <a:endParaRPr lang="pt-BR" sz="2400" b="0" dirty="0">
              <a:solidFill>
                <a:schemeClr val="accent1">
                  <a:lumMod val="60000"/>
                  <a:lumOff val="40000"/>
                </a:schemeClr>
              </a:solidFill>
              <a:latin typeface="Century Gothic" pitchFamily="34" charset="0"/>
            </a:endParaRPr>
          </a:p>
        </p:txBody>
      </p:sp>
      <p:sp>
        <p:nvSpPr>
          <p:cNvPr id="12" name="CaixaDeTexto 11"/>
          <p:cNvSpPr txBox="1"/>
          <p:nvPr/>
        </p:nvSpPr>
        <p:spPr>
          <a:xfrm>
            <a:off x="3347864" y="3471391"/>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Alcyone</a:t>
            </a:r>
            <a:endParaRPr lang="pt-BR" sz="2400" b="0" dirty="0">
              <a:solidFill>
                <a:schemeClr val="accent1">
                  <a:lumMod val="60000"/>
                  <a:lumOff val="40000"/>
                </a:schemeClr>
              </a:solidFill>
              <a:latin typeface="Century Gothic" pitchFamily="34" charset="0"/>
            </a:endParaRPr>
          </a:p>
        </p:txBody>
      </p:sp>
      <p:sp>
        <p:nvSpPr>
          <p:cNvPr id="13" name="CaixaDeTexto 12"/>
          <p:cNvSpPr txBox="1"/>
          <p:nvPr/>
        </p:nvSpPr>
        <p:spPr>
          <a:xfrm>
            <a:off x="4644008" y="2679303"/>
            <a:ext cx="1728192" cy="461665"/>
          </a:xfrm>
          <a:prstGeom prst="rect">
            <a:avLst/>
          </a:prstGeom>
          <a:noFill/>
        </p:spPr>
        <p:txBody>
          <a:bodyPr wrap="square" rtlCol="0">
            <a:spAutoFit/>
          </a:bodyPr>
          <a:lstStyle/>
          <a:p>
            <a:r>
              <a:rPr lang="pt-BR" sz="2400" b="0" dirty="0" smtClean="0">
                <a:solidFill>
                  <a:schemeClr val="accent1">
                    <a:lumMod val="60000"/>
                    <a:lumOff val="40000"/>
                  </a:schemeClr>
                </a:solidFill>
                <a:latin typeface="Century Gothic" pitchFamily="34" charset="0"/>
              </a:rPr>
              <a:t>Maia</a:t>
            </a:r>
            <a:endParaRPr lang="pt-BR" sz="2400" b="0" dirty="0">
              <a:solidFill>
                <a:schemeClr val="accent1">
                  <a:lumMod val="60000"/>
                  <a:lumOff val="40000"/>
                </a:schemeClr>
              </a:solidFill>
              <a:latin typeface="Century Gothic" pitchFamily="34" charset="0"/>
            </a:endParaRPr>
          </a:p>
        </p:txBody>
      </p:sp>
      <p:sp>
        <p:nvSpPr>
          <p:cNvPr id="14" name="CaixaDeTexto 13"/>
          <p:cNvSpPr txBox="1"/>
          <p:nvPr/>
        </p:nvSpPr>
        <p:spPr>
          <a:xfrm>
            <a:off x="5148064" y="1196752"/>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Asterope</a:t>
            </a:r>
            <a:endParaRPr lang="pt-BR" sz="2400" b="0" dirty="0">
              <a:solidFill>
                <a:schemeClr val="accent1">
                  <a:lumMod val="60000"/>
                  <a:lumOff val="40000"/>
                </a:schemeClr>
              </a:solidFill>
              <a:latin typeface="Century Gothic" pitchFamily="34" charset="0"/>
            </a:endParaRPr>
          </a:p>
        </p:txBody>
      </p:sp>
      <p:sp>
        <p:nvSpPr>
          <p:cNvPr id="15" name="CaixaDeTexto 14"/>
          <p:cNvSpPr txBox="1"/>
          <p:nvPr/>
        </p:nvSpPr>
        <p:spPr>
          <a:xfrm>
            <a:off x="1331640" y="3645024"/>
            <a:ext cx="1728192" cy="461665"/>
          </a:xfrm>
          <a:prstGeom prst="rect">
            <a:avLst/>
          </a:prstGeom>
          <a:noFill/>
        </p:spPr>
        <p:txBody>
          <a:bodyPr wrap="square" rtlCol="0">
            <a:spAutoFit/>
          </a:bodyPr>
          <a:lstStyle/>
          <a:p>
            <a:r>
              <a:rPr lang="pt-BR" sz="2400" b="0" dirty="0" err="1" smtClean="0">
                <a:solidFill>
                  <a:schemeClr val="accent1">
                    <a:lumMod val="60000"/>
                    <a:lumOff val="40000"/>
                  </a:schemeClr>
                </a:solidFill>
                <a:latin typeface="Century Gothic" pitchFamily="34" charset="0"/>
              </a:rPr>
              <a:t>Pleione</a:t>
            </a:r>
            <a:endParaRPr lang="pt-BR" sz="2400" b="0" dirty="0">
              <a:solidFill>
                <a:schemeClr val="accent1">
                  <a:lumMod val="60000"/>
                  <a:lumOff val="40000"/>
                </a:schemeClr>
              </a:solidFill>
              <a:latin typeface="Century Gothic" pitchFamily="34" charset="0"/>
            </a:endParaRPr>
          </a:p>
        </p:txBody>
      </p:sp>
      <p:sp>
        <p:nvSpPr>
          <p:cNvPr id="16" name="CaixaDeTexto 15"/>
          <p:cNvSpPr txBox="1"/>
          <p:nvPr/>
        </p:nvSpPr>
        <p:spPr>
          <a:xfrm>
            <a:off x="1403648" y="4725144"/>
            <a:ext cx="1728192" cy="461665"/>
          </a:xfrm>
          <a:prstGeom prst="rect">
            <a:avLst/>
          </a:prstGeom>
          <a:noFill/>
        </p:spPr>
        <p:txBody>
          <a:bodyPr wrap="square" rtlCol="0">
            <a:spAutoFit/>
          </a:bodyPr>
          <a:lstStyle/>
          <a:p>
            <a:r>
              <a:rPr lang="pt-BR" sz="2400" b="0" dirty="0" smtClean="0">
                <a:solidFill>
                  <a:schemeClr val="accent1">
                    <a:lumMod val="60000"/>
                    <a:lumOff val="40000"/>
                  </a:schemeClr>
                </a:solidFill>
                <a:latin typeface="Century Gothic" pitchFamily="34" charset="0"/>
              </a:rPr>
              <a:t>Atlas</a:t>
            </a:r>
            <a:endParaRPr lang="pt-BR" sz="2400" b="0" dirty="0">
              <a:solidFill>
                <a:schemeClr val="accent1">
                  <a:lumMod val="60000"/>
                  <a:lumOff val="40000"/>
                </a:schemeClr>
              </a:solidFill>
              <a:latin typeface="Century Gothic" pitchFamily="34" charset="0"/>
            </a:endParaRPr>
          </a:p>
        </p:txBody>
      </p:sp>
      <p:sp>
        <p:nvSpPr>
          <p:cNvPr id="17" name="Rectangle 8"/>
          <p:cNvSpPr txBox="1">
            <a:spLocks noChangeArrowheads="1"/>
          </p:cNvSpPr>
          <p:nvPr/>
        </p:nvSpPr>
        <p:spPr>
          <a:xfrm>
            <a:off x="0" y="44624"/>
            <a:ext cx="9144000" cy="1371600"/>
          </a:xfrm>
          <a:prstGeom prst="rect">
            <a:avLst/>
          </a:prstGeom>
          <a:noFill/>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smtClean="0">
                <a:ln>
                  <a:noFill/>
                </a:ln>
                <a:solidFill>
                  <a:schemeClr val="accent1">
                    <a:lumMod val="60000"/>
                    <a:lumOff val="40000"/>
                  </a:schemeClr>
                </a:solidFill>
                <a:effectLst/>
                <a:uLnTx/>
                <a:uFillTx/>
                <a:latin typeface="Miriam Libre" panose="00000500000000000000" pitchFamily="50" charset="-79"/>
                <a:ea typeface="+mj-ea"/>
                <a:cs typeface="Miriam Libre" panose="00000500000000000000" pitchFamily="50" charset="-79"/>
              </a:rPr>
              <a:t>Pleiades: </a:t>
            </a:r>
            <a:r>
              <a:rPr kumimoji="0" lang="en-US" sz="4400" b="1" i="0" u="none" strike="noStrike" kern="0" cap="none" spc="0" normalizeH="0" baseline="0" noProof="0" dirty="0" err="1" smtClean="0">
                <a:ln>
                  <a:noFill/>
                </a:ln>
                <a:solidFill>
                  <a:schemeClr val="accent1">
                    <a:lumMod val="60000"/>
                    <a:lumOff val="40000"/>
                  </a:schemeClr>
                </a:solidFill>
                <a:effectLst/>
                <a:uLnTx/>
                <a:uFillTx/>
                <a:latin typeface="Miriam Libre" panose="00000500000000000000" pitchFamily="50" charset="-79"/>
                <a:ea typeface="+mj-ea"/>
                <a:cs typeface="Miriam Libre" panose="00000500000000000000" pitchFamily="50" charset="-79"/>
              </a:rPr>
              <a:t>os</a:t>
            </a:r>
            <a:r>
              <a:rPr kumimoji="0" lang="en-US" sz="4400" b="1" i="0" u="none" strike="noStrike" kern="0" cap="none" spc="0" normalizeH="0" baseline="0" noProof="0" dirty="0" smtClean="0">
                <a:ln>
                  <a:noFill/>
                </a:ln>
                <a:solidFill>
                  <a:schemeClr val="accent1">
                    <a:lumMod val="60000"/>
                    <a:lumOff val="40000"/>
                  </a:schemeClr>
                </a:solidFill>
                <a:effectLst/>
                <a:uLnTx/>
                <a:uFillTx/>
                <a:latin typeface="Miriam Libre" panose="00000500000000000000" pitchFamily="50" charset="-79"/>
                <a:ea typeface="+mj-ea"/>
                <a:cs typeface="Miriam Libre" panose="00000500000000000000" pitchFamily="50" charset="-79"/>
              </a:rPr>
              <a:t> </a:t>
            </a:r>
            <a:r>
              <a:rPr kumimoji="0" lang="en-US" sz="4400" b="1" i="0" u="none" strike="noStrike" kern="0" cap="none" spc="0" normalizeH="0" baseline="0" noProof="0" dirty="0" err="1" smtClean="0">
                <a:ln>
                  <a:noFill/>
                </a:ln>
                <a:solidFill>
                  <a:schemeClr val="accent1">
                    <a:lumMod val="60000"/>
                    <a:lumOff val="40000"/>
                  </a:schemeClr>
                </a:solidFill>
                <a:effectLst/>
                <a:uLnTx/>
                <a:uFillTx/>
                <a:latin typeface="Miriam Libre" panose="00000500000000000000" pitchFamily="50" charset="-79"/>
                <a:ea typeface="+mj-ea"/>
                <a:cs typeface="Miriam Libre" panose="00000500000000000000" pitchFamily="50" charset="-79"/>
              </a:rPr>
              <a:t>nomes</a:t>
            </a:r>
            <a:endParaRPr kumimoji="0" lang="en-US" sz="4400" b="1" i="0" u="none" strike="noStrike" kern="0" cap="none" spc="0" normalizeH="0" baseline="0" noProof="0" dirty="0" smtClean="0">
              <a:ln>
                <a:noFill/>
              </a:ln>
              <a:solidFill>
                <a:schemeClr val="accent1">
                  <a:lumMod val="60000"/>
                  <a:lumOff val="40000"/>
                </a:schemeClr>
              </a:solidFill>
              <a:effectLst/>
              <a:uLnTx/>
              <a:uFillTx/>
              <a:latin typeface="Miriam Libre" panose="00000500000000000000" pitchFamily="50" charset="-79"/>
              <a:ea typeface="+mj-ea"/>
              <a:cs typeface="Miriam Libre" panose="00000500000000000000" pitchFamily="50" charset="-79"/>
            </a:endParaRPr>
          </a:p>
        </p:txBody>
      </p:sp>
      <p:sp>
        <p:nvSpPr>
          <p:cNvPr id="19" name="Seta para a esquerda 18">
            <a:hlinkClick r:id="rId4" action="ppaction://hlinksldjump"/>
          </p:cNvPr>
          <p:cNvSpPr/>
          <p:nvPr/>
        </p:nvSpPr>
        <p:spPr bwMode="auto">
          <a:xfrm>
            <a:off x="8820472" y="6597352"/>
            <a:ext cx="288032" cy="216024"/>
          </a:xfrm>
          <a:prstGeom prst="leftArrow">
            <a:avLst/>
          </a:prstGeom>
          <a:solidFill>
            <a:srgbClr val="00B0F0">
              <a:alpha val="48000"/>
            </a:srgbClr>
          </a:solidFill>
          <a:ln w="1270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294158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0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20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0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20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Borboleta (M6)</a:t>
            </a:r>
          </a:p>
        </p:txBody>
      </p:sp>
      <p:pic>
        <p:nvPicPr>
          <p:cNvPr id="1026" name="Picture 2"/>
          <p:cNvPicPr>
            <a:picLocks noChangeAspect="1" noChangeArrowheads="1"/>
          </p:cNvPicPr>
          <p:nvPr/>
        </p:nvPicPr>
        <p:blipFill>
          <a:blip r:embed="rId3" cstate="print"/>
          <a:srcRect b="2450"/>
          <a:stretch>
            <a:fillRect/>
          </a:stretch>
        </p:blipFill>
        <p:spPr bwMode="auto">
          <a:xfrm>
            <a:off x="0" y="1237828"/>
            <a:ext cx="9144000" cy="5017549"/>
          </a:xfrm>
          <a:prstGeom prst="rect">
            <a:avLst/>
          </a:prstGeom>
          <a:noFill/>
          <a:ln w="9525">
            <a:noFill/>
            <a:miter lim="800000"/>
            <a:headEnd/>
            <a:tailEnd/>
          </a:ln>
        </p:spPr>
      </p:pic>
      <p:pic>
        <p:nvPicPr>
          <p:cNvPr id="32770" name="Picture 2" descr="http://apod.nasa.gov/apod/image/9901/m6_noao_big.jpg"/>
          <p:cNvPicPr>
            <a:picLocks noChangeAspect="1" noChangeArrowheads="1"/>
          </p:cNvPicPr>
          <p:nvPr/>
        </p:nvPicPr>
        <p:blipFill>
          <a:blip r:embed="rId4" cstate="print"/>
          <a:srcRect l="8590" r="12885"/>
          <a:stretch>
            <a:fillRect/>
          </a:stretch>
        </p:blipFill>
        <p:spPr bwMode="auto">
          <a:xfrm rot="16200000">
            <a:off x="254610" y="2921854"/>
            <a:ext cx="3017821" cy="3024000"/>
          </a:xfrm>
          <a:prstGeom prst="rect">
            <a:avLst/>
          </a:prstGeom>
          <a:noFill/>
          <a:ln>
            <a:solidFill>
              <a:srgbClr val="00B0F0"/>
            </a:solidFill>
          </a:ln>
        </p:spPr>
      </p:pic>
      <p:sp>
        <p:nvSpPr>
          <p:cNvPr id="6" name="Retângulo 5"/>
          <p:cNvSpPr/>
          <p:nvPr/>
        </p:nvSpPr>
        <p:spPr bwMode="auto">
          <a:xfrm>
            <a:off x="4067944" y="5085184"/>
            <a:ext cx="216024" cy="216024"/>
          </a:xfrm>
          <a:prstGeom prst="rect">
            <a:avLst/>
          </a:prstGeom>
          <a:noFill/>
          <a:ln w="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CaixaDeTexto 7"/>
          <p:cNvSpPr txBox="1"/>
          <p:nvPr/>
        </p:nvSpPr>
        <p:spPr>
          <a:xfrm>
            <a:off x="-36512" y="6597352"/>
            <a:ext cx="9144000" cy="246221"/>
          </a:xfrm>
          <a:prstGeom prst="rect">
            <a:avLst/>
          </a:prstGeom>
          <a:noFill/>
        </p:spPr>
        <p:txBody>
          <a:bodyPr wrap="square">
            <a:spAutoFit/>
          </a:bodyPr>
          <a:lstStyle/>
          <a:p>
            <a:pPr algn="l">
              <a:defRPr/>
            </a:pPr>
            <a:r>
              <a:rPr lang="pt-BR" sz="1000" dirty="0">
                <a:solidFill>
                  <a:srgbClr val="00B0F0"/>
                </a:solidFill>
                <a:latin typeface="Century Gothic" pitchFamily="34" charset="0"/>
              </a:rPr>
              <a:t>Crédito </a:t>
            </a:r>
            <a:r>
              <a:rPr lang="pt-BR" sz="1000" dirty="0" smtClean="0">
                <a:solidFill>
                  <a:srgbClr val="00B0F0"/>
                </a:solidFill>
                <a:latin typeface="Century Gothic" pitchFamily="34" charset="0"/>
              </a:rPr>
              <a:t>das imagens: mapa: </a:t>
            </a:r>
            <a:r>
              <a:rPr lang="pt-BR" sz="1000" dirty="0" err="1" smtClean="0">
                <a:solidFill>
                  <a:srgbClr val="00B0F0"/>
                </a:solidFill>
                <a:latin typeface="Century Gothic" pitchFamily="34" charset="0"/>
              </a:rPr>
              <a:t>Stellarium</a:t>
            </a:r>
            <a:r>
              <a:rPr lang="pt-BR" sz="1000" dirty="0" smtClean="0">
                <a:solidFill>
                  <a:srgbClr val="00B0F0"/>
                </a:solidFill>
                <a:latin typeface="Century Gothic" pitchFamily="34" charset="0"/>
              </a:rPr>
              <a:t>, aglomerado: </a:t>
            </a:r>
            <a:r>
              <a:rPr lang="pt-BR" sz="1000" dirty="0" smtClean="0">
                <a:solidFill>
                  <a:srgbClr val="00B0F0"/>
                </a:solidFill>
              </a:rPr>
              <a:t>AURA, NOAO, NSF</a:t>
            </a:r>
            <a:endParaRPr lang="pt-BR" sz="1000" dirty="0">
              <a:solidFill>
                <a:srgbClr val="00B0F0"/>
              </a:solidFill>
              <a:latin typeface="Century Gothic" pitchFamily="34" charset="0"/>
            </a:endParaRPr>
          </a:p>
        </p:txBody>
      </p:sp>
    </p:spTree>
    <p:extLst>
      <p:ext uri="{BB962C8B-B14F-4D97-AF65-F5344CB8AC3E}">
        <p14:creationId xmlns:p14="http://schemas.microsoft.com/office/powerpoint/2010/main" val="41769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0"/>
                                        </p:tgtEl>
                                        <p:attrNameLst>
                                          <p:attrName>style.visibility</p:attrName>
                                        </p:attrNameLst>
                                      </p:cBhvr>
                                      <p:to>
                                        <p:strVal val="visible"/>
                                      </p:to>
                                    </p:set>
                                    <p:animEffect transition="in" filter="fade">
                                      <p:cBhvr>
                                        <p:cTn id="12"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Omega Centauri</a:t>
            </a:r>
          </a:p>
        </p:txBody>
      </p:sp>
      <p:pic>
        <p:nvPicPr>
          <p:cNvPr id="3074" name="Picture 2"/>
          <p:cNvPicPr>
            <a:picLocks noChangeAspect="1" noChangeArrowheads="1"/>
          </p:cNvPicPr>
          <p:nvPr/>
        </p:nvPicPr>
        <p:blipFill>
          <a:blip r:embed="rId2" cstate="print"/>
          <a:srcRect t="2450" b="6299"/>
          <a:stretch>
            <a:fillRect/>
          </a:stretch>
        </p:blipFill>
        <p:spPr bwMode="auto">
          <a:xfrm>
            <a:off x="25895" y="1412776"/>
            <a:ext cx="9152410" cy="4697898"/>
          </a:xfrm>
          <a:prstGeom prst="rect">
            <a:avLst/>
          </a:prstGeom>
          <a:noFill/>
          <a:ln w="9525">
            <a:noFill/>
            <a:miter lim="800000"/>
            <a:headEnd/>
            <a:tailEnd/>
          </a:ln>
        </p:spPr>
      </p:pic>
      <p:pic>
        <p:nvPicPr>
          <p:cNvPr id="3" name="Picture 2"/>
          <p:cNvPicPr>
            <a:picLocks noChangeAspect="1" noChangeArrowheads="1"/>
          </p:cNvPicPr>
          <p:nvPr/>
        </p:nvPicPr>
        <p:blipFill>
          <a:blip r:embed="rId3" cstate="print">
            <a:lum contrast="18000"/>
          </a:blip>
          <a:srcRect l="472" t="20381" b="12420"/>
          <a:stretch>
            <a:fillRect/>
          </a:stretch>
        </p:blipFill>
        <p:spPr bwMode="auto">
          <a:xfrm rot="16200000">
            <a:off x="6540965" y="3789652"/>
            <a:ext cx="1922182" cy="1925100"/>
          </a:xfrm>
          <a:prstGeom prst="rect">
            <a:avLst/>
          </a:prstGeom>
          <a:noFill/>
          <a:ln w="9525">
            <a:solidFill>
              <a:srgbClr val="00B0F0"/>
            </a:solidFill>
            <a:miter lim="800000"/>
            <a:headEnd/>
            <a:tailEnd/>
          </a:ln>
        </p:spPr>
      </p:pic>
      <p:sp>
        <p:nvSpPr>
          <p:cNvPr id="7" name="Retângulo 6"/>
          <p:cNvSpPr>
            <a:spLocks noChangeAspect="1"/>
          </p:cNvSpPr>
          <p:nvPr/>
        </p:nvSpPr>
        <p:spPr bwMode="auto">
          <a:xfrm>
            <a:off x="4427984" y="3356992"/>
            <a:ext cx="83502" cy="77936"/>
          </a:xfrm>
          <a:prstGeom prst="rect">
            <a:avLst/>
          </a:prstGeom>
          <a:noFill/>
          <a:ln w="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8" name="CaixaDeTexto 7"/>
          <p:cNvSpPr txBox="1"/>
          <p:nvPr/>
        </p:nvSpPr>
        <p:spPr>
          <a:xfrm>
            <a:off x="0" y="6525344"/>
            <a:ext cx="9144000" cy="246221"/>
          </a:xfrm>
          <a:prstGeom prst="rect">
            <a:avLst/>
          </a:prstGeom>
          <a:noFill/>
        </p:spPr>
        <p:txBody>
          <a:bodyPr wrap="square">
            <a:spAutoFit/>
          </a:bodyPr>
          <a:lstStyle/>
          <a:p>
            <a:pPr algn="l">
              <a:defRPr/>
            </a:pPr>
            <a:r>
              <a:rPr lang="pt-BR" sz="1000" dirty="0">
                <a:solidFill>
                  <a:srgbClr val="00B0F0"/>
                </a:solidFill>
                <a:latin typeface="Century Gothic" pitchFamily="34" charset="0"/>
              </a:rPr>
              <a:t>Crédito </a:t>
            </a:r>
            <a:r>
              <a:rPr lang="pt-BR" sz="1000" dirty="0" smtClean="0">
                <a:solidFill>
                  <a:srgbClr val="00B0F0"/>
                </a:solidFill>
                <a:latin typeface="Century Gothic" pitchFamily="34" charset="0"/>
              </a:rPr>
              <a:t>das imagens: mapa: </a:t>
            </a:r>
            <a:r>
              <a:rPr lang="pt-BR" sz="1000" dirty="0" err="1" smtClean="0">
                <a:solidFill>
                  <a:srgbClr val="00B0F0"/>
                </a:solidFill>
                <a:latin typeface="Century Gothic" pitchFamily="34" charset="0"/>
              </a:rPr>
              <a:t>Stellarium</a:t>
            </a:r>
            <a:r>
              <a:rPr lang="pt-BR" sz="1000" dirty="0" smtClean="0">
                <a:solidFill>
                  <a:srgbClr val="00B0F0"/>
                </a:solidFill>
                <a:latin typeface="Century Gothic" pitchFamily="34" charset="0"/>
              </a:rPr>
              <a:t>, aglomerado: Telescópio Espacial Hubble</a:t>
            </a:r>
            <a:endParaRPr lang="pt-BR" sz="1000" dirty="0">
              <a:solidFill>
                <a:srgbClr val="00B0F0"/>
              </a:solidFill>
              <a:latin typeface="Century Gothic" pitchFamily="34" charset="0"/>
            </a:endParaRPr>
          </a:p>
        </p:txBody>
      </p:sp>
      <p:sp>
        <p:nvSpPr>
          <p:cNvPr id="11" name="Seta para a esquerda 10">
            <a:hlinkClick r:id="rId4" action="ppaction://hlinksldjump"/>
          </p:cNvPr>
          <p:cNvSpPr/>
          <p:nvPr/>
        </p:nvSpPr>
        <p:spPr bwMode="auto">
          <a:xfrm>
            <a:off x="8820472" y="6597352"/>
            <a:ext cx="288032" cy="216024"/>
          </a:xfrm>
          <a:prstGeom prst="leftArrow">
            <a:avLst/>
          </a:prstGeom>
          <a:solidFill>
            <a:srgbClr val="00B0F0">
              <a:alpha val="48000"/>
            </a:srgbClr>
          </a:solidFill>
          <a:ln w="1270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179491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lum contrast="18000"/>
          </a:blip>
          <a:srcRect/>
          <a:stretch>
            <a:fillRect/>
          </a:stretch>
        </p:blipFill>
        <p:spPr bwMode="auto">
          <a:xfrm rot="16200000">
            <a:off x="1645807" y="-701590"/>
            <a:ext cx="5768439" cy="8557012"/>
          </a:xfrm>
          <a:prstGeom prst="rect">
            <a:avLst/>
          </a:prstGeom>
          <a:noFill/>
          <a:ln w="9525">
            <a:noFill/>
            <a:miter lim="800000"/>
            <a:headEnd/>
            <a:tailEnd/>
          </a:ln>
        </p:spPr>
      </p:pic>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Omega Centauri </a:t>
            </a:r>
          </a:p>
        </p:txBody>
      </p:sp>
      <p:sp>
        <p:nvSpPr>
          <p:cNvPr id="4" name="CaixaDeTexto 3"/>
          <p:cNvSpPr txBox="1"/>
          <p:nvPr/>
        </p:nvSpPr>
        <p:spPr>
          <a:xfrm>
            <a:off x="0" y="6581775"/>
            <a:ext cx="6786563" cy="246221"/>
          </a:xfrm>
          <a:prstGeom prst="rect">
            <a:avLst/>
          </a:prstGeom>
          <a:noFill/>
        </p:spPr>
        <p:txBody>
          <a:bodyPr>
            <a:spAutoFit/>
          </a:bodyPr>
          <a:lstStyle/>
          <a:p>
            <a:pPr algn="l">
              <a:defRPr/>
            </a:pPr>
            <a:r>
              <a:rPr lang="pt-BR" sz="1000" dirty="0">
                <a:solidFill>
                  <a:srgbClr val="00B0F0"/>
                </a:solidFill>
                <a:latin typeface="Century Gothic" pitchFamily="34" charset="0"/>
              </a:rPr>
              <a:t>Crédito da imagem: Telescópio Espacial Hubble</a:t>
            </a:r>
          </a:p>
        </p:txBody>
      </p:sp>
    </p:spTree>
    <p:extLst>
      <p:ext uri="{BB962C8B-B14F-4D97-AF65-F5344CB8AC3E}">
        <p14:creationId xmlns:p14="http://schemas.microsoft.com/office/powerpoint/2010/main" val="54114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47 </a:t>
            </a:r>
            <a:r>
              <a:rPr lang="en-US" dirty="0" err="1" smtClean="0">
                <a:solidFill>
                  <a:schemeClr val="accent1">
                    <a:lumMod val="60000"/>
                    <a:lumOff val="40000"/>
                  </a:schemeClr>
                </a:solidFill>
                <a:latin typeface="Miriam Libre" panose="00000500000000000000" pitchFamily="50" charset="-79"/>
                <a:cs typeface="Miriam Libre" panose="00000500000000000000" pitchFamily="50" charset="-79"/>
              </a:rPr>
              <a:t>Tucanae</a:t>
            </a:r>
            <a:endParaRPr lang="en-US" dirty="0" smtClean="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CaixaDeTexto 2"/>
          <p:cNvSpPr txBox="1"/>
          <p:nvPr/>
        </p:nvSpPr>
        <p:spPr>
          <a:xfrm>
            <a:off x="0" y="6581775"/>
            <a:ext cx="9144000" cy="246221"/>
          </a:xfrm>
          <a:prstGeom prst="rect">
            <a:avLst/>
          </a:prstGeom>
          <a:noFill/>
        </p:spPr>
        <p:txBody>
          <a:bodyPr wrap="square">
            <a:spAutoFit/>
          </a:bodyPr>
          <a:lstStyle/>
          <a:p>
            <a:pPr algn="l">
              <a:defRPr/>
            </a:pPr>
            <a:r>
              <a:rPr lang="pt-BR" sz="1000" dirty="0">
                <a:solidFill>
                  <a:srgbClr val="00B0F0"/>
                </a:solidFill>
                <a:latin typeface="Century Gothic" pitchFamily="34" charset="0"/>
              </a:rPr>
              <a:t>Crédito </a:t>
            </a:r>
            <a:r>
              <a:rPr lang="pt-BR" sz="1000" dirty="0" smtClean="0">
                <a:solidFill>
                  <a:srgbClr val="00B0F0"/>
                </a:solidFill>
                <a:latin typeface="Century Gothic" pitchFamily="34" charset="0"/>
              </a:rPr>
              <a:t>das imagens: mapa: </a:t>
            </a:r>
            <a:r>
              <a:rPr lang="pt-BR" sz="1000" dirty="0" err="1" smtClean="0">
                <a:solidFill>
                  <a:srgbClr val="00B0F0"/>
                </a:solidFill>
                <a:latin typeface="Century Gothic" pitchFamily="34" charset="0"/>
              </a:rPr>
              <a:t>Stellarium</a:t>
            </a:r>
            <a:r>
              <a:rPr lang="pt-BR" sz="1000" dirty="0" smtClean="0">
                <a:solidFill>
                  <a:srgbClr val="00B0F0"/>
                </a:solidFill>
                <a:latin typeface="Century Gothic" pitchFamily="34" charset="0"/>
              </a:rPr>
              <a:t>, aglomerado: http://en.wikipedia.org/wiki/Globular_cluster</a:t>
            </a:r>
            <a:endParaRPr lang="pt-BR" sz="1000" dirty="0">
              <a:solidFill>
                <a:srgbClr val="00B0F0"/>
              </a:solidFill>
              <a:latin typeface="Century Gothic" pitchFamily="34" charset="0"/>
            </a:endParaRPr>
          </a:p>
        </p:txBody>
      </p:sp>
      <p:pic>
        <p:nvPicPr>
          <p:cNvPr id="4098" name="Picture 2"/>
          <p:cNvPicPr>
            <a:picLocks noChangeAspect="1" noChangeArrowheads="1"/>
          </p:cNvPicPr>
          <p:nvPr/>
        </p:nvPicPr>
        <p:blipFill>
          <a:blip r:embed="rId2" cstate="print"/>
          <a:srcRect t="2450" b="6299"/>
          <a:stretch>
            <a:fillRect/>
          </a:stretch>
        </p:blipFill>
        <p:spPr bwMode="auto">
          <a:xfrm>
            <a:off x="0" y="1124744"/>
            <a:ext cx="9144000" cy="4693557"/>
          </a:xfrm>
          <a:prstGeom prst="rect">
            <a:avLst/>
          </a:prstGeom>
          <a:noFill/>
          <a:ln w="9525">
            <a:noFill/>
            <a:miter lim="800000"/>
            <a:headEnd/>
            <a:tailEnd/>
          </a:ln>
        </p:spPr>
      </p:pic>
      <p:pic>
        <p:nvPicPr>
          <p:cNvPr id="33794" name="Picture 2" descr="File:47tuc salt.jpg"/>
          <p:cNvPicPr>
            <a:picLocks noChangeAspect="1" noChangeArrowheads="1"/>
          </p:cNvPicPr>
          <p:nvPr/>
        </p:nvPicPr>
        <p:blipFill>
          <a:blip r:embed="rId3" cstate="print">
            <a:lum bright="-21000" contrast="19000"/>
          </a:blip>
          <a:srcRect/>
          <a:stretch>
            <a:fillRect/>
          </a:stretch>
        </p:blipFill>
        <p:spPr bwMode="auto">
          <a:xfrm>
            <a:off x="6012160" y="1484784"/>
            <a:ext cx="2366063" cy="1803860"/>
          </a:xfrm>
          <a:prstGeom prst="rect">
            <a:avLst/>
          </a:prstGeom>
          <a:noFill/>
          <a:ln>
            <a:solidFill>
              <a:srgbClr val="00B0F0"/>
            </a:solidFill>
          </a:ln>
        </p:spPr>
      </p:pic>
      <p:sp>
        <p:nvSpPr>
          <p:cNvPr id="6" name="Retângulo 5"/>
          <p:cNvSpPr>
            <a:spLocks noChangeAspect="1"/>
          </p:cNvSpPr>
          <p:nvPr/>
        </p:nvSpPr>
        <p:spPr bwMode="auto">
          <a:xfrm>
            <a:off x="4494849" y="3429000"/>
            <a:ext cx="154302" cy="144016"/>
          </a:xfrm>
          <a:prstGeom prst="rect">
            <a:avLst/>
          </a:prstGeom>
          <a:noFill/>
          <a:ln w="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9" name="Seta para a esquerda 8">
            <a:hlinkClick r:id="rId4" action="ppaction://hlinksldjump"/>
          </p:cNvPr>
          <p:cNvSpPr/>
          <p:nvPr/>
        </p:nvSpPr>
        <p:spPr bwMode="auto">
          <a:xfrm>
            <a:off x="8820472" y="6597352"/>
            <a:ext cx="288032" cy="216024"/>
          </a:xfrm>
          <a:prstGeom prst="leftArrow">
            <a:avLst/>
          </a:prstGeom>
          <a:solidFill>
            <a:srgbClr val="00B0F0">
              <a:alpha val="48000"/>
            </a:srgbClr>
          </a:solidFill>
          <a:ln w="1270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73462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94"/>
                                        </p:tgtEl>
                                        <p:attrNameLst>
                                          <p:attrName>style.visibility</p:attrName>
                                        </p:attrNameLst>
                                      </p:cBhvr>
                                      <p:to>
                                        <p:strVal val="visible"/>
                                      </p:to>
                                    </p:set>
                                    <p:animEffect transition="in" filter="fade">
                                      <p:cBhvr>
                                        <p:cTn id="12" dur="20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Grp="1" noChangeArrowheads="1"/>
          </p:cNvSpPr>
          <p:nvPr>
            <p:ph type="title"/>
          </p:nvPr>
        </p:nvSpPr>
        <p:spPr>
          <a:xfrm>
            <a:off x="0" y="44624"/>
            <a:ext cx="9144000" cy="1371600"/>
          </a:xfrm>
          <a:noFill/>
        </p:spPr>
        <p:txBody>
          <a:bodyPr/>
          <a:lstStyle/>
          <a:p>
            <a:r>
              <a:rPr lang="en-US" dirty="0" smtClean="0">
                <a:solidFill>
                  <a:schemeClr val="accent1">
                    <a:lumMod val="60000"/>
                    <a:lumOff val="40000"/>
                  </a:schemeClr>
                </a:solidFill>
                <a:latin typeface="Miriam Libre" panose="00000500000000000000" pitchFamily="50" charset="-79"/>
                <a:cs typeface="Miriam Libre" panose="00000500000000000000" pitchFamily="50" charset="-79"/>
              </a:rPr>
              <a:t>Caixinha de </a:t>
            </a:r>
            <a:r>
              <a:rPr lang="en-US" dirty="0" err="1" smtClean="0">
                <a:solidFill>
                  <a:schemeClr val="accent1">
                    <a:lumMod val="60000"/>
                    <a:lumOff val="40000"/>
                  </a:schemeClr>
                </a:solidFill>
                <a:latin typeface="Miriam Libre" panose="00000500000000000000" pitchFamily="50" charset="-79"/>
                <a:cs typeface="Miriam Libre" panose="00000500000000000000" pitchFamily="50" charset="-79"/>
              </a:rPr>
              <a:t>Jóias</a:t>
            </a:r>
            <a:endParaRPr lang="en-US" dirty="0" smtClean="0">
              <a:solidFill>
                <a:schemeClr val="accent1">
                  <a:lumMod val="60000"/>
                  <a:lumOff val="40000"/>
                </a:schemeClr>
              </a:solidFill>
              <a:latin typeface="Miriam Libre" panose="00000500000000000000" pitchFamily="50" charset="-79"/>
              <a:cs typeface="Miriam Libre" panose="00000500000000000000" pitchFamily="50" charset="-79"/>
            </a:endParaRPr>
          </a:p>
        </p:txBody>
      </p:sp>
      <p:pic>
        <p:nvPicPr>
          <p:cNvPr id="2050" name="Picture 2"/>
          <p:cNvPicPr>
            <a:picLocks noChangeAspect="1" noChangeArrowheads="1"/>
          </p:cNvPicPr>
          <p:nvPr/>
        </p:nvPicPr>
        <p:blipFill>
          <a:blip r:embed="rId2" cstate="print"/>
          <a:srcRect t="2450" b="6649"/>
          <a:stretch>
            <a:fillRect/>
          </a:stretch>
        </p:blipFill>
        <p:spPr bwMode="auto">
          <a:xfrm>
            <a:off x="0" y="1219763"/>
            <a:ext cx="9144000" cy="4675457"/>
          </a:xfrm>
          <a:prstGeom prst="rect">
            <a:avLst/>
          </a:prstGeom>
          <a:noFill/>
          <a:ln w="9525">
            <a:noFill/>
            <a:miter lim="800000"/>
            <a:headEnd/>
            <a:tailEnd/>
          </a:ln>
        </p:spPr>
      </p:pic>
      <p:pic>
        <p:nvPicPr>
          <p:cNvPr id="31746" name="Picture 2" descr="http://astronomy.swin.edu.au/sao/guest/bessell/Jewelbox.jpg"/>
          <p:cNvPicPr>
            <a:picLocks noChangeAspect="1" noChangeArrowheads="1"/>
          </p:cNvPicPr>
          <p:nvPr/>
        </p:nvPicPr>
        <p:blipFill>
          <a:blip r:embed="rId3" cstate="print"/>
          <a:srcRect/>
          <a:stretch>
            <a:fillRect/>
          </a:stretch>
        </p:blipFill>
        <p:spPr bwMode="auto">
          <a:xfrm>
            <a:off x="5724128" y="3573016"/>
            <a:ext cx="3276872" cy="2184582"/>
          </a:xfrm>
          <a:prstGeom prst="rect">
            <a:avLst/>
          </a:prstGeom>
          <a:noFill/>
          <a:ln>
            <a:solidFill>
              <a:srgbClr val="00B0F0"/>
            </a:solidFill>
          </a:ln>
        </p:spPr>
      </p:pic>
      <p:sp>
        <p:nvSpPr>
          <p:cNvPr id="6" name="Retângulo 5"/>
          <p:cNvSpPr>
            <a:spLocks noChangeAspect="1"/>
          </p:cNvSpPr>
          <p:nvPr/>
        </p:nvSpPr>
        <p:spPr bwMode="auto">
          <a:xfrm>
            <a:off x="3462039" y="3140968"/>
            <a:ext cx="173857" cy="121700"/>
          </a:xfrm>
          <a:prstGeom prst="rect">
            <a:avLst/>
          </a:prstGeom>
          <a:noFill/>
          <a:ln w="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7" name="CaixaDeTexto 6"/>
          <p:cNvSpPr txBox="1"/>
          <p:nvPr/>
        </p:nvSpPr>
        <p:spPr>
          <a:xfrm>
            <a:off x="0" y="6611779"/>
            <a:ext cx="9144000" cy="246221"/>
          </a:xfrm>
          <a:prstGeom prst="rect">
            <a:avLst/>
          </a:prstGeom>
          <a:noFill/>
        </p:spPr>
        <p:txBody>
          <a:bodyPr wrap="square">
            <a:spAutoFit/>
          </a:bodyPr>
          <a:lstStyle/>
          <a:p>
            <a:pPr algn="l">
              <a:defRPr/>
            </a:pPr>
            <a:r>
              <a:rPr lang="pt-BR" sz="1000" dirty="0">
                <a:solidFill>
                  <a:srgbClr val="00B0F0"/>
                </a:solidFill>
                <a:latin typeface="Century Gothic" pitchFamily="34" charset="0"/>
              </a:rPr>
              <a:t>Crédito </a:t>
            </a:r>
            <a:r>
              <a:rPr lang="pt-BR" sz="1000" dirty="0" smtClean="0">
                <a:solidFill>
                  <a:srgbClr val="00B0F0"/>
                </a:solidFill>
                <a:latin typeface="Century Gothic" pitchFamily="34" charset="0"/>
              </a:rPr>
              <a:t>das imagens: mapa: </a:t>
            </a:r>
            <a:r>
              <a:rPr lang="pt-BR" sz="1000" dirty="0" err="1" smtClean="0">
                <a:solidFill>
                  <a:srgbClr val="00B0F0"/>
                </a:solidFill>
                <a:latin typeface="Century Gothic" pitchFamily="34" charset="0"/>
              </a:rPr>
              <a:t>Stellarium</a:t>
            </a:r>
            <a:r>
              <a:rPr lang="pt-BR" sz="1000" dirty="0" smtClean="0">
                <a:solidFill>
                  <a:srgbClr val="00B0F0"/>
                </a:solidFill>
                <a:latin typeface="Century Gothic" pitchFamily="34" charset="0"/>
              </a:rPr>
              <a:t>, aglomerado: M. </a:t>
            </a:r>
            <a:r>
              <a:rPr lang="pt-BR" sz="1000" dirty="0" err="1" smtClean="0">
                <a:solidFill>
                  <a:srgbClr val="00B0F0"/>
                </a:solidFill>
                <a:latin typeface="Century Gothic" pitchFamily="34" charset="0"/>
              </a:rPr>
              <a:t>Bessell</a:t>
            </a:r>
            <a:r>
              <a:rPr lang="pt-BR" sz="1000" dirty="0" smtClean="0">
                <a:solidFill>
                  <a:srgbClr val="00B0F0"/>
                </a:solidFill>
                <a:latin typeface="Century Gothic" pitchFamily="34" charset="0"/>
              </a:rPr>
              <a:t>, MSSSO, </a:t>
            </a:r>
            <a:r>
              <a:rPr lang="pt-BR" sz="1000" dirty="0" err="1" smtClean="0">
                <a:solidFill>
                  <a:srgbClr val="00B0F0"/>
                </a:solidFill>
                <a:latin typeface="Century Gothic" pitchFamily="34" charset="0"/>
              </a:rPr>
              <a:t>Swinburne</a:t>
            </a:r>
            <a:r>
              <a:rPr lang="pt-BR" sz="1000" dirty="0" smtClean="0">
                <a:solidFill>
                  <a:srgbClr val="00B0F0"/>
                </a:solidFill>
                <a:latin typeface="Century Gothic" pitchFamily="34" charset="0"/>
              </a:rPr>
              <a:t> Centre for </a:t>
            </a:r>
            <a:r>
              <a:rPr lang="pt-BR" sz="1000" dirty="0" err="1" smtClean="0">
                <a:solidFill>
                  <a:srgbClr val="00B0F0"/>
                </a:solidFill>
                <a:latin typeface="Century Gothic" pitchFamily="34" charset="0"/>
              </a:rPr>
              <a:t>Astrophysics</a:t>
            </a:r>
            <a:r>
              <a:rPr lang="pt-BR" sz="1000" dirty="0" smtClean="0">
                <a:solidFill>
                  <a:srgbClr val="00B0F0"/>
                </a:solidFill>
                <a:latin typeface="Century Gothic" pitchFamily="34" charset="0"/>
              </a:rPr>
              <a:t> &amp; Supercomputing</a:t>
            </a:r>
            <a:endParaRPr lang="pt-BR" sz="1000" dirty="0">
              <a:solidFill>
                <a:srgbClr val="00B0F0"/>
              </a:solidFill>
              <a:latin typeface="Century Gothic" pitchFamily="34" charset="0"/>
            </a:endParaRPr>
          </a:p>
        </p:txBody>
      </p:sp>
      <p:sp>
        <p:nvSpPr>
          <p:cNvPr id="11" name="Seta para a esquerda 10">
            <a:hlinkClick r:id="rId4" action="ppaction://hlinksldjump"/>
          </p:cNvPr>
          <p:cNvSpPr/>
          <p:nvPr/>
        </p:nvSpPr>
        <p:spPr bwMode="auto">
          <a:xfrm>
            <a:off x="8820472" y="6597352"/>
            <a:ext cx="288032" cy="216024"/>
          </a:xfrm>
          <a:prstGeom prst="leftArrow">
            <a:avLst/>
          </a:prstGeom>
          <a:solidFill>
            <a:srgbClr val="00B0F0">
              <a:alpha val="48000"/>
            </a:srgbClr>
          </a:solidFill>
          <a:ln w="12700" cap="flat" cmpd="sng" algn="ctr">
            <a:solidFill>
              <a:srgbClr val="00B0F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304149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6"/>
                                        </p:tgtEl>
                                        <p:attrNameLst>
                                          <p:attrName>style.visibility</p:attrName>
                                        </p:attrNameLst>
                                      </p:cBhvr>
                                      <p:to>
                                        <p:strVal val="visible"/>
                                      </p:to>
                                    </p:set>
                                    <p:animEffect transition="in" filter="fade">
                                      <p:cBhvr>
                                        <p:cTn id="12"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4664"/>
            <a:ext cx="7992888" cy="1169551"/>
          </a:xfrm>
          <a:prstGeom prst="rect">
            <a:avLst/>
          </a:prstGeom>
          <a:noFill/>
        </p:spPr>
        <p:txBody>
          <a:bodyPr wrap="square" rtlCol="0">
            <a:spAutoFit/>
          </a:bodyPr>
          <a:lstStyle/>
          <a:p>
            <a:r>
              <a:rPr lang="pt-BR" sz="3500" dirty="0" smtClean="0">
                <a:solidFill>
                  <a:schemeClr val="accent1">
                    <a:lumMod val="60000"/>
                    <a:lumOff val="40000"/>
                  </a:schemeClr>
                </a:solidFill>
                <a:latin typeface="Miriam Libre" panose="00000500000000000000" pitchFamily="50" charset="-79"/>
                <a:cs typeface="Miriam Libre" panose="00000500000000000000" pitchFamily="50" charset="-79"/>
              </a:rPr>
              <a:t>PARA SABER MAIS:</a:t>
            </a:r>
          </a:p>
          <a:p>
            <a:endParaRPr lang="pt-BR" sz="35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CaixaDeTexto 2"/>
          <p:cNvSpPr txBox="1"/>
          <p:nvPr/>
        </p:nvSpPr>
        <p:spPr>
          <a:xfrm>
            <a:off x="-324544" y="2420888"/>
            <a:ext cx="5760640" cy="338554"/>
          </a:xfrm>
          <a:prstGeom prst="rect">
            <a:avLst/>
          </a:prstGeom>
          <a:noFill/>
        </p:spPr>
        <p:txBody>
          <a:bodyPr wrap="square" rtlCol="0">
            <a:spAutoFit/>
          </a:bodyPr>
          <a:lstStyle/>
          <a:p>
            <a:pPr algn="r"/>
            <a:r>
              <a:rPr lang="pt-BR" dirty="0">
                <a:solidFill>
                  <a:schemeClr val="accent1"/>
                </a:solidFill>
              </a:rPr>
              <a:t>https://www.youtube.com/watch?v=35ygUJIoMr0</a:t>
            </a:r>
          </a:p>
        </p:txBody>
      </p:sp>
    </p:spTree>
    <p:extLst>
      <p:ext uri="{BB962C8B-B14F-4D97-AF65-F5344CB8AC3E}">
        <p14:creationId xmlns:p14="http://schemas.microsoft.com/office/powerpoint/2010/main" val="416760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ixaDeTexto 3"/>
          <p:cNvSpPr txBox="1"/>
          <p:nvPr/>
        </p:nvSpPr>
        <p:spPr>
          <a:xfrm>
            <a:off x="539552" y="476672"/>
            <a:ext cx="8280920" cy="553998"/>
          </a:xfrm>
          <a:prstGeom prst="rect">
            <a:avLst/>
          </a:prstGeom>
          <a:noFill/>
        </p:spPr>
        <p:txBody>
          <a:bodyPr wrap="square" rtlCol="0">
            <a:spAutoFit/>
          </a:bodyPr>
          <a:lstStyle/>
          <a:p>
            <a:pPr algn="l"/>
            <a:r>
              <a:rPr lang="pt-BR" sz="3000" dirty="0" smtClean="0">
                <a:solidFill>
                  <a:schemeClr val="accent1">
                    <a:lumMod val="60000"/>
                    <a:lumOff val="40000"/>
                  </a:schemeClr>
                </a:solidFill>
                <a:latin typeface="Miriam Libre" panose="00000500000000000000" pitchFamily="50" charset="-79"/>
                <a:cs typeface="Miriam Libre" panose="00000500000000000000" pitchFamily="50" charset="-79"/>
              </a:rPr>
              <a:t>O QUE É UMA ESTRELA</a:t>
            </a:r>
            <a:endParaRPr lang="pt-BR" sz="30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pic>
        <p:nvPicPr>
          <p:cNvPr id="5" name="Google Shape;63;p14"/>
          <p:cNvPicPr preferRelativeResize="0"/>
          <p:nvPr/>
        </p:nvPicPr>
        <p:blipFill rotWithShape="1">
          <a:blip r:embed="rId3">
            <a:alphaModFix/>
          </a:blip>
          <a:srcRect/>
          <a:stretch/>
        </p:blipFill>
        <p:spPr>
          <a:xfrm>
            <a:off x="1835696" y="1556792"/>
            <a:ext cx="5688632" cy="4320480"/>
          </a:xfrm>
          <a:prstGeom prst="rect">
            <a:avLst/>
          </a:prstGeom>
          <a:noFill/>
          <a:ln>
            <a:noFill/>
          </a:ln>
        </p:spPr>
      </p:pic>
    </p:spTree>
    <p:extLst>
      <p:ext uri="{BB962C8B-B14F-4D97-AF65-F5344CB8AC3E}">
        <p14:creationId xmlns:p14="http://schemas.microsoft.com/office/powerpoint/2010/main" val="2947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79512" y="764704"/>
            <a:ext cx="7772400" cy="1143000"/>
          </a:xfrm>
        </p:spPr>
        <p:txBody>
          <a:bodyPr/>
          <a:lstStyle/>
          <a:p>
            <a:r>
              <a:rPr lang="pt-BR" dirty="0" smtClean="0">
                <a:solidFill>
                  <a:schemeClr val="accent1">
                    <a:lumMod val="60000"/>
                    <a:lumOff val="40000"/>
                  </a:schemeClr>
                </a:solidFill>
                <a:latin typeface="Miriam Libre" panose="00000500000000000000" pitchFamily="50" charset="-79"/>
                <a:cs typeface="Miriam Libre" panose="00000500000000000000" pitchFamily="50" charset="-79"/>
              </a:rPr>
              <a:t>FIM</a:t>
            </a:r>
            <a:endParaRPr lang="pt-BR"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Tree>
    <p:extLst>
      <p:ext uri="{BB962C8B-B14F-4D97-AF65-F5344CB8AC3E}">
        <p14:creationId xmlns:p14="http://schemas.microsoft.com/office/powerpoint/2010/main" val="426066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4664"/>
            <a:ext cx="7992888" cy="1169551"/>
          </a:xfrm>
          <a:prstGeom prst="rect">
            <a:avLst/>
          </a:prstGeom>
          <a:noFill/>
        </p:spPr>
        <p:txBody>
          <a:bodyPr wrap="square" rtlCol="0">
            <a:spAutoFit/>
          </a:bodyPr>
          <a:lstStyle/>
          <a:p>
            <a:r>
              <a:rPr lang="pt-BR" sz="3500" dirty="0" smtClean="0">
                <a:solidFill>
                  <a:schemeClr val="accent1">
                    <a:lumMod val="60000"/>
                    <a:lumOff val="40000"/>
                  </a:schemeClr>
                </a:solidFill>
                <a:latin typeface="Miriam Libre" panose="00000500000000000000" pitchFamily="50" charset="-79"/>
                <a:cs typeface="Miriam Libre" panose="00000500000000000000" pitchFamily="50" charset="-79"/>
              </a:rPr>
              <a:t>REFERENCIAS:</a:t>
            </a:r>
          </a:p>
          <a:p>
            <a:endParaRPr lang="pt-BR" sz="35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Tree>
    <p:extLst>
      <p:ext uri="{BB962C8B-B14F-4D97-AF65-F5344CB8AC3E}">
        <p14:creationId xmlns:p14="http://schemas.microsoft.com/office/powerpoint/2010/main" val="42189323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4"/>
          <p:cNvSpPr txBox="1">
            <a:spLocks noGrp="1"/>
          </p:cNvSpPr>
          <p:nvPr>
            <p:ph type="title"/>
          </p:nvPr>
        </p:nvSpPr>
        <p:spPr>
          <a:xfrm>
            <a:off x="323528" y="260648"/>
            <a:ext cx="8520600" cy="5727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r>
              <a:rPr lang="pt-BR" sz="4000" dirty="0">
                <a:solidFill>
                  <a:schemeClr val="accent1">
                    <a:lumMod val="60000"/>
                    <a:lumOff val="40000"/>
                  </a:schemeClr>
                </a:solidFill>
                <a:latin typeface="Miriam Libre" panose="00000500000000000000" pitchFamily="50" charset="-79"/>
                <a:cs typeface="Miriam Libre" panose="00000500000000000000" pitchFamily="50" charset="-79"/>
              </a:rPr>
              <a:t>COMO NASCEM AS ESTRELAS </a:t>
            </a:r>
            <a:endParaRPr sz="40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240" name="Google Shape;240;p24"/>
          <p:cNvSpPr txBox="1">
            <a:spLocks noGrp="1"/>
          </p:cNvSpPr>
          <p:nvPr>
            <p:ph type="body" idx="1"/>
          </p:nvPr>
        </p:nvSpPr>
        <p:spPr>
          <a:xfrm>
            <a:off x="251520" y="1772816"/>
            <a:ext cx="3952800" cy="3416400"/>
          </a:xfrm>
          <a:prstGeom prst="rect">
            <a:avLst/>
          </a:prstGeom>
          <a:noFill/>
          <a:ln>
            <a:noFill/>
          </a:ln>
        </p:spPr>
        <p:txBody>
          <a:bodyPr spcFirstLastPara="1" vert="horz" wrap="square" lIns="91425" tIns="91425" rIns="91425" bIns="91425" numCol="1" anchor="t" anchorCtr="0" compatLnSpc="1">
            <a:prstTxWarp prst="textNoShape">
              <a:avLst/>
            </a:prstTxWarp>
            <a:noAutofit/>
          </a:bodyPr>
          <a:lstStyle/>
          <a:p>
            <a:pPr indent="-228600">
              <a:buNone/>
            </a:pPr>
            <a:endParaRPr dirty="0"/>
          </a:p>
          <a:p>
            <a:pPr marL="114300" indent="0">
              <a:buClr>
                <a:schemeClr val="lt1"/>
              </a:buClr>
              <a:buNone/>
            </a:pPr>
            <a:r>
              <a:rPr lang="pt-B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rPr>
              <a:t>-NASCEM </a:t>
            </a:r>
            <a:r>
              <a:rPr lang="pt-BR" sz="2000" dirty="0" smtClean="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rPr>
              <a:t>DE UMA NEBULOSA </a:t>
            </a:r>
            <a:endParaRP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endParaRPr>
          </a:p>
          <a:p>
            <a:pPr indent="0">
              <a:buNone/>
            </a:pPr>
            <a:endParaRPr sz="2000" dirty="0">
              <a:solidFill>
                <a:schemeClr val="lt1"/>
              </a:solidFill>
              <a:latin typeface="Bookman Old Style" panose="02050604050505020204" pitchFamily="18" charset="0"/>
              <a:ea typeface="EB Garamond SemiBold"/>
              <a:cs typeface="EB Garamond SemiBold"/>
              <a:sym typeface="EB Garamond SemiBold"/>
            </a:endParaRPr>
          </a:p>
          <a:p>
            <a:pPr marL="114300" indent="0">
              <a:buClr>
                <a:schemeClr val="lt1"/>
              </a:buClr>
              <a:buNone/>
            </a:pPr>
            <a:r>
              <a:rPr lang="pt-B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rPr>
              <a:t>-NEBULOSA SE COLAPSA EM NUVENS MENORES</a:t>
            </a:r>
            <a:endParaRP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endParaRPr>
          </a:p>
          <a:p>
            <a:pPr indent="0">
              <a:buNone/>
            </a:pPr>
            <a:endParaRPr sz="2000" dirty="0">
              <a:solidFill>
                <a:schemeClr val="lt1"/>
              </a:solidFill>
              <a:latin typeface="Bookman Old Style" panose="02050604050505020204" pitchFamily="18" charset="0"/>
              <a:ea typeface="EB Garamond SemiBold"/>
              <a:cs typeface="EB Garamond SemiBold"/>
              <a:sym typeface="EB Garamond SemiBold"/>
            </a:endParaRPr>
          </a:p>
          <a:p>
            <a:pPr marL="114300" indent="0">
              <a:buClr>
                <a:schemeClr val="lt1"/>
              </a:buClr>
              <a:buNone/>
            </a:pPr>
            <a:r>
              <a:rPr lang="pt-B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rPr>
              <a:t>-GÁS SE CONDENSA NESSES AGLOMERADOS MENORES</a:t>
            </a:r>
            <a:endParaRPr sz="2000" dirty="0">
              <a:solidFill>
                <a:schemeClr val="accent1">
                  <a:lumMod val="60000"/>
                  <a:lumOff val="40000"/>
                </a:schemeClr>
              </a:solidFill>
              <a:latin typeface="Miriam Libre" panose="00000500000000000000" pitchFamily="50" charset="-79"/>
              <a:ea typeface="EB Garamond SemiBold"/>
              <a:cs typeface="Miriam Libre" panose="00000500000000000000" pitchFamily="50" charset="-79"/>
              <a:sym typeface="EB Garamond SemiBold"/>
            </a:endParaRPr>
          </a:p>
        </p:txBody>
      </p:sp>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916832"/>
            <a:ext cx="4522093" cy="3733800"/>
          </a:xfrm>
          <a:prstGeom prst="rect">
            <a:avLst/>
          </a:prstGeom>
        </p:spPr>
      </p:pic>
    </p:spTree>
    <p:extLst>
      <p:ext uri="{BB962C8B-B14F-4D97-AF65-F5344CB8AC3E}">
        <p14:creationId xmlns:p14="http://schemas.microsoft.com/office/powerpoint/2010/main" val="3968996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 baseado em figura de </a:t>
            </a:r>
            <a:r>
              <a:rPr lang="pt-BR" sz="1200" dirty="0" err="1" smtClean="0">
                <a:solidFill>
                  <a:schemeClr val="accent5">
                    <a:lumMod val="75000"/>
                  </a:schemeClr>
                </a:solidFill>
                <a:latin typeface="Century Gothic" pitchFamily="34" charset="0"/>
              </a:rPr>
              <a:t>Chaisson</a:t>
            </a:r>
            <a:r>
              <a:rPr lang="pt-BR" sz="1200" dirty="0" smtClean="0">
                <a:solidFill>
                  <a:schemeClr val="accent5">
                    <a:lumMod val="75000"/>
                  </a:schemeClr>
                </a:solidFill>
                <a:latin typeface="Century Gothic" pitchFamily="34" charset="0"/>
              </a:rPr>
              <a:t> &amp; </a:t>
            </a:r>
            <a:r>
              <a:rPr lang="pt-BR" sz="1200" dirty="0" err="1" smtClean="0">
                <a:solidFill>
                  <a:schemeClr val="accent5">
                    <a:lumMod val="75000"/>
                  </a:schemeClr>
                </a:solidFill>
                <a:latin typeface="Century Gothic" pitchFamily="34" charset="0"/>
              </a:rPr>
              <a:t>McMillan</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Astronomy</a:t>
            </a:r>
            <a:r>
              <a:rPr lang="pt-BR" sz="1200" dirty="0" smtClean="0">
                <a:solidFill>
                  <a:schemeClr val="accent5">
                    <a:lumMod val="75000"/>
                  </a:schemeClr>
                </a:solidFill>
                <a:latin typeface="Century Gothic" pitchFamily="34" charset="0"/>
              </a:rPr>
              <a:t> </a:t>
            </a:r>
            <a:r>
              <a:rPr lang="pt-BR" sz="1200" dirty="0" err="1" smtClean="0">
                <a:solidFill>
                  <a:schemeClr val="accent5">
                    <a:lumMod val="75000"/>
                  </a:schemeClr>
                </a:solidFill>
                <a:latin typeface="Century Gothic" pitchFamily="34" charset="0"/>
              </a:rPr>
              <a:t>Today</a:t>
            </a:r>
            <a:endParaRPr lang="pt-BR" sz="1200" dirty="0" smtClean="0">
              <a:solidFill>
                <a:schemeClr val="accent5">
                  <a:lumMod val="75000"/>
                </a:schemeClr>
              </a:solidFill>
              <a:latin typeface="Century Gothic" pitchFamily="34" charset="0"/>
            </a:endParaRPr>
          </a:p>
        </p:txBody>
      </p:sp>
      <p:sp>
        <p:nvSpPr>
          <p:cNvPr id="15" name="Rectangle 14"/>
          <p:cNvSpPr>
            <a:spLocks noChangeArrowheads="1"/>
          </p:cNvSpPr>
          <p:nvPr/>
        </p:nvSpPr>
        <p:spPr bwMode="auto">
          <a:xfrm>
            <a:off x="107504" y="404664"/>
            <a:ext cx="9036496" cy="708528"/>
          </a:xfrm>
          <a:prstGeom prst="rect">
            <a:avLst/>
          </a:prstGeom>
          <a:noFill/>
          <a:ln w="9525">
            <a:noFill/>
            <a:miter lim="800000"/>
            <a:headEnd/>
            <a:tailEnd/>
          </a:ln>
        </p:spPr>
        <p:txBody>
          <a:bodyPr wrap="square" lIns="92075" tIns="46038" rIns="92075" bIns="46038">
            <a:spAutoFit/>
          </a:bodyPr>
          <a:lstStyle/>
          <a:p>
            <a:pPr defTabSz="762000">
              <a:defRPr/>
            </a:pPr>
            <a:r>
              <a:rPr lang="en-US" sz="4000" dirty="0" smtClean="0">
                <a:solidFill>
                  <a:schemeClr val="accent1">
                    <a:lumMod val="60000"/>
                    <a:lumOff val="40000"/>
                  </a:schemeClr>
                </a:solidFill>
                <a:latin typeface="Miriam Libre" panose="00000500000000000000" pitchFamily="50" charset="-79"/>
                <a:cs typeface="Miriam Libre" panose="00000500000000000000" pitchFamily="50" charset="-79"/>
              </a:rPr>
              <a:t>COLAPSO E FRAGMENTAÇÃO</a:t>
            </a:r>
            <a:endParaRPr lang="en-US" sz="40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17" name="Nuvem 16"/>
          <p:cNvSpPr/>
          <p:nvPr/>
        </p:nvSpPr>
        <p:spPr bwMode="auto">
          <a:xfrm rot="17162332">
            <a:off x="120095" y="1989235"/>
            <a:ext cx="3773330" cy="3616847"/>
          </a:xfrm>
          <a:prstGeom prst="cloud">
            <a:avLst/>
          </a:prstGeom>
          <a:gradFill flip="none" rotWithShape="1">
            <a:gsLst>
              <a:gs pos="0">
                <a:srgbClr val="C00000"/>
              </a:gs>
              <a:gs pos="28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8" name="Nuvem 17"/>
          <p:cNvSpPr/>
          <p:nvPr/>
        </p:nvSpPr>
        <p:spPr bwMode="auto">
          <a:xfrm rot="17162332">
            <a:off x="4401644" y="2494072"/>
            <a:ext cx="1096686" cy="1244519"/>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19" name="Nuvem 18"/>
          <p:cNvSpPr/>
          <p:nvPr/>
        </p:nvSpPr>
        <p:spPr bwMode="auto">
          <a:xfrm rot="14758174">
            <a:off x="4114505" y="3693711"/>
            <a:ext cx="1096686" cy="971422"/>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0" name="Nuvem 19"/>
          <p:cNvSpPr/>
          <p:nvPr/>
        </p:nvSpPr>
        <p:spPr bwMode="auto">
          <a:xfrm rot="12050497">
            <a:off x="5437155" y="3071769"/>
            <a:ext cx="791250" cy="772325"/>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1" name="Nuvem 20"/>
          <p:cNvSpPr/>
          <p:nvPr/>
        </p:nvSpPr>
        <p:spPr bwMode="auto">
          <a:xfrm rot="9614270">
            <a:off x="4960077" y="3862144"/>
            <a:ext cx="1362231" cy="1319638"/>
          </a:xfrm>
          <a:prstGeom prst="cloud">
            <a:avLst/>
          </a:prstGeom>
          <a:gradFill flip="none" rotWithShape="1">
            <a:gsLst>
              <a:gs pos="21000">
                <a:srgbClr val="FF0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2" name="Nuvem 21"/>
          <p:cNvSpPr/>
          <p:nvPr/>
        </p:nvSpPr>
        <p:spPr bwMode="auto">
          <a:xfrm rot="16026694">
            <a:off x="7434298" y="315045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7241619" y="2819568"/>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7556109" y="2973345"/>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6928626" y="3148909"/>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6931479" y="4205778"/>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7097604" y="3683664"/>
            <a:ext cx="336082" cy="387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7412094" y="3837441"/>
            <a:ext cx="315597" cy="236681"/>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7084599" y="4044620"/>
            <a:ext cx="543337" cy="4044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8201495" y="3322467"/>
            <a:ext cx="148133" cy="199106"/>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8275755" y="3061115"/>
            <a:ext cx="172588" cy="292392"/>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8396376" y="3246719"/>
            <a:ext cx="181007" cy="185438"/>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7752276" y="4207126"/>
            <a:ext cx="340130" cy="417615"/>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7930050" y="3674563"/>
            <a:ext cx="379934" cy="545804"/>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8227913" y="3877547"/>
            <a:ext cx="444573" cy="26756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8091098" y="4193658"/>
            <a:ext cx="445736" cy="457173"/>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7889557" y="4635225"/>
            <a:ext cx="300872" cy="296460"/>
          </a:xfrm>
          <a:prstGeom prst="cloud">
            <a:avLst/>
          </a:prstGeom>
          <a:gradFill flip="none" rotWithShape="1">
            <a:gsLst>
              <a:gs pos="6000">
                <a:srgbClr val="FFC000"/>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8" name="Conector de seta reta 37"/>
          <p:cNvCxnSpPr/>
          <p:nvPr/>
        </p:nvCxnSpPr>
        <p:spPr bwMode="auto">
          <a:xfrm>
            <a:off x="3635896"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39" name="Conector de seta reta 38"/>
          <p:cNvCxnSpPr/>
          <p:nvPr/>
        </p:nvCxnSpPr>
        <p:spPr bwMode="auto">
          <a:xfrm>
            <a:off x="6372200" y="3789042"/>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cxnSp>
        <p:nvCxnSpPr>
          <p:cNvPr id="41" name="Conector de seta reta 40"/>
          <p:cNvCxnSpPr>
            <a:cxnSpLocks noChangeAspect="1"/>
          </p:cNvCxnSpPr>
          <p:nvPr/>
        </p:nvCxnSpPr>
        <p:spPr bwMode="auto">
          <a:xfrm flipH="1" flipV="1">
            <a:off x="2037522" y="177281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3" name="Conector de seta reta 42"/>
          <p:cNvCxnSpPr>
            <a:cxnSpLocks noChangeAspect="1"/>
          </p:cNvCxnSpPr>
          <p:nvPr/>
        </p:nvCxnSpPr>
        <p:spPr bwMode="auto">
          <a:xfrm flipV="1">
            <a:off x="2830305" y="2348880"/>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4" name="Conector de seta reta 43"/>
          <p:cNvCxnSpPr>
            <a:cxnSpLocks noChangeAspect="1"/>
          </p:cNvCxnSpPr>
          <p:nvPr/>
        </p:nvCxnSpPr>
        <p:spPr bwMode="auto">
          <a:xfrm flipH="1" flipV="1">
            <a:off x="827584" y="2348880"/>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6" name="Conector de seta reta 45"/>
          <p:cNvCxnSpPr>
            <a:cxnSpLocks noChangeAspect="1"/>
          </p:cNvCxnSpPr>
          <p:nvPr/>
        </p:nvCxnSpPr>
        <p:spPr bwMode="auto">
          <a:xfrm flipH="1">
            <a:off x="2119370" y="524939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49" name="Conector de seta reta 48"/>
          <p:cNvCxnSpPr>
            <a:cxnSpLocks noChangeAspect="1"/>
          </p:cNvCxnSpPr>
          <p:nvPr/>
        </p:nvCxnSpPr>
        <p:spPr bwMode="auto">
          <a:xfrm flipV="1">
            <a:off x="3006678" y="3779900"/>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1" name="Conector de seta reta 50"/>
          <p:cNvCxnSpPr>
            <a:cxnSpLocks noChangeAspect="1"/>
          </p:cNvCxnSpPr>
          <p:nvPr/>
        </p:nvCxnSpPr>
        <p:spPr bwMode="auto">
          <a:xfrm>
            <a:off x="2843808" y="479715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H="1" flipV="1">
            <a:off x="397020" y="3779896"/>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6" name="Conector de seta reta 55"/>
          <p:cNvCxnSpPr>
            <a:cxnSpLocks noChangeAspect="1"/>
          </p:cNvCxnSpPr>
          <p:nvPr/>
        </p:nvCxnSpPr>
        <p:spPr bwMode="auto">
          <a:xfrm flipH="1">
            <a:off x="682042" y="4700251"/>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0" name="CaixaDeTexto 39"/>
          <p:cNvSpPr txBox="1"/>
          <p:nvPr/>
        </p:nvSpPr>
        <p:spPr>
          <a:xfrm>
            <a:off x="35496" y="11357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Tree>
    <p:extLst>
      <p:ext uri="{BB962C8B-B14F-4D97-AF65-F5344CB8AC3E}">
        <p14:creationId xmlns:p14="http://schemas.microsoft.com/office/powerpoint/2010/main" val="410287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repeatCount="indefinite"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up)">
                                      <p:cBhvr>
                                        <p:cTn id="12" dur="2000"/>
                                        <p:tgtEl>
                                          <p:spTgt spid="41"/>
                                        </p:tgtEl>
                                      </p:cBhvr>
                                    </p:animEffect>
                                  </p:childTnLst>
                                </p:cTn>
                              </p:par>
                              <p:par>
                                <p:cTn id="13" presetID="22" presetClass="entr" presetSubtype="2" repeatCount="indefinite"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right)">
                                      <p:cBhvr>
                                        <p:cTn id="15" dur="2000"/>
                                        <p:tgtEl>
                                          <p:spTgt spid="43"/>
                                        </p:tgtEl>
                                      </p:cBhvr>
                                    </p:animEffect>
                                  </p:childTnLst>
                                </p:cTn>
                              </p:par>
                              <p:par>
                                <p:cTn id="16" presetID="22" presetClass="entr" presetSubtype="8" repeatCount="indefinite"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wipe(left)">
                                      <p:cBhvr>
                                        <p:cTn id="18" dur="2000"/>
                                        <p:tgtEl>
                                          <p:spTgt spid="44"/>
                                        </p:tgtEl>
                                      </p:cBhvr>
                                    </p:animEffect>
                                  </p:childTnLst>
                                </p:cTn>
                              </p:par>
                              <p:par>
                                <p:cTn id="19" presetID="22" presetClass="entr" presetSubtype="4" repeatCount="indefinite"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wipe(down)">
                                      <p:cBhvr>
                                        <p:cTn id="21" dur="2000"/>
                                        <p:tgtEl>
                                          <p:spTgt spid="46"/>
                                        </p:tgtEl>
                                      </p:cBhvr>
                                    </p:animEffect>
                                  </p:childTnLst>
                                </p:cTn>
                              </p:par>
                              <p:par>
                                <p:cTn id="22" presetID="22" presetClass="entr" presetSubtype="2" repeatCount="indefinite" fill="hold"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ipe(right)">
                                      <p:cBhvr>
                                        <p:cTn id="24" dur="2000"/>
                                        <p:tgtEl>
                                          <p:spTgt spid="49"/>
                                        </p:tgtEl>
                                      </p:cBhvr>
                                    </p:animEffect>
                                  </p:childTnLst>
                                </p:cTn>
                              </p:par>
                              <p:par>
                                <p:cTn id="25" presetID="22" presetClass="entr" presetSubtype="2" repeatCount="indefinite"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right)">
                                      <p:cBhvr>
                                        <p:cTn id="27" dur="2000"/>
                                        <p:tgtEl>
                                          <p:spTgt spid="51"/>
                                        </p:tgtEl>
                                      </p:cBhvr>
                                    </p:animEffect>
                                  </p:childTnLst>
                                </p:cTn>
                              </p:par>
                              <p:par>
                                <p:cTn id="28" presetID="22" presetClass="entr" presetSubtype="8" repeatCount="indefinite"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left)">
                                      <p:cBhvr>
                                        <p:cTn id="30" dur="2000"/>
                                        <p:tgtEl>
                                          <p:spTgt spid="55"/>
                                        </p:tgtEl>
                                      </p:cBhvr>
                                    </p:animEffect>
                                  </p:childTnLst>
                                </p:cTn>
                              </p:par>
                              <p:par>
                                <p:cTn id="31" presetID="22" presetClass="entr" presetSubtype="8" repeatCount="indefinite"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wipe(left)">
                                      <p:cBhvr>
                                        <p:cTn id="33" dur="2000"/>
                                        <p:tgtEl>
                                          <p:spTgt spid="56"/>
                                        </p:tgtEl>
                                      </p:cBhvr>
                                    </p:animEffect>
                                  </p:childTnLst>
                                </p:cTn>
                              </p:par>
                            </p:childTnLst>
                          </p:cTn>
                        </p:par>
                        <p:par>
                          <p:cTn id="34" fill="hold">
                            <p:stCondLst>
                              <p:cond delay="2000"/>
                            </p:stCondLst>
                            <p:childTnLst>
                              <p:par>
                                <p:cTn id="35" presetID="6" presetClass="emph" presetSubtype="0" fill="hold" grpId="1" nodeType="afterEffect">
                                  <p:stCondLst>
                                    <p:cond delay="0"/>
                                  </p:stCondLst>
                                  <p:childTnLst>
                                    <p:animScale>
                                      <p:cBhvr>
                                        <p:cTn id="36" dur="5000" fill="hold"/>
                                        <p:tgtEl>
                                          <p:spTgt spid="17"/>
                                        </p:tgtEl>
                                      </p:cBhvr>
                                      <p:by x="50000" y="5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2000"/>
                                        <p:tgtEl>
                                          <p:spTgt spid="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20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par>
                          <p:cTn id="54" fill="hold">
                            <p:stCondLst>
                              <p:cond delay="2000"/>
                            </p:stCondLst>
                            <p:childTnLst>
                              <p:par>
                                <p:cTn id="55" presetID="6" presetClass="emph" presetSubtype="0" fill="hold" grpId="1" nodeType="afterEffect">
                                  <p:stCondLst>
                                    <p:cond delay="0"/>
                                  </p:stCondLst>
                                  <p:childTnLst>
                                    <p:animScale>
                                      <p:cBhvr>
                                        <p:cTn id="56" dur="2000" fill="hold"/>
                                        <p:tgtEl>
                                          <p:spTgt spid="18"/>
                                        </p:tgtEl>
                                      </p:cBhvr>
                                      <p:by x="60000" y="60000"/>
                                    </p:animScale>
                                  </p:childTnLst>
                                </p:cTn>
                              </p:par>
                              <p:par>
                                <p:cTn id="57" presetID="6" presetClass="emph" presetSubtype="0" fill="hold" grpId="1" nodeType="withEffect">
                                  <p:stCondLst>
                                    <p:cond delay="0"/>
                                  </p:stCondLst>
                                  <p:childTnLst>
                                    <p:animScale>
                                      <p:cBhvr>
                                        <p:cTn id="58" dur="2000" fill="hold"/>
                                        <p:tgtEl>
                                          <p:spTgt spid="19"/>
                                        </p:tgtEl>
                                      </p:cBhvr>
                                      <p:by x="60000" y="60000"/>
                                    </p:animScale>
                                  </p:childTnLst>
                                </p:cTn>
                              </p:par>
                              <p:par>
                                <p:cTn id="59" presetID="6" presetClass="emph" presetSubtype="0" fill="hold" grpId="1" nodeType="withEffect">
                                  <p:stCondLst>
                                    <p:cond delay="0"/>
                                  </p:stCondLst>
                                  <p:childTnLst>
                                    <p:animScale>
                                      <p:cBhvr>
                                        <p:cTn id="60" dur="2000" fill="hold"/>
                                        <p:tgtEl>
                                          <p:spTgt spid="21"/>
                                        </p:tgtEl>
                                      </p:cBhvr>
                                      <p:by x="60000" y="60000"/>
                                    </p:animScale>
                                  </p:childTnLst>
                                </p:cTn>
                              </p:par>
                              <p:par>
                                <p:cTn id="61" presetID="6" presetClass="emph" presetSubtype="0" fill="hold" grpId="1" nodeType="withEffect">
                                  <p:stCondLst>
                                    <p:cond delay="0"/>
                                  </p:stCondLst>
                                  <p:childTnLst>
                                    <p:animScale>
                                      <p:cBhvr>
                                        <p:cTn id="62" dur="2000" fill="hold"/>
                                        <p:tgtEl>
                                          <p:spTgt spid="20"/>
                                        </p:tgtEl>
                                      </p:cBhvr>
                                      <p:by x="60000" y="60000"/>
                                    </p:animScale>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2000"/>
                                        <p:tgtEl>
                                          <p:spTgt spid="39"/>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20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20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20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fade">
                                      <p:cBhvr>
                                        <p:cTn id="80" dur="2000"/>
                                        <p:tgtEl>
                                          <p:spTgt spid="2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2000"/>
                                        <p:tgtEl>
                                          <p:spTgt spid="2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2000"/>
                                        <p:tgtEl>
                                          <p:spTgt spid="2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2000"/>
                                        <p:tgtEl>
                                          <p:spTgt spid="2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2000"/>
                                        <p:tgtEl>
                                          <p:spTgt spid="2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2000"/>
                                        <p:tgtEl>
                                          <p:spTgt spid="30"/>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2000"/>
                                        <p:tgtEl>
                                          <p:spTgt spid="31"/>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2000"/>
                                        <p:tgtEl>
                                          <p:spTgt spid="32"/>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fade">
                                      <p:cBhvr>
                                        <p:cTn id="104" dur="2000"/>
                                        <p:tgtEl>
                                          <p:spTgt spid="3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2000"/>
                                        <p:tgtEl>
                                          <p:spTgt spid="34"/>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2000"/>
                                        <p:tgtEl>
                                          <p:spTgt spid="3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Effect transition="in" filter="fade">
                                      <p:cBhvr>
                                        <p:cTn id="113" dur="2000"/>
                                        <p:tgtEl>
                                          <p:spTgt spid="36"/>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37"/>
                                        </p:tgtEl>
                                        <p:attrNameLst>
                                          <p:attrName>style.visibility</p:attrName>
                                        </p:attrNameLst>
                                      </p:cBhvr>
                                      <p:to>
                                        <p:strVal val="visible"/>
                                      </p:to>
                                    </p:set>
                                    <p:animEffect transition="in" filter="fade">
                                      <p:cBhvr>
                                        <p:cTn id="116" dur="2000"/>
                                        <p:tgtEl>
                                          <p:spTgt spid="37"/>
                                        </p:tgtEl>
                                      </p:cBhvr>
                                    </p:animEffect>
                                  </p:childTnLst>
                                </p:cTn>
                              </p:par>
                            </p:childTnLst>
                          </p:cTn>
                        </p:par>
                        <p:par>
                          <p:cTn id="117" fill="hold">
                            <p:stCondLst>
                              <p:cond delay="4000"/>
                            </p:stCondLst>
                            <p:childTnLst>
                              <p:par>
                                <p:cTn id="118" presetID="10" presetClass="entr" presetSubtype="0" fill="hold" grpId="0" nodeType="afterEffect">
                                  <p:stCondLst>
                                    <p:cond delay="0"/>
                                  </p:stCondLst>
                                  <p:childTnLst>
                                    <p:set>
                                      <p:cBhvr>
                                        <p:cTn id="119" dur="1" fill="hold">
                                          <p:stCondLst>
                                            <p:cond delay="0"/>
                                          </p:stCondLst>
                                        </p:cTn>
                                        <p:tgtEl>
                                          <p:spTgt spid="14"/>
                                        </p:tgtEl>
                                        <p:attrNameLst>
                                          <p:attrName>style.visibility</p:attrName>
                                        </p:attrNameLst>
                                      </p:cBhvr>
                                      <p:to>
                                        <p:strVal val="visible"/>
                                      </p:to>
                                    </p:set>
                                    <p:animEffect transition="in" filter="fade">
                                      <p:cBhvr>
                                        <p:cTn id="1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0" y="6536377"/>
            <a:ext cx="9144000" cy="276999"/>
          </a:xfrm>
          <a:prstGeom prst="rect">
            <a:avLst/>
          </a:prstGeom>
        </p:spPr>
        <p:txBody>
          <a:bodyPr wrap="square">
            <a:spAutoFit/>
          </a:bodyPr>
          <a:lstStyle/>
          <a:p>
            <a:pPr algn="l"/>
            <a:r>
              <a:rPr lang="pt-BR" sz="1200" dirty="0" smtClean="0">
                <a:solidFill>
                  <a:schemeClr val="accent5">
                    <a:lumMod val="75000"/>
                  </a:schemeClr>
                </a:solidFill>
                <a:latin typeface="Century Gothic" pitchFamily="34" charset="0"/>
              </a:rPr>
              <a:t>Crédito: André Luiz da Silva CDA/CDCC/USP</a:t>
            </a:r>
          </a:p>
        </p:txBody>
      </p:sp>
      <p:sp>
        <p:nvSpPr>
          <p:cNvPr id="15" name="Rectangle 14"/>
          <p:cNvSpPr>
            <a:spLocks noChangeArrowheads="1"/>
          </p:cNvSpPr>
          <p:nvPr/>
        </p:nvSpPr>
        <p:spPr bwMode="auto">
          <a:xfrm>
            <a:off x="107504" y="404664"/>
            <a:ext cx="9036496" cy="1324081"/>
          </a:xfrm>
          <a:prstGeom prst="rect">
            <a:avLst/>
          </a:prstGeom>
          <a:noFill/>
          <a:ln w="9525">
            <a:noFill/>
            <a:miter lim="800000"/>
            <a:headEnd/>
            <a:tailEnd/>
          </a:ln>
        </p:spPr>
        <p:txBody>
          <a:bodyPr wrap="square" lIns="92075" tIns="46038" rIns="92075" bIns="46038">
            <a:spAutoFit/>
          </a:bodyPr>
          <a:lstStyle/>
          <a:p>
            <a:pPr defTabSz="762000">
              <a:defRPr/>
            </a:pPr>
            <a:r>
              <a:rPr lang="en-US" sz="4000" dirty="0">
                <a:solidFill>
                  <a:schemeClr val="accent1">
                    <a:lumMod val="60000"/>
                    <a:lumOff val="40000"/>
                  </a:schemeClr>
                </a:solidFill>
                <a:latin typeface="Miriam Libre" panose="00000500000000000000" pitchFamily="50" charset="-79"/>
                <a:cs typeface="Miriam Libre" panose="00000500000000000000" pitchFamily="50" charset="-79"/>
              </a:rPr>
              <a:t>COLAPSO E FRAGMENTAÇÃO</a:t>
            </a:r>
          </a:p>
          <a:p>
            <a:pPr defTabSz="762000">
              <a:defRPr/>
            </a:pPr>
            <a:endParaRPr lang="en-US" sz="4000" dirty="0">
              <a:solidFill>
                <a:schemeClr val="bg1"/>
              </a:solidFill>
              <a:latin typeface="Century Gothic" pitchFamily="34" charset="0"/>
            </a:endParaRPr>
          </a:p>
        </p:txBody>
      </p:sp>
      <p:sp>
        <p:nvSpPr>
          <p:cNvPr id="22" name="Nuvem 21"/>
          <p:cNvSpPr/>
          <p:nvPr/>
        </p:nvSpPr>
        <p:spPr bwMode="auto">
          <a:xfrm rot="16026694">
            <a:off x="1338794" y="300643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3" name="Nuvem 22"/>
          <p:cNvSpPr/>
          <p:nvPr/>
        </p:nvSpPr>
        <p:spPr bwMode="auto">
          <a:xfrm rot="14758174">
            <a:off x="1146115" y="2675550"/>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4" name="Nuvem 23"/>
          <p:cNvSpPr/>
          <p:nvPr/>
        </p:nvSpPr>
        <p:spPr bwMode="auto">
          <a:xfrm rot="12050497">
            <a:off x="1460605" y="2829327"/>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5" name="Nuvem 24"/>
          <p:cNvSpPr/>
          <p:nvPr/>
        </p:nvSpPr>
        <p:spPr bwMode="auto">
          <a:xfrm rot="9614270">
            <a:off x="833122" y="3004891"/>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6" name="Nuvem 25"/>
          <p:cNvSpPr/>
          <p:nvPr/>
        </p:nvSpPr>
        <p:spPr bwMode="auto">
          <a:xfrm rot="1885715">
            <a:off x="835975" y="4061760"/>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7" name="Nuvem 26"/>
          <p:cNvSpPr/>
          <p:nvPr/>
        </p:nvSpPr>
        <p:spPr bwMode="auto">
          <a:xfrm rot="617195">
            <a:off x="1002100" y="3539646"/>
            <a:ext cx="336082" cy="387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8" name="Nuvem 27"/>
          <p:cNvSpPr/>
          <p:nvPr/>
        </p:nvSpPr>
        <p:spPr bwMode="auto">
          <a:xfrm rot="19509518">
            <a:off x="1316590" y="3693423"/>
            <a:ext cx="315597" cy="236681"/>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29" name="Nuvem 28"/>
          <p:cNvSpPr/>
          <p:nvPr/>
        </p:nvSpPr>
        <p:spPr bwMode="auto">
          <a:xfrm rot="17073291">
            <a:off x="989095" y="3900602"/>
            <a:ext cx="543337" cy="4044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0" name="Nuvem 29"/>
          <p:cNvSpPr/>
          <p:nvPr/>
        </p:nvSpPr>
        <p:spPr bwMode="auto">
          <a:xfrm rot="16026694">
            <a:off x="2105991" y="3178449"/>
            <a:ext cx="148133" cy="19910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1" name="Nuvem 30"/>
          <p:cNvSpPr/>
          <p:nvPr/>
        </p:nvSpPr>
        <p:spPr bwMode="auto">
          <a:xfrm rot="14758174">
            <a:off x="2180251" y="2917097"/>
            <a:ext cx="172588" cy="292392"/>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2" name="Nuvem 31"/>
          <p:cNvSpPr/>
          <p:nvPr/>
        </p:nvSpPr>
        <p:spPr bwMode="auto">
          <a:xfrm rot="12050497">
            <a:off x="2300872" y="3102701"/>
            <a:ext cx="181007" cy="185438"/>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3" name="Nuvem 32"/>
          <p:cNvSpPr/>
          <p:nvPr/>
        </p:nvSpPr>
        <p:spPr bwMode="auto">
          <a:xfrm rot="1885715">
            <a:off x="1656772" y="4063108"/>
            <a:ext cx="340130" cy="417615"/>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4" name="Nuvem 33"/>
          <p:cNvSpPr/>
          <p:nvPr/>
        </p:nvSpPr>
        <p:spPr bwMode="auto">
          <a:xfrm rot="2998900">
            <a:off x="1834546" y="3530545"/>
            <a:ext cx="379934" cy="545804"/>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5" name="Nuvem 34"/>
          <p:cNvSpPr/>
          <p:nvPr/>
        </p:nvSpPr>
        <p:spPr bwMode="auto">
          <a:xfrm rot="16200000">
            <a:off x="2132409" y="3733529"/>
            <a:ext cx="444573" cy="26756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6" name="Nuvem 35"/>
          <p:cNvSpPr/>
          <p:nvPr/>
        </p:nvSpPr>
        <p:spPr bwMode="auto">
          <a:xfrm rot="17073291">
            <a:off x="1995594" y="4049640"/>
            <a:ext cx="445736" cy="457173"/>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7" name="Nuvem 36"/>
          <p:cNvSpPr/>
          <p:nvPr/>
        </p:nvSpPr>
        <p:spPr bwMode="auto">
          <a:xfrm rot="16026694">
            <a:off x="1794053" y="4491207"/>
            <a:ext cx="300872" cy="296460"/>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39" name="Conector de seta reta 38"/>
          <p:cNvCxnSpPr/>
          <p:nvPr/>
        </p:nvCxnSpPr>
        <p:spPr bwMode="auto">
          <a:xfrm>
            <a:off x="6012160" y="3645024"/>
            <a:ext cx="576064" cy="0"/>
          </a:xfrm>
          <a:prstGeom prst="straightConnector1">
            <a:avLst/>
          </a:prstGeom>
          <a:solidFill>
            <a:schemeClr val="accent1"/>
          </a:solidFill>
          <a:ln w="82550" cap="flat" cmpd="sng" algn="ctr">
            <a:solidFill>
              <a:srgbClr val="00CC99"/>
            </a:solidFill>
            <a:prstDash val="solid"/>
            <a:round/>
            <a:headEnd type="none" w="sm" len="sm"/>
            <a:tailEnd type="triangle"/>
          </a:ln>
          <a:effectLst/>
        </p:spPr>
      </p:cxnSp>
      <p:sp>
        <p:nvSpPr>
          <p:cNvPr id="40" name="Nuvem 39"/>
          <p:cNvSpPr/>
          <p:nvPr/>
        </p:nvSpPr>
        <p:spPr bwMode="auto">
          <a:xfrm rot="12050497">
            <a:off x="3340998" y="2620747"/>
            <a:ext cx="2313694" cy="2069766"/>
          </a:xfrm>
          <a:prstGeom prst="cloud">
            <a:avLst/>
          </a:prstGeom>
          <a:gradFill flip="none" rotWithShape="1">
            <a:gsLst>
              <a:gs pos="0">
                <a:srgbClr val="EA8D04"/>
              </a:gs>
              <a:gs pos="50000">
                <a:srgbClr val="C00000"/>
              </a:gs>
              <a:gs pos="100000">
                <a:schemeClr val="tx1"/>
              </a:gs>
            </a:gsLst>
            <a:path path="shape">
              <a:fillToRect l="50000" t="50000" r="50000" b="50000"/>
            </a:path>
            <a:tileRect/>
          </a:gradFill>
          <a:ln w="12065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cxnSp>
        <p:nvCxnSpPr>
          <p:cNvPr id="44" name="Conector reto 43"/>
          <p:cNvCxnSpPr/>
          <p:nvPr/>
        </p:nvCxnSpPr>
        <p:spPr bwMode="auto">
          <a:xfrm flipV="1">
            <a:off x="1430215" y="2422769"/>
            <a:ext cx="1840523" cy="324340"/>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45" name="Conector reto 44"/>
          <p:cNvCxnSpPr/>
          <p:nvPr/>
        </p:nvCxnSpPr>
        <p:spPr bwMode="auto">
          <a:xfrm>
            <a:off x="1187938" y="3005015"/>
            <a:ext cx="2063262" cy="1887416"/>
          </a:xfrm>
          <a:prstGeom prst="line">
            <a:avLst/>
          </a:prstGeom>
          <a:solidFill>
            <a:schemeClr val="accent1"/>
          </a:solidFill>
          <a:ln w="38100" cap="flat" cmpd="sng" algn="ctr">
            <a:solidFill>
              <a:schemeClr val="bg1"/>
            </a:solidFill>
            <a:prstDash val="sysDot"/>
            <a:round/>
            <a:headEnd type="none" w="sm" len="sm"/>
            <a:tailEnd type="none" w="lg" len="lg"/>
          </a:ln>
          <a:effectLst/>
        </p:spPr>
      </p:cxnSp>
      <p:cxnSp>
        <p:nvCxnSpPr>
          <p:cNvPr id="51" name="Conector de seta reta 50"/>
          <p:cNvCxnSpPr>
            <a:cxnSpLocks noChangeAspect="1"/>
          </p:cNvCxnSpPr>
          <p:nvPr/>
        </p:nvCxnSpPr>
        <p:spPr bwMode="auto">
          <a:xfrm flipH="1" flipV="1">
            <a:off x="4484310" y="2466276"/>
            <a:ext cx="14198" cy="67469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2" name="Conector de seta reta 51"/>
          <p:cNvCxnSpPr>
            <a:cxnSpLocks noChangeAspect="1"/>
          </p:cNvCxnSpPr>
          <p:nvPr/>
        </p:nvCxnSpPr>
        <p:spPr bwMode="auto">
          <a:xfrm flipV="1">
            <a:off x="4918537" y="2780928"/>
            <a:ext cx="445551" cy="470108"/>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3" name="Conector de seta reta 52"/>
          <p:cNvCxnSpPr>
            <a:cxnSpLocks noChangeAspect="1"/>
          </p:cNvCxnSpPr>
          <p:nvPr/>
        </p:nvCxnSpPr>
        <p:spPr bwMode="auto">
          <a:xfrm flipH="1" flipV="1">
            <a:off x="3707904" y="2780928"/>
            <a:ext cx="456582" cy="482880"/>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4" name="Conector de seta reta 53"/>
          <p:cNvCxnSpPr>
            <a:cxnSpLocks noChangeAspect="1"/>
          </p:cNvCxnSpPr>
          <p:nvPr/>
        </p:nvCxnSpPr>
        <p:spPr bwMode="auto">
          <a:xfrm flipH="1">
            <a:off x="4499992" y="4169278"/>
            <a:ext cx="4358" cy="69988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5" name="Conector de seta reta 54"/>
          <p:cNvCxnSpPr>
            <a:cxnSpLocks noChangeAspect="1"/>
          </p:cNvCxnSpPr>
          <p:nvPr/>
        </p:nvCxnSpPr>
        <p:spPr bwMode="auto">
          <a:xfrm flipV="1">
            <a:off x="5094910" y="3707892"/>
            <a:ext cx="629218" cy="9140"/>
          </a:xfrm>
          <a:prstGeom prst="straightConnector1">
            <a:avLst/>
          </a:prstGeom>
          <a:solidFill>
            <a:schemeClr val="accent1"/>
          </a:solidFill>
          <a:ln w="31750" cap="flat" cmpd="sng" algn="ctr">
            <a:solidFill>
              <a:schemeClr val="bg1"/>
            </a:solidFill>
            <a:prstDash val="sysDot"/>
            <a:round/>
            <a:headEnd type="triangle" w="lg" len="lg"/>
            <a:tailEnd type="none" w="med" len="med"/>
          </a:ln>
          <a:effectLst/>
        </p:spPr>
      </p:cxnSp>
      <p:cxnSp>
        <p:nvCxnSpPr>
          <p:cNvPr id="56" name="Conector de seta reta 55"/>
          <p:cNvCxnSpPr>
            <a:cxnSpLocks noChangeAspect="1"/>
          </p:cNvCxnSpPr>
          <p:nvPr/>
        </p:nvCxnSpPr>
        <p:spPr bwMode="auto">
          <a:xfrm rot="1200000">
            <a:off x="4820139" y="4237612"/>
            <a:ext cx="568484" cy="288032"/>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7" name="Conector de seta reta 56"/>
          <p:cNvCxnSpPr>
            <a:cxnSpLocks noChangeAspect="1"/>
          </p:cNvCxnSpPr>
          <p:nvPr/>
        </p:nvCxnSpPr>
        <p:spPr bwMode="auto">
          <a:xfrm flipH="1" flipV="1">
            <a:off x="3347864" y="3645024"/>
            <a:ext cx="646588" cy="9144"/>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cxnSp>
        <p:nvCxnSpPr>
          <p:cNvPr id="58" name="Conector de seta reta 57"/>
          <p:cNvCxnSpPr>
            <a:cxnSpLocks noChangeAspect="1"/>
          </p:cNvCxnSpPr>
          <p:nvPr/>
        </p:nvCxnSpPr>
        <p:spPr bwMode="auto">
          <a:xfrm flipH="1">
            <a:off x="3634370" y="4077072"/>
            <a:ext cx="505582" cy="384933"/>
          </a:xfrm>
          <a:prstGeom prst="straightConnector1">
            <a:avLst/>
          </a:prstGeom>
          <a:solidFill>
            <a:schemeClr val="accent1"/>
          </a:solidFill>
          <a:ln w="31750" cap="flat" cmpd="sng" algn="ctr">
            <a:solidFill>
              <a:schemeClr val="bg1"/>
            </a:solidFill>
            <a:prstDash val="sysDot"/>
            <a:round/>
            <a:headEnd type="triangle" w="lg" len="lg"/>
            <a:tailEnd type="none" w="lg" len="med"/>
          </a:ln>
          <a:effectLst/>
        </p:spPr>
      </p:cxnSp>
      <p:sp>
        <p:nvSpPr>
          <p:cNvPr id="43" name="Retângulo 42"/>
          <p:cNvSpPr>
            <a:spLocks noChangeAspect="1"/>
          </p:cNvSpPr>
          <p:nvPr/>
        </p:nvSpPr>
        <p:spPr bwMode="auto">
          <a:xfrm>
            <a:off x="1180112" y="2743200"/>
            <a:ext cx="276559" cy="276589"/>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6" name="Retângulo 45"/>
          <p:cNvSpPr>
            <a:spLocks noChangeAspect="1"/>
          </p:cNvSpPr>
          <p:nvPr/>
        </p:nvSpPr>
        <p:spPr bwMode="auto">
          <a:xfrm>
            <a:off x="3245426" y="2420888"/>
            <a:ext cx="2478702" cy="2478984"/>
          </a:xfrm>
          <a:prstGeom prst="rect">
            <a:avLst/>
          </a:prstGeom>
          <a:noFill/>
          <a:ln w="381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38" name="CaixaDeTexto 37"/>
          <p:cNvSpPr txBox="1"/>
          <p:nvPr/>
        </p:nvSpPr>
        <p:spPr>
          <a:xfrm>
            <a:off x="6516216" y="6536377"/>
            <a:ext cx="2592288" cy="276999"/>
          </a:xfrm>
          <a:prstGeom prst="rect">
            <a:avLst/>
          </a:prstGeom>
          <a:noFill/>
        </p:spPr>
        <p:txBody>
          <a:bodyPr wrap="square" rtlCol="0">
            <a:spAutoFit/>
          </a:bodyPr>
          <a:lstStyle/>
          <a:p>
            <a:r>
              <a:rPr lang="pt-BR" sz="1200" dirty="0" smtClean="0">
                <a:solidFill>
                  <a:srgbClr val="FF0000"/>
                </a:solidFill>
                <a:latin typeface="Century Gothic" pitchFamily="34" charset="0"/>
              </a:rPr>
              <a:t>Imagens fora de escala</a:t>
            </a:r>
            <a:endParaRPr lang="pt-BR" sz="1200" dirty="0">
              <a:solidFill>
                <a:srgbClr val="FF0000"/>
              </a:solidFill>
              <a:latin typeface="Century Gothic" pitchFamily="34" charset="0"/>
            </a:endParaRPr>
          </a:p>
        </p:txBody>
      </p:sp>
      <p:sp>
        <p:nvSpPr>
          <p:cNvPr id="41" name="Chave esquerda 40"/>
          <p:cNvSpPr/>
          <p:nvPr/>
        </p:nvSpPr>
        <p:spPr bwMode="auto">
          <a:xfrm rot="16200000">
            <a:off x="7380312" y="3645025"/>
            <a:ext cx="504056" cy="1224136"/>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2" name="Rectangle 3"/>
          <p:cNvSpPr txBox="1">
            <a:spLocks noChangeArrowheads="1"/>
          </p:cNvSpPr>
          <p:nvPr/>
        </p:nvSpPr>
        <p:spPr bwMode="auto">
          <a:xfrm>
            <a:off x="6444208" y="4581128"/>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~100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7" name="Chave esquerda 46"/>
          <p:cNvSpPr/>
          <p:nvPr/>
        </p:nvSpPr>
        <p:spPr bwMode="auto">
          <a:xfrm rot="16200000">
            <a:off x="4247964" y="4041069"/>
            <a:ext cx="504056" cy="2592288"/>
          </a:xfrm>
          <a:prstGeom prst="leftBrace">
            <a:avLst>
              <a:gd name="adj1" fmla="val 44167"/>
              <a:gd name="adj2" fmla="val 48119"/>
            </a:avLst>
          </a:prstGeom>
          <a:noFill/>
          <a:ln w="25400" cap="flat" cmpd="sng" algn="ctr">
            <a:solidFill>
              <a:schemeClr val="bg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48" name="Rectangle 3"/>
          <p:cNvSpPr txBox="1">
            <a:spLocks noChangeArrowheads="1"/>
          </p:cNvSpPr>
          <p:nvPr/>
        </p:nvSpPr>
        <p:spPr bwMode="auto">
          <a:xfrm>
            <a:off x="3347864" y="5589240"/>
            <a:ext cx="2304256" cy="86409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lang="pt-BR" sz="2400" b="0" kern="0" dirty="0" smtClean="0">
                <a:solidFill>
                  <a:schemeClr val="bg1"/>
                </a:solidFill>
                <a:latin typeface="Century Gothic" pitchFamily="34" charset="0"/>
              </a:rPr>
              <a:t>~5.000 UA</a:t>
            </a:r>
            <a:endParaRPr kumimoji="0" lang="pt-BR" sz="2400" b="0" i="0" u="none" strike="noStrike" kern="0" cap="none" spc="0" normalizeH="0" baseline="30000" noProof="0" dirty="0" smtClean="0">
              <a:ln>
                <a:noFill/>
              </a:ln>
              <a:solidFill>
                <a:schemeClr val="bg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endParaRPr kumimoji="0" lang="pt-BR" sz="4400" b="0" i="0" u="none" strike="noStrike" kern="0" cap="none" spc="0" normalizeH="0" baseline="0" noProof="0" dirty="0" smtClean="0">
              <a:ln>
                <a:noFill/>
              </a:ln>
              <a:solidFill>
                <a:schemeClr val="accent1">
                  <a:lumMod val="75000"/>
                </a:schemeClr>
              </a:solidFill>
              <a:effectLst/>
              <a:uLnTx/>
              <a:uFillTx/>
              <a:latin typeface="Century Gothic" pitchFamily="34" charset="0"/>
              <a:ea typeface="+mn-ea"/>
              <a:cs typeface="+mn-cs"/>
            </a:endParaRPr>
          </a:p>
        </p:txBody>
      </p:sp>
      <p:sp>
        <p:nvSpPr>
          <p:cNvPr id="49" name="Elipse 48"/>
          <p:cNvSpPr/>
          <p:nvPr/>
        </p:nvSpPr>
        <p:spPr bwMode="auto">
          <a:xfrm>
            <a:off x="6873610" y="3431795"/>
            <a:ext cx="1514814" cy="472167"/>
          </a:xfrm>
          <a:prstGeom prst="ellipse">
            <a:avLst/>
          </a:prstGeom>
          <a:gradFill>
            <a:gsLst>
              <a:gs pos="74000">
                <a:srgbClr val="C00000"/>
              </a:gs>
              <a:gs pos="63000">
                <a:srgbClr val="640000"/>
              </a:gs>
              <a:gs pos="94000">
                <a:srgbClr val="640000">
                  <a:alpha val="58000"/>
                </a:srgbClr>
              </a:gs>
              <a:gs pos="39000">
                <a:srgbClr val="EA8D04"/>
              </a:gs>
              <a:gs pos="34000">
                <a:srgbClr val="FFFF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
        <p:nvSpPr>
          <p:cNvPr id="59" name="Elipse 58"/>
          <p:cNvSpPr>
            <a:spLocks noChangeAspect="1"/>
          </p:cNvSpPr>
          <p:nvPr/>
        </p:nvSpPr>
        <p:spPr bwMode="auto">
          <a:xfrm rot="20249628">
            <a:off x="7217276" y="3265945"/>
            <a:ext cx="815207" cy="815287"/>
          </a:xfrm>
          <a:prstGeom prst="ellipse">
            <a:avLst/>
          </a:prstGeom>
          <a:gradFill>
            <a:gsLst>
              <a:gs pos="23000">
                <a:schemeClr val="bg1"/>
              </a:gs>
              <a:gs pos="100000">
                <a:schemeClr val="tx1">
                  <a:alpha val="0"/>
                </a:schemeClr>
              </a:gs>
              <a:gs pos="33000">
                <a:srgbClr val="FFC000"/>
              </a:gs>
            </a:gsLst>
            <a:path path="shape">
              <a:fillToRect l="50000" t="50000" r="50000" b="50000"/>
            </a:path>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BR" sz="1600" b="1" i="0" u="none" strike="noStrike" cap="none" normalizeH="0" baseline="0" smtClean="0">
              <a:ln>
                <a:noFill/>
              </a:ln>
              <a:solidFill>
                <a:srgbClr val="FF0066"/>
              </a:solidFill>
              <a:effectLst/>
              <a:latin typeface="Arial" charset="0"/>
            </a:endParaRPr>
          </a:p>
        </p:txBody>
      </p:sp>
    </p:spTree>
    <p:extLst>
      <p:ext uri="{BB962C8B-B14F-4D97-AF65-F5344CB8AC3E}">
        <p14:creationId xmlns:p14="http://schemas.microsoft.com/office/powerpoint/2010/main" val="409908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2000"/>
                                        <p:tgtEl>
                                          <p:spTgt spid="43"/>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1000"/>
                                        <p:tgtEl>
                                          <p:spTgt spid="44"/>
                                        </p:tgtEl>
                                      </p:cBhvr>
                                    </p:animEffect>
                                  </p:childTnLst>
                                </p:cTn>
                              </p:par>
                              <p:par>
                                <p:cTn id="12" presetID="22" presetClass="entr" presetSubtype="8" fill="hold" nodeType="with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1000"/>
                                        <p:tgtEl>
                                          <p:spTgt spid="4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2000"/>
                                        <p:tgtEl>
                                          <p:spTgt spid="46"/>
                                        </p:tgtEl>
                                      </p:cBhvr>
                                    </p:animEffect>
                                  </p:childTnLst>
                                </p:cTn>
                              </p:par>
                            </p:childTnLst>
                          </p:cTn>
                        </p:par>
                        <p:par>
                          <p:cTn id="18" fill="hold">
                            <p:stCondLst>
                              <p:cond delay="4000"/>
                            </p:stCondLst>
                            <p:childTnLst>
                              <p:par>
                                <p:cTn id="19" presetID="10" presetClass="entr" presetSubtype="0" fill="hold" grpId="0"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2000"/>
                                        <p:tgtEl>
                                          <p:spTgt spid="40"/>
                                        </p:tgtEl>
                                      </p:cBhvr>
                                    </p:animEffect>
                                  </p:childTnLst>
                                </p:cTn>
                              </p:par>
                            </p:childTnLst>
                          </p:cTn>
                        </p:par>
                        <p:par>
                          <p:cTn id="22" fill="hold">
                            <p:stCondLst>
                              <p:cond delay="6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000"/>
                                        <p:tgtEl>
                                          <p:spTgt spid="47"/>
                                        </p:tgtEl>
                                      </p:cBhvr>
                                    </p:animEffect>
                                  </p:childTnLst>
                                </p:cTn>
                              </p:par>
                            </p:childTnLst>
                          </p:cTn>
                        </p:par>
                        <p:par>
                          <p:cTn id="26" fill="hold">
                            <p:stCondLst>
                              <p:cond delay="8000"/>
                            </p:stCondLst>
                            <p:childTnLst>
                              <p:par>
                                <p:cTn id="27" presetID="10" presetClass="entr" presetSubtype="0" fill="hold" grpId="0" nodeType="afterEffect">
                                  <p:stCondLst>
                                    <p:cond delay="0"/>
                                  </p:stCondLst>
                                  <p:childTnLst>
                                    <p:set>
                                      <p:cBhvr>
                                        <p:cTn id="28" dur="1" fill="hold">
                                          <p:stCondLst>
                                            <p:cond delay="0"/>
                                          </p:stCondLst>
                                        </p:cTn>
                                        <p:tgtEl>
                                          <p:spTgt spid="48">
                                            <p:txEl>
                                              <p:pRg st="0" end="0"/>
                                            </p:txEl>
                                          </p:spTgt>
                                        </p:tgtEl>
                                        <p:attrNameLst>
                                          <p:attrName>style.visibility</p:attrName>
                                        </p:attrNameLst>
                                      </p:cBhvr>
                                      <p:to>
                                        <p:strVal val="visible"/>
                                      </p:to>
                                    </p:set>
                                    <p:animEffect transition="in" filter="fade">
                                      <p:cBhvr>
                                        <p:cTn id="29" dur="2000"/>
                                        <p:tgtEl>
                                          <p:spTgt spid="48">
                                            <p:txEl>
                                              <p:pRg st="0" end="0"/>
                                            </p:txEl>
                                          </p:spTgt>
                                        </p:tgtEl>
                                      </p:cBhvr>
                                    </p:animEffect>
                                  </p:childTnLst>
                                </p:cTn>
                              </p:par>
                              <p:par>
                                <p:cTn id="30" presetID="22" presetClass="entr" presetSubtype="1" repeatCount="indefinite"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wipe(up)">
                                      <p:cBhvr>
                                        <p:cTn id="32" dur="2000"/>
                                        <p:tgtEl>
                                          <p:spTgt spid="51"/>
                                        </p:tgtEl>
                                      </p:cBhvr>
                                    </p:animEffect>
                                  </p:childTnLst>
                                </p:cTn>
                              </p:par>
                              <p:par>
                                <p:cTn id="33" presetID="22" presetClass="entr" presetSubtype="2" repeatCount="indefinite" fill="hold"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right)">
                                      <p:cBhvr>
                                        <p:cTn id="35" dur="2000"/>
                                        <p:tgtEl>
                                          <p:spTgt spid="52"/>
                                        </p:tgtEl>
                                      </p:cBhvr>
                                    </p:animEffect>
                                  </p:childTnLst>
                                </p:cTn>
                              </p:par>
                              <p:par>
                                <p:cTn id="36" presetID="22" presetClass="entr" presetSubtype="8" repeatCount="indefinite"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wipe(left)">
                                      <p:cBhvr>
                                        <p:cTn id="38" dur="2000"/>
                                        <p:tgtEl>
                                          <p:spTgt spid="53"/>
                                        </p:tgtEl>
                                      </p:cBhvr>
                                    </p:animEffect>
                                  </p:childTnLst>
                                </p:cTn>
                              </p:par>
                              <p:par>
                                <p:cTn id="39" presetID="22" presetClass="entr" presetSubtype="4" repeatCount="indefinite" fill="hold"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down)">
                                      <p:cBhvr>
                                        <p:cTn id="41" dur="2000"/>
                                        <p:tgtEl>
                                          <p:spTgt spid="54"/>
                                        </p:tgtEl>
                                      </p:cBhvr>
                                    </p:animEffect>
                                  </p:childTnLst>
                                </p:cTn>
                              </p:par>
                              <p:par>
                                <p:cTn id="42" presetID="22" presetClass="entr" presetSubtype="2" repeatCount="indefinite"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wipe(right)">
                                      <p:cBhvr>
                                        <p:cTn id="44" dur="2000"/>
                                        <p:tgtEl>
                                          <p:spTgt spid="55"/>
                                        </p:tgtEl>
                                      </p:cBhvr>
                                    </p:animEffect>
                                  </p:childTnLst>
                                </p:cTn>
                              </p:par>
                              <p:par>
                                <p:cTn id="45" presetID="22" presetClass="entr" presetSubtype="2" repeatCount="indefinite"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right)">
                                      <p:cBhvr>
                                        <p:cTn id="47" dur="2000"/>
                                        <p:tgtEl>
                                          <p:spTgt spid="56"/>
                                        </p:tgtEl>
                                      </p:cBhvr>
                                    </p:animEffect>
                                  </p:childTnLst>
                                </p:cTn>
                              </p:par>
                              <p:par>
                                <p:cTn id="48" presetID="22" presetClass="entr" presetSubtype="8" repeatCount="indefinite" fill="hold"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left)">
                                      <p:cBhvr>
                                        <p:cTn id="50" dur="2000"/>
                                        <p:tgtEl>
                                          <p:spTgt spid="57"/>
                                        </p:tgtEl>
                                      </p:cBhvr>
                                    </p:animEffect>
                                  </p:childTnLst>
                                </p:cTn>
                              </p:par>
                              <p:par>
                                <p:cTn id="51" presetID="22" presetClass="entr" presetSubtype="8" repeatCount="indefinite"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wipe(left)">
                                      <p:cBhvr>
                                        <p:cTn id="53" dur="2000"/>
                                        <p:tgtEl>
                                          <p:spTgt spid="58"/>
                                        </p:tgtEl>
                                      </p:cBhvr>
                                    </p:animEffect>
                                  </p:childTnLst>
                                </p:cTn>
                              </p:par>
                            </p:childTnLst>
                          </p:cTn>
                        </p:par>
                        <p:par>
                          <p:cTn id="54" fill="hold">
                            <p:stCondLst>
                              <p:cond delay="10000"/>
                            </p:stCondLst>
                            <p:childTnLst>
                              <p:par>
                                <p:cTn id="55" presetID="6" presetClass="emph" presetSubtype="0" fill="hold" grpId="1" nodeType="afterEffect">
                                  <p:stCondLst>
                                    <p:cond delay="0"/>
                                  </p:stCondLst>
                                  <p:childTnLst>
                                    <p:animScale>
                                      <p:cBhvr>
                                        <p:cTn id="56" dur="5000" fill="hold"/>
                                        <p:tgtEl>
                                          <p:spTgt spid="40"/>
                                        </p:tgtEl>
                                      </p:cBhvr>
                                      <p:by x="20000" y="20000"/>
                                    </p:animScale>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20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2000"/>
                                        <p:tgtEl>
                                          <p:spTgt spid="4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
                                        </p:tgtEl>
                                        <p:attrNameLst>
                                          <p:attrName>style.visibility</p:attrName>
                                        </p:attrNameLst>
                                      </p:cBhvr>
                                      <p:to>
                                        <p:strVal val="visible"/>
                                      </p:to>
                                    </p:set>
                                    <p:animEffect transition="in" filter="fade">
                                      <p:cBhvr>
                                        <p:cTn id="69" dur="2000"/>
                                        <p:tgtEl>
                                          <p:spTgt spid="59"/>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2000"/>
                                        <p:tgtEl>
                                          <p:spTgt spid="41"/>
                                        </p:tgtEl>
                                      </p:cBhvr>
                                    </p:animEffect>
                                  </p:childTnLst>
                                </p:cTn>
                              </p:par>
                            </p:childTnLst>
                          </p:cTn>
                        </p:par>
                        <p:par>
                          <p:cTn id="74" fill="hold">
                            <p:stCondLst>
                              <p:cond delay="6000"/>
                            </p:stCondLst>
                            <p:childTnLst>
                              <p:par>
                                <p:cTn id="75" presetID="10" presetClass="entr" presetSubtype="0" fill="hold" grpId="0" nodeType="afterEffect">
                                  <p:stCondLst>
                                    <p:cond delay="0"/>
                                  </p:stCondLst>
                                  <p:childTnLst>
                                    <p:set>
                                      <p:cBhvr>
                                        <p:cTn id="76" dur="1" fill="hold">
                                          <p:stCondLst>
                                            <p:cond delay="0"/>
                                          </p:stCondLst>
                                        </p:cTn>
                                        <p:tgtEl>
                                          <p:spTgt spid="42">
                                            <p:txEl>
                                              <p:pRg st="0" end="0"/>
                                            </p:txEl>
                                          </p:spTgt>
                                        </p:tgtEl>
                                        <p:attrNameLst>
                                          <p:attrName>style.visibility</p:attrName>
                                        </p:attrNameLst>
                                      </p:cBhvr>
                                      <p:to>
                                        <p:strVal val="visible"/>
                                      </p:to>
                                    </p:set>
                                    <p:animEffect transition="in" filter="fade">
                                      <p:cBhvr>
                                        <p:cTn id="77" dur="2000"/>
                                        <p:tgtEl>
                                          <p:spTgt spid="42">
                                            <p:txEl>
                                              <p:pRg st="0" end="0"/>
                                            </p:txEl>
                                          </p:spTgt>
                                        </p:tgtEl>
                                      </p:cBhvr>
                                    </p:animEffect>
                                  </p:childTnLst>
                                </p:cTn>
                              </p:par>
                            </p:childTnLst>
                          </p:cTn>
                        </p:par>
                        <p:par>
                          <p:cTn id="78" fill="hold">
                            <p:stCondLst>
                              <p:cond delay="8000"/>
                            </p:stCondLst>
                            <p:childTnLst>
                              <p:par>
                                <p:cTn id="79" presetID="10" presetClass="entr" presetSubtype="0" fill="hold" grpId="0" nodeType="after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0" grpId="0" animBg="1"/>
      <p:bldP spid="40" grpId="1" animBg="1"/>
      <p:bldP spid="43" grpId="0" animBg="1"/>
      <p:bldP spid="46" grpId="0" animBg="1"/>
      <p:bldP spid="41" grpId="0" animBg="1"/>
      <p:bldP spid="42" grpId="0" build="allAtOnce"/>
      <p:bldP spid="47" grpId="0" animBg="1"/>
      <p:bldP spid="48" grpId="0" build="allAtOnce"/>
      <p:bldP spid="49" grpId="0" animBg="1"/>
      <p:bldP spid="5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88640"/>
            <a:ext cx="8520600" cy="763600"/>
          </a:xfrm>
        </p:spPr>
        <p:txBody>
          <a:bodyPr/>
          <a:lstStyle/>
          <a:p>
            <a:r>
              <a:rPr lang="pt-BR" sz="4000" dirty="0" smtClean="0">
                <a:solidFill>
                  <a:schemeClr val="accent1">
                    <a:lumMod val="60000"/>
                    <a:lumOff val="40000"/>
                  </a:schemeClr>
                </a:solidFill>
                <a:latin typeface="Miriam Libre" panose="00000500000000000000" pitchFamily="50" charset="-79"/>
                <a:cs typeface="Miriam Libre" panose="00000500000000000000" pitchFamily="50" charset="-79"/>
              </a:rPr>
              <a:t>DISCO PROTOPLANETÁRIO</a:t>
            </a:r>
            <a:endParaRPr lang="pt-BR" sz="40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Espaço Reservado para Texto 2"/>
          <p:cNvSpPr>
            <a:spLocks noGrp="1"/>
          </p:cNvSpPr>
          <p:nvPr>
            <p:ph type="body" idx="1"/>
          </p:nvPr>
        </p:nvSpPr>
        <p:spPr/>
        <p:txBody>
          <a:bodyPr/>
          <a:lstStyle/>
          <a:p>
            <a:endParaRPr lang="pt-BR" dirty="0"/>
          </a:p>
        </p:txBody>
      </p:sp>
      <p:pic>
        <p:nvPicPr>
          <p:cNvPr id="4" name="Formação de planetas em um disco protoplanetá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96752"/>
            <a:ext cx="9144000" cy="4803998"/>
          </a:xfrm>
          <a:prstGeom prst="rect">
            <a:avLst/>
          </a:prstGeom>
        </p:spPr>
      </p:pic>
    </p:spTree>
    <p:extLst>
      <p:ext uri="{BB962C8B-B14F-4D97-AF65-F5344CB8AC3E}">
        <p14:creationId xmlns:p14="http://schemas.microsoft.com/office/powerpoint/2010/main" val="417754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4664"/>
            <a:ext cx="7992888" cy="630942"/>
          </a:xfrm>
          <a:prstGeom prst="rect">
            <a:avLst/>
          </a:prstGeom>
          <a:noFill/>
        </p:spPr>
        <p:txBody>
          <a:bodyPr wrap="square" rtlCol="0">
            <a:spAutoFit/>
          </a:bodyPr>
          <a:lstStyle/>
          <a:p>
            <a:r>
              <a:rPr lang="pt-BR" sz="3500" dirty="0" smtClean="0">
                <a:solidFill>
                  <a:schemeClr val="accent1">
                    <a:lumMod val="60000"/>
                    <a:lumOff val="40000"/>
                  </a:schemeClr>
                </a:solidFill>
                <a:latin typeface="Miriam Libre" panose="00000500000000000000" pitchFamily="50" charset="-79"/>
                <a:cs typeface="Miriam Libre" panose="00000500000000000000" pitchFamily="50" charset="-79"/>
              </a:rPr>
              <a:t>AGLOMERADO DE ESTRELAS</a:t>
            </a:r>
            <a:endParaRPr lang="pt-BR" sz="35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CaixaDeTexto 2"/>
          <p:cNvSpPr txBox="1"/>
          <p:nvPr/>
        </p:nvSpPr>
        <p:spPr>
          <a:xfrm>
            <a:off x="179512" y="2348880"/>
            <a:ext cx="4032448" cy="2246769"/>
          </a:xfrm>
          <a:prstGeom prst="rect">
            <a:avLst/>
          </a:prstGeom>
          <a:noFill/>
        </p:spPr>
        <p:txBody>
          <a:bodyPr wrap="square" rtlCol="0">
            <a:spAutoFit/>
          </a:bodyPr>
          <a:lstStyle/>
          <a:p>
            <a:pPr algn="l"/>
            <a:endParaRPr lang="pt-BR" sz="2000" dirty="0" smtClean="0">
              <a:solidFill>
                <a:srgbClr val="00CC99"/>
              </a:solidFill>
              <a:latin typeface="Miriam Libre" panose="00000500000000000000" pitchFamily="50" charset="-79"/>
              <a:cs typeface="Miriam Libre" panose="00000500000000000000" pitchFamily="50" charset="-79"/>
            </a:endParaRPr>
          </a:p>
          <a:p>
            <a:pPr marL="342900" indent="-34290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FORMADAS A PARTIR DA MESMA </a:t>
            </a:r>
            <a:r>
              <a:rPr lang="pt-BR" sz="2000" dirty="0" smtClean="0">
                <a:solidFill>
                  <a:srgbClr val="00CC99"/>
                </a:solidFill>
                <a:latin typeface="Miriam Libre" panose="00000500000000000000" pitchFamily="50" charset="-79"/>
                <a:cs typeface="Miriam Libre" panose="00000500000000000000" pitchFamily="50" charset="-79"/>
              </a:rPr>
              <a:t>NEBULOSA</a:t>
            </a:r>
          </a:p>
          <a:p>
            <a:pPr marL="342900" indent="-342900" algn="l">
              <a:buFontTx/>
              <a:buChar char="-"/>
            </a:pPr>
            <a:endParaRPr lang="pt-BR" sz="2000" dirty="0" smtClean="0">
              <a:solidFill>
                <a:srgbClr val="00CC99"/>
              </a:solidFill>
              <a:latin typeface="Miriam Libre" panose="00000500000000000000" pitchFamily="50" charset="-79"/>
              <a:cs typeface="Miriam Libre" panose="00000500000000000000" pitchFamily="50" charset="-79"/>
            </a:endParaRPr>
          </a:p>
          <a:p>
            <a:pPr marL="342900" indent="-34290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SISTEMA COM VÁRIAS ESTRELAS</a:t>
            </a:r>
            <a:endParaRPr lang="pt-BR" sz="2000" dirty="0">
              <a:solidFill>
                <a:srgbClr val="00CC99"/>
              </a:solidFill>
              <a:latin typeface="Miriam Libre" panose="00000500000000000000" pitchFamily="50" charset="-79"/>
              <a:cs typeface="Miriam Libre" panose="00000500000000000000" pitchFamily="50" charset="-79"/>
            </a:endParaRPr>
          </a:p>
          <a:p>
            <a:pPr marL="342900" indent="-342900" algn="l">
              <a:buFontTx/>
              <a:buChar char="-"/>
            </a:pPr>
            <a:endParaRPr lang="pt-BR" sz="2000" dirty="0">
              <a:solidFill>
                <a:srgbClr val="00CC99"/>
              </a:solidFill>
              <a:latin typeface="Miriam Libre" panose="00000500000000000000" pitchFamily="50" charset="-79"/>
              <a:cs typeface="Miriam Libre" panose="00000500000000000000" pitchFamily="50" charset="-79"/>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952" y="2420888"/>
            <a:ext cx="4777740" cy="3162300"/>
          </a:xfrm>
          <a:prstGeom prst="rect">
            <a:avLst/>
          </a:prstGeom>
        </p:spPr>
      </p:pic>
    </p:spTree>
    <p:extLst>
      <p:ext uri="{BB962C8B-B14F-4D97-AF65-F5344CB8AC3E}">
        <p14:creationId xmlns:p14="http://schemas.microsoft.com/office/powerpoint/2010/main" val="125268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Imagem 2">
            <a:hlinkClick r:id="rId3" action="ppaction://hlinkfil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7664" y="692696"/>
            <a:ext cx="5715000" cy="5715000"/>
          </a:xfrm>
          <a:prstGeom prst="rect">
            <a:avLst/>
          </a:prstGeom>
        </p:spPr>
      </p:pic>
    </p:spTree>
    <p:extLst>
      <p:ext uri="{BB962C8B-B14F-4D97-AF65-F5344CB8AC3E}">
        <p14:creationId xmlns:p14="http://schemas.microsoft.com/office/powerpoint/2010/main" val="196782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4664"/>
            <a:ext cx="7992888" cy="630942"/>
          </a:xfrm>
          <a:prstGeom prst="rect">
            <a:avLst/>
          </a:prstGeom>
          <a:noFill/>
        </p:spPr>
        <p:txBody>
          <a:bodyPr wrap="square" rtlCol="0">
            <a:spAutoFit/>
          </a:bodyPr>
          <a:lstStyle/>
          <a:p>
            <a:r>
              <a:rPr lang="pt-BR" sz="3500" dirty="0" smtClean="0">
                <a:solidFill>
                  <a:schemeClr val="accent1">
                    <a:lumMod val="60000"/>
                    <a:lumOff val="40000"/>
                  </a:schemeClr>
                </a:solidFill>
                <a:latin typeface="Miriam Libre" panose="00000500000000000000" pitchFamily="50" charset="-79"/>
                <a:cs typeface="Miriam Libre" panose="00000500000000000000" pitchFamily="50" charset="-79"/>
              </a:rPr>
              <a:t>AGLOMERADOS ABERTOS</a:t>
            </a:r>
            <a:endParaRPr lang="pt-BR" sz="3500" dirty="0">
              <a:solidFill>
                <a:schemeClr val="accent1">
                  <a:lumMod val="60000"/>
                  <a:lumOff val="40000"/>
                </a:schemeClr>
              </a:solidFill>
              <a:latin typeface="Miriam Libre" panose="00000500000000000000" pitchFamily="50" charset="-79"/>
              <a:cs typeface="Miriam Libre" panose="00000500000000000000" pitchFamily="50" charset="-79"/>
            </a:endParaRPr>
          </a:p>
        </p:txBody>
      </p:sp>
      <p:sp>
        <p:nvSpPr>
          <p:cNvPr id="3" name="CaixaDeTexto 2"/>
          <p:cNvSpPr txBox="1"/>
          <p:nvPr/>
        </p:nvSpPr>
        <p:spPr>
          <a:xfrm>
            <a:off x="251520" y="2492896"/>
            <a:ext cx="4824536" cy="2616101"/>
          </a:xfrm>
          <a:prstGeom prst="rect">
            <a:avLst/>
          </a:prstGeom>
          <a:noFill/>
        </p:spPr>
        <p:txBody>
          <a:bodyPr wrap="square" rtlCol="0">
            <a:spAutoFit/>
          </a:bodyPr>
          <a:lstStyle/>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CONTEM DEZENAS A CENTENAS DE ESTRELAS</a:t>
            </a:r>
          </a:p>
          <a:p>
            <a:pPr marL="285750" indent="-285750" algn="l">
              <a:buFontTx/>
              <a:buChar char="-"/>
            </a:pPr>
            <a:endParaRPr lang="pt-BR" dirty="0" smtClean="0">
              <a:solidFill>
                <a:srgbClr val="00CC99"/>
              </a:solidFill>
              <a:latin typeface="+mn-lt"/>
            </a:endParaRPr>
          </a:p>
          <a:p>
            <a:pPr marL="285750" indent="-285750" algn="l">
              <a:buFontTx/>
              <a:buChar char="-"/>
            </a:pPr>
            <a:endParaRPr lang="pt-BR" dirty="0">
              <a:solidFill>
                <a:srgbClr val="00CC99"/>
              </a:solidFill>
            </a:endParaRPr>
          </a:p>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SÃO MAJORITARIAMENTE JOVENS</a:t>
            </a:r>
          </a:p>
          <a:p>
            <a:pPr algn="l"/>
            <a:r>
              <a:rPr lang="pt-BR" dirty="0" smtClean="0">
                <a:solidFill>
                  <a:srgbClr val="00CC99"/>
                </a:solidFill>
              </a:rPr>
              <a:t> </a:t>
            </a:r>
          </a:p>
          <a:p>
            <a:pPr marL="285750" indent="-285750" algn="l">
              <a:buFontTx/>
              <a:buChar char="-"/>
            </a:pPr>
            <a:endParaRPr lang="pt-BR" dirty="0">
              <a:solidFill>
                <a:srgbClr val="00CC99"/>
              </a:solidFill>
            </a:endParaRPr>
          </a:p>
          <a:p>
            <a:pPr marL="285750" indent="-285750" algn="l">
              <a:buFontTx/>
              <a:buChar char="-"/>
            </a:pPr>
            <a:r>
              <a:rPr lang="pt-BR" sz="2000" dirty="0" smtClean="0">
                <a:solidFill>
                  <a:srgbClr val="00CC99"/>
                </a:solidFill>
                <a:latin typeface="Miriam Libre" panose="00000500000000000000" pitchFamily="50" charset="-79"/>
                <a:cs typeface="Miriam Libre" panose="00000500000000000000" pitchFamily="50" charset="-79"/>
              </a:rPr>
              <a:t>SEU TEMPO DE VIDA DEPENDE DO NUMERO DE MEMBROS</a:t>
            </a:r>
            <a:endParaRPr lang="pt-BR" sz="2000" dirty="0">
              <a:solidFill>
                <a:srgbClr val="00CC99"/>
              </a:solidFill>
              <a:latin typeface="Miriam Libre" panose="00000500000000000000" pitchFamily="50" charset="-79"/>
              <a:cs typeface="Miriam Libre" panose="00000500000000000000" pitchFamily="50" charset="-79"/>
            </a:endParaRP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2204864"/>
            <a:ext cx="4145265" cy="3264396"/>
          </a:xfrm>
          <a:prstGeom prst="rect">
            <a:avLst/>
          </a:prstGeom>
        </p:spPr>
      </p:pic>
    </p:spTree>
    <p:extLst>
      <p:ext uri="{BB962C8B-B14F-4D97-AF65-F5344CB8AC3E}">
        <p14:creationId xmlns:p14="http://schemas.microsoft.com/office/powerpoint/2010/main" val="102452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9256</TotalTime>
  <Words>720</Words>
  <Application>Microsoft Office PowerPoint</Application>
  <PresentationFormat>Apresentação na tela (4:3)</PresentationFormat>
  <Paragraphs>82</Paragraphs>
  <Slides>21</Slides>
  <Notes>6</Notes>
  <HiddenSlides>1</HiddenSlides>
  <MMClips>1</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21</vt:i4>
      </vt:variant>
    </vt:vector>
  </HeadingPairs>
  <TitlesOfParts>
    <vt:vector size="31" baseType="lpstr">
      <vt:lpstr>Arial</vt:lpstr>
      <vt:lpstr>Bookman Old Style</vt:lpstr>
      <vt:lpstr>Century Gothic</vt:lpstr>
      <vt:lpstr>EB Garamond</vt:lpstr>
      <vt:lpstr>EB Garamond ExtraBold</vt:lpstr>
      <vt:lpstr>EB Garamond SemiBold</vt:lpstr>
      <vt:lpstr>Miriam Libre</vt:lpstr>
      <vt:lpstr>Times New Roman</vt:lpstr>
      <vt:lpstr>Wingdings</vt:lpstr>
      <vt:lpstr>Blank Presentation</vt:lpstr>
      <vt:lpstr>AGLOMERADOS DE ESTRELAS</vt:lpstr>
      <vt:lpstr>Apresentação do PowerPoint</vt:lpstr>
      <vt:lpstr>COMO NASCEM AS ESTRELAS </vt:lpstr>
      <vt:lpstr>Apresentação do PowerPoint</vt:lpstr>
      <vt:lpstr>Apresentação do PowerPoint</vt:lpstr>
      <vt:lpstr>DISCO PROTOPLANETÁRIO</vt:lpstr>
      <vt:lpstr>Apresentação do PowerPoint</vt:lpstr>
      <vt:lpstr>Apresentação do PowerPoint</vt:lpstr>
      <vt:lpstr>Apresentação do PowerPoint</vt:lpstr>
      <vt:lpstr>Apresentação do PowerPoint</vt:lpstr>
      <vt:lpstr>Apresentação do PowerPoint</vt:lpstr>
      <vt:lpstr>Pleiades (M45)</vt:lpstr>
      <vt:lpstr>Apresentação do PowerPoint</vt:lpstr>
      <vt:lpstr>Borboleta (M6)</vt:lpstr>
      <vt:lpstr>Omega Centauri</vt:lpstr>
      <vt:lpstr>Omega Centauri </vt:lpstr>
      <vt:lpstr>47 Tucanae</vt:lpstr>
      <vt:lpstr>Caixinha de Jóias</vt:lpstr>
      <vt:lpstr>Apresentação do PowerPoint</vt:lpstr>
      <vt:lpstr>FIM</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Observatório</cp:lastModifiedBy>
  <cp:revision>548</cp:revision>
  <cp:lastPrinted>2000-05-01T12:23:36Z</cp:lastPrinted>
  <dcterms:created xsi:type="dcterms:W3CDTF">1995-06-17T23:31:02Z</dcterms:created>
  <dcterms:modified xsi:type="dcterms:W3CDTF">2019-08-25T00:52:10Z</dcterms:modified>
</cp:coreProperties>
</file>