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3" r:id="rId17"/>
    <p:sldId id="274" r:id="rId18"/>
  </p:sldIdLst>
  <p:sldSz cx="12192000" cy="6858000"/>
  <p:notesSz cx="6858000" cy="9144000"/>
  <p:embeddedFontLst>
    <p:embeddedFont>
      <p:font typeface="Cabin" panose="020B0604020202020204" charset="0"/>
      <p:regular r:id="rId20"/>
      <p:bold r:id="rId21"/>
      <p:italic r:id="rId22"/>
      <p:boldItalic r:id="rId23"/>
    </p:embeddedFon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ill Sans MT" panose="020B0502020104020203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5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6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Colisões entre galáxias</a:t>
            </a:r>
            <a:endParaRPr/>
          </a:p>
        </p:txBody>
      </p:sp>
      <p:sp>
        <p:nvSpPr>
          <p:cNvPr id="174" name="Google Shape;17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Formação e evolução</a:t>
            </a:r>
            <a:endParaRPr/>
          </a:p>
        </p:txBody>
      </p:sp>
      <p:sp>
        <p:nvSpPr>
          <p:cNvPr id="181" name="Google Shape;18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Introdução: descoberta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nossa Galáxia</a:t>
            </a:r>
            <a:endParaRPr/>
          </a:p>
        </p:txBody>
      </p:sp>
      <p:sp>
        <p:nvSpPr>
          <p:cNvPr id="124" name="Google Shape;12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Classificação</a:t>
            </a:r>
            <a:endParaRPr/>
          </a:p>
        </p:txBody>
      </p:sp>
      <p:sp>
        <p:nvSpPr>
          <p:cNvPr id="139" name="Google Shape;13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nkY3cMIFNn8?t=255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_H3tfjSo3k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60FxAxJml3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1524000" y="165068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F5FCF"/>
              </a:buClr>
              <a:buSzPts val="6000"/>
              <a:buFont typeface="Cabin"/>
              <a:buNone/>
            </a:pPr>
            <a:r>
              <a:rPr lang="pt-BR" b="1" dirty="0">
                <a:solidFill>
                  <a:srgbClr val="9F5FCF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GALÁXIAS</a:t>
            </a:r>
            <a:r>
              <a:rPr lang="pt-BR" dirty="0">
                <a:solidFill>
                  <a:srgbClr val="7030A0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 </a:t>
            </a:r>
            <a:r>
              <a:rPr lang="pt-BR" dirty="0">
                <a:solidFill>
                  <a:srgbClr val="7030A0"/>
                </a:solidFill>
              </a:rPr>
              <a:t>  </a:t>
            </a:r>
            <a:endParaRPr dirty="0"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174104" y="5962321"/>
            <a:ext cx="9144000" cy="130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F5FCF"/>
              </a:buClr>
              <a:buSzPts val="2000"/>
              <a:buNone/>
            </a:pPr>
            <a:r>
              <a:rPr lang="pt-BR" sz="2000" b="1" dirty="0">
                <a:solidFill>
                  <a:srgbClr val="9F5FCF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Nayara Sant’ Anna</a:t>
            </a:r>
            <a:endParaRPr dirty="0">
              <a:latin typeface="Gill Sans MT" panose="020B05020201040202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F5FCF"/>
              </a:buClr>
              <a:buSzPts val="2000"/>
              <a:buNone/>
            </a:pPr>
            <a:r>
              <a:rPr lang="pt-BR" sz="2000" b="1" dirty="0">
                <a:solidFill>
                  <a:srgbClr val="9F5FCF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nayara.santanna@usp.br</a:t>
            </a:r>
            <a:endParaRPr dirty="0">
              <a:latin typeface="Gill Sans MT" panose="020B0502020104020203" pitchFamily="34" charset="0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3620" y="202408"/>
            <a:ext cx="1421644" cy="120923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9276522" y="1503716"/>
            <a:ext cx="273584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 de Divulgação da Astronomia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Observatório Dietrich Schiel</a:t>
            </a:r>
            <a:endParaRPr sz="105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104" y="202408"/>
            <a:ext cx="2699792" cy="144828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/>
        </p:nvSpPr>
        <p:spPr>
          <a:xfrm>
            <a:off x="8904849" y="6511354"/>
            <a:ext cx="455648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Imagem: Hubble Space Telescope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2" descr="Uma imagem contendo objeto ao ar livre, estrel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693" y="63985"/>
            <a:ext cx="7578677" cy="679401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2"/>
          <p:cNvSpPr txBox="1"/>
          <p:nvPr/>
        </p:nvSpPr>
        <p:spPr>
          <a:xfrm>
            <a:off x="9636370" y="6549008"/>
            <a:ext cx="26728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Imagem: </a:t>
            </a:r>
            <a:r>
              <a:rPr lang="pt-BR" sz="1200" i="1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Céu que nos envolve</a:t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F5FCF"/>
              </a:buClr>
              <a:buSzPts val="4400"/>
              <a:buFont typeface="Cabin"/>
              <a:buNone/>
            </a:pPr>
            <a:r>
              <a:rPr lang="pt-BR" dirty="0">
                <a:solidFill>
                  <a:srgbClr val="9F5FCF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COLISÕES</a:t>
            </a:r>
            <a:endParaRPr dirty="0">
              <a:latin typeface="Gill Sans MT" panose="020B0502020104020203" pitchFamily="34" charset="0"/>
            </a:endParaRPr>
          </a:p>
        </p:txBody>
      </p:sp>
      <p:sp>
        <p:nvSpPr>
          <p:cNvPr id="169" name="Google Shape;169;p2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pt-BR" dirty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Surto de formação estelar</a:t>
            </a:r>
            <a:endParaRPr dirty="0">
              <a:latin typeface="Gill Sans MT" panose="020B0502020104020203" pitchFamily="34" charset="0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pt-BR" dirty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Resultados:</a:t>
            </a:r>
            <a:endParaRPr dirty="0">
              <a:latin typeface="Gill Sans MT" panose="020B0502020104020203" pitchFamily="34" charset="0"/>
            </a:endParaRPr>
          </a:p>
          <a:p>
            <a:pPr marL="514350" lvl="0" indent="-5143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AutoNum type="arabicPeriod"/>
            </a:pPr>
            <a:r>
              <a:rPr lang="pt-BR" dirty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Destruição</a:t>
            </a:r>
            <a:endParaRPr dirty="0">
              <a:latin typeface="Gill Sans MT" panose="020B0502020104020203" pitchFamily="34" charset="0"/>
            </a:endParaRPr>
          </a:p>
          <a:p>
            <a:pPr marL="514350" lvl="0" indent="-5143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AutoNum type="arabicPeriod"/>
            </a:pPr>
            <a:r>
              <a:rPr lang="pt-BR" dirty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Caudas de matéria</a:t>
            </a:r>
            <a:endParaRPr dirty="0">
              <a:latin typeface="Gill Sans MT" panose="020B0502020104020203" pitchFamily="34" charset="0"/>
            </a:endParaRPr>
          </a:p>
          <a:p>
            <a:pPr marL="514350" lvl="0" indent="-5143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AutoNum type="arabicPeriod"/>
            </a:pPr>
            <a:r>
              <a:rPr lang="pt-BR" dirty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Mudanças morfológicas</a:t>
            </a:r>
            <a:endParaRPr dirty="0">
              <a:latin typeface="Gill Sans MT" panose="020B05020201040202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dirty="0"/>
          </a:p>
        </p:txBody>
      </p:sp>
      <p:sp>
        <p:nvSpPr>
          <p:cNvPr id="170" name="Google Shape;170;p23"/>
          <p:cNvSpPr txBox="1"/>
          <p:nvPr/>
        </p:nvSpPr>
        <p:spPr>
          <a:xfrm>
            <a:off x="3080286" y="5259226"/>
            <a:ext cx="808892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u="sng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Via Láctea também sofre colisões!</a:t>
            </a:r>
            <a:endParaRPr u="sng" dirty="0">
              <a:latin typeface="Gill Sans MT" panose="020B05020201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pt-BR"/>
              <a:t>  </a:t>
            </a:r>
            <a:endParaRPr/>
          </a:p>
        </p:txBody>
      </p:sp>
      <p:sp>
        <p:nvSpPr>
          <p:cNvPr id="177" name="Google Shape;177;p24"/>
          <p:cNvSpPr txBox="1"/>
          <p:nvPr/>
        </p:nvSpPr>
        <p:spPr>
          <a:xfrm>
            <a:off x="5858414" y="6492875"/>
            <a:ext cx="622662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Imagem: hubblesite.org</a:t>
            </a:r>
            <a:endParaRPr/>
          </a:p>
        </p:txBody>
      </p:sp>
      <p:sp>
        <p:nvSpPr>
          <p:cNvPr id="2" name="Retângulo 1"/>
          <p:cNvSpPr/>
          <p:nvPr/>
        </p:nvSpPr>
        <p:spPr>
          <a:xfrm>
            <a:off x="160638" y="6129523"/>
            <a:ext cx="73672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pt-BR" sz="2800" dirty="0">
                <a:hlinkClick r:id="rId4"/>
              </a:rPr>
              <a:t>https://youtu.be/nkY3cMIFNn8?t=255</a:t>
            </a: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F5FCF"/>
              </a:buClr>
              <a:buSzPts val="4400"/>
              <a:buFont typeface="Cabin"/>
              <a:buNone/>
            </a:pPr>
            <a:r>
              <a:rPr lang="pt-BR" sz="4400" dirty="0">
                <a:solidFill>
                  <a:srgbClr val="9F5FCF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FORMAÇÃO E EVOLUÇÃO</a:t>
            </a:r>
            <a:endParaRPr dirty="0">
              <a:latin typeface="Gill Sans MT" panose="020B0502020104020203" pitchFamily="34" charset="0"/>
            </a:endParaRPr>
          </a:p>
        </p:txBody>
      </p:sp>
      <p:sp>
        <p:nvSpPr>
          <p:cNvPr id="184" name="Google Shape;184;p25"/>
          <p:cNvSpPr txBox="1">
            <a:spLocks noGrp="1"/>
          </p:cNvSpPr>
          <p:nvPr>
            <p:ph type="body" idx="4294967295"/>
          </p:nvPr>
        </p:nvSpPr>
        <p:spPr>
          <a:xfrm>
            <a:off x="0" y="2835275"/>
            <a:ext cx="748188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pt-BR" sz="2800" u="sng" dirty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Formação:</a:t>
            </a:r>
            <a:r>
              <a:rPr lang="pt-BR" sz="2800" dirty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 nuvens de hidrogênio e </a:t>
            </a:r>
            <a:r>
              <a:rPr lang="pt-BR" sz="2800" dirty="0" smtClean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hélio </a:t>
            </a:r>
            <a:r>
              <a:rPr lang="pt-BR" sz="2800" dirty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+ gravidade </a:t>
            </a:r>
            <a:endParaRPr dirty="0">
              <a:latin typeface="Gill Sans MT" panose="020B0502020104020203" pitchFamily="34" charset="0"/>
            </a:endParaRPr>
          </a:p>
          <a:p>
            <a:pPr marL="4572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u="sng" dirty="0">
              <a:latin typeface="Gill Sans MT" panose="020B0502020104020203" pitchFamily="34" charset="0"/>
              <a:ea typeface="Cabin"/>
              <a:cs typeface="Cabin"/>
              <a:sym typeface="Cabin"/>
            </a:endParaRPr>
          </a:p>
          <a:p>
            <a:pPr marL="4572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u="sng" dirty="0">
              <a:latin typeface="Gill Sans MT" panose="020B0502020104020203" pitchFamily="34" charset="0"/>
              <a:ea typeface="Cabin"/>
              <a:cs typeface="Cabin"/>
              <a:sym typeface="Cabin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pt-BR" sz="2800" u="sng" dirty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Evolução:</a:t>
            </a:r>
            <a:r>
              <a:rPr lang="pt-BR" sz="2800" dirty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 fusão de galáxias</a:t>
            </a:r>
            <a:endParaRPr dirty="0">
              <a:latin typeface="Gill Sans MT" panose="020B05020201040202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sz="2800" u="sng" dirty="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85" name="Google Shape;185;p25" descr="Uma imagem contendo luz, equipamentos eletrônicos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4523" y="1507808"/>
            <a:ext cx="4671646" cy="482304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5"/>
          <p:cNvSpPr txBox="1"/>
          <p:nvPr/>
        </p:nvSpPr>
        <p:spPr>
          <a:xfrm>
            <a:off x="7174523" y="6330850"/>
            <a:ext cx="46716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Imagem: </a:t>
            </a:r>
            <a:r>
              <a:rPr lang="pt-BR" sz="12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Introdução à Astronomia e Astrofísica</a:t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F5FCF"/>
              </a:buClr>
              <a:buSzPts val="4400"/>
              <a:buFont typeface="Cabin"/>
              <a:buNone/>
            </a:pPr>
            <a:r>
              <a:rPr lang="pt-BR" dirty="0">
                <a:solidFill>
                  <a:srgbClr val="9F5FCF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AGLOMERADOS</a:t>
            </a:r>
            <a:endParaRPr dirty="0">
              <a:latin typeface="Gill Sans MT" panose="020B0502020104020203" pitchFamily="34" charset="0"/>
            </a:endParaRPr>
          </a:p>
        </p:txBody>
      </p:sp>
      <p:sp>
        <p:nvSpPr>
          <p:cNvPr id="202" name="Google Shape;202;p27"/>
          <p:cNvSpPr txBox="1"/>
          <p:nvPr/>
        </p:nvSpPr>
        <p:spPr>
          <a:xfrm>
            <a:off x="316636" y="1690688"/>
            <a:ext cx="525780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pt-BR" sz="2800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Grupo Local: 40 galáxias, 8 mi AL</a:t>
            </a:r>
            <a:endParaRPr dirty="0">
              <a:latin typeface="Gill Sans MT" panose="020B0502020104020203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pt-BR" sz="2800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Gás </a:t>
            </a:r>
            <a:r>
              <a:rPr lang="pt-BR" sz="2800" dirty="0" err="1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intraaglomerado</a:t>
            </a:r>
            <a:r>
              <a:rPr lang="pt-BR" sz="2800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 </a:t>
            </a:r>
            <a:endParaRPr dirty="0">
              <a:latin typeface="Gill Sans MT" panose="020B0502020104020203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pt-BR" sz="2800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Matéria escura (85%)</a:t>
            </a:r>
            <a:endParaRPr dirty="0">
              <a:latin typeface="Gill Sans MT" panose="020B0502020104020203" pitchFamily="34" charset="0"/>
            </a:endParaRPr>
          </a:p>
          <a:p>
            <a:pPr marL="342900" marR="0" lvl="0" indent="-165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7" name="Picture 4" descr="F:\André\BackUp_26fev11\ASTRONOMIA\Observatório_Magno\Apresentações\figuras\grupo_loc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2307" y="0"/>
            <a:ext cx="4809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upo 6"/>
          <p:cNvGrpSpPr/>
          <p:nvPr/>
        </p:nvGrpSpPr>
        <p:grpSpPr bwMode="auto">
          <a:xfrm>
            <a:off x="4545275" y="742123"/>
            <a:ext cx="4605595" cy="2484096"/>
            <a:chOff x="1538008" y="714356"/>
            <a:chExt cx="4605628" cy="2484113"/>
          </a:xfrm>
        </p:grpSpPr>
        <p:sp>
          <p:nvSpPr>
            <p:cNvPr id="13" name="Elipse 12"/>
            <p:cNvSpPr/>
            <p:nvPr/>
          </p:nvSpPr>
          <p:spPr bwMode="auto">
            <a:xfrm rot="20252356">
              <a:off x="5143504" y="714356"/>
              <a:ext cx="1000132" cy="1000132"/>
            </a:xfrm>
            <a:prstGeom prst="ellipse">
              <a:avLst/>
            </a:prstGeom>
            <a:noFill/>
            <a:ln w="25400" cap="flat" cmpd="sng" algn="ctr">
              <a:solidFill>
                <a:srgbClr val="9F5FC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14" name="Título 3"/>
            <p:cNvSpPr txBox="1"/>
            <p:nvPr/>
          </p:nvSpPr>
          <p:spPr bwMode="auto">
            <a:xfrm>
              <a:off x="1538008" y="2555526"/>
              <a:ext cx="2631797" cy="64294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3200" b="0" kern="0" dirty="0">
                  <a:solidFill>
                    <a:srgbClr val="9F5FCF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Galáxia de Andrômeda</a:t>
              </a:r>
            </a:p>
          </p:txBody>
        </p:sp>
        <p:cxnSp>
          <p:nvCxnSpPr>
            <p:cNvPr id="15" name="Conector de seta reta 9"/>
            <p:cNvCxnSpPr>
              <a:endCxn id="14" idx="3"/>
            </p:cNvCxnSpPr>
            <p:nvPr/>
          </p:nvCxnSpPr>
          <p:spPr bwMode="auto">
            <a:xfrm flipH="1">
              <a:off x="4169805" y="1566261"/>
              <a:ext cx="1213194" cy="131073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9F5FCF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16" name="Grupo 13"/>
          <p:cNvGrpSpPr/>
          <p:nvPr/>
        </p:nvGrpSpPr>
        <p:grpSpPr bwMode="auto">
          <a:xfrm>
            <a:off x="3586549" y="3832910"/>
            <a:ext cx="6715126" cy="1214439"/>
            <a:chOff x="-571536" y="714355"/>
            <a:chExt cx="6715173" cy="1214441"/>
          </a:xfrm>
        </p:grpSpPr>
        <p:sp>
          <p:nvSpPr>
            <p:cNvPr id="17" name="Elipse 16"/>
            <p:cNvSpPr/>
            <p:nvPr/>
          </p:nvSpPr>
          <p:spPr bwMode="auto">
            <a:xfrm rot="16200000">
              <a:off x="5143507" y="714353"/>
              <a:ext cx="1000127" cy="1000132"/>
            </a:xfrm>
            <a:prstGeom prst="ellipse">
              <a:avLst/>
            </a:prstGeom>
            <a:noFill/>
            <a:ln w="25400" cap="flat" cmpd="sng" algn="ctr">
              <a:solidFill>
                <a:srgbClr val="9F5FC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18" name="Título 3"/>
            <p:cNvSpPr txBox="1"/>
            <p:nvPr/>
          </p:nvSpPr>
          <p:spPr bwMode="auto">
            <a:xfrm>
              <a:off x="-571536" y="1285857"/>
              <a:ext cx="2488349" cy="64293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3200" b="0" kern="0" dirty="0">
                  <a:solidFill>
                    <a:srgbClr val="9F5FCF"/>
                  </a:solidFill>
                  <a:latin typeface="Century Gothic" panose="020B0502020202020204" pitchFamily="34" charset="0"/>
                  <a:ea typeface="+mj-ea"/>
                  <a:cs typeface="+mj-cs"/>
                </a:rPr>
                <a:t>Via Láctea</a:t>
              </a:r>
            </a:p>
          </p:txBody>
        </p:sp>
        <p:cxnSp>
          <p:nvCxnSpPr>
            <p:cNvPr id="19" name="Conector de seta reta 16"/>
            <p:cNvCxnSpPr>
              <a:stCxn id="17" idx="1"/>
              <a:endCxn id="18" idx="3"/>
            </p:cNvCxnSpPr>
            <p:nvPr/>
          </p:nvCxnSpPr>
          <p:spPr bwMode="auto">
            <a:xfrm flipH="1">
              <a:off x="1916813" y="1568017"/>
              <a:ext cx="3373157" cy="3930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9F5FCF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8" descr="Uma imagem contendo preto, monitor, sentado&#10;&#10;Descrição gerada automaticamente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878288" y="0"/>
            <a:ext cx="84354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8"/>
          <p:cNvSpPr txBox="1"/>
          <p:nvPr/>
        </p:nvSpPr>
        <p:spPr>
          <a:xfrm>
            <a:off x="49488" y="6581001"/>
            <a:ext cx="1828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Imagem: Wikipedia</a:t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F5FCF"/>
              </a:buClr>
              <a:buSzPts val="6000"/>
              <a:buFont typeface="Cabin"/>
              <a:buNone/>
            </a:pPr>
            <a:r>
              <a:rPr lang="pt-BR" sz="6000" dirty="0">
                <a:solidFill>
                  <a:srgbClr val="9F5FCF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PERGUNTAS?</a:t>
            </a:r>
            <a:endParaRPr dirty="0">
              <a:latin typeface="Gill Sans MT" panose="020B05020201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F5FCF"/>
              </a:buClr>
              <a:buSzPts val="4400"/>
              <a:buFont typeface="Cabin"/>
              <a:buNone/>
            </a:pPr>
            <a:r>
              <a:rPr lang="pt-BR" dirty="0">
                <a:solidFill>
                  <a:srgbClr val="9F5FCF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Bibliografia</a:t>
            </a:r>
            <a:endParaRPr dirty="0">
              <a:latin typeface="Gill Sans MT" panose="020B0502020104020203" pitchFamily="34" charset="0"/>
            </a:endParaRPr>
          </a:p>
        </p:txBody>
      </p:sp>
      <p:sp>
        <p:nvSpPr>
          <p:cNvPr id="228" name="Google Shape;228;p3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pt-BR" i="1" dirty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DAMINELI, A. et al. O Céu que nos envolve. 1 ed. Odysseus Editora, 2011</a:t>
            </a:r>
            <a:endParaRPr dirty="0">
              <a:latin typeface="Gill Sans MT" panose="020B05020201040202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pt-BR" i="1" dirty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MILONE, A. et al. Introdução à Astronomia e Astrofísica. INPE, 2010</a:t>
            </a:r>
            <a:endParaRPr dirty="0">
              <a:latin typeface="Gill Sans MT" panose="020B05020201040202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pt-BR" i="1" dirty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OLIVEIRA, K; SARAIVA, M. Astronomia e Astrofísica. 3 ed. São Paulo: Livraria da física. 2013</a:t>
            </a:r>
            <a:endParaRPr dirty="0">
              <a:latin typeface="Gill Sans MT" panose="020B05020201040202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pt-BR" u="sng" dirty="0">
                <a:solidFill>
                  <a:schemeClr val="hlink"/>
                </a:solidFill>
                <a:latin typeface="Gill Sans MT" panose="020B0502020104020203" pitchFamily="34" charset="0"/>
                <a:hlinkClick r:id="rId3"/>
              </a:rPr>
              <a:t>https://www.youtube.com/watch?v=p_H3tfjSo3k</a:t>
            </a:r>
            <a:endParaRPr dirty="0">
              <a:latin typeface="Gill Sans MT" panose="020B05020201040202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pt-BR" u="sng" dirty="0">
                <a:solidFill>
                  <a:schemeClr val="hlink"/>
                </a:solidFill>
                <a:latin typeface="Gill Sans MT" panose="020B0502020104020203" pitchFamily="34" charset="0"/>
                <a:hlinkClick r:id="rId4"/>
              </a:rPr>
              <a:t>https://www.youtube.com/watch?v=60FxAxJml3I</a:t>
            </a:r>
            <a:endParaRPr dirty="0">
              <a:latin typeface="Gill Sans MT" panose="020B0502020104020203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i="1" dirty="0">
              <a:latin typeface="Cabin"/>
              <a:ea typeface="Cabin"/>
              <a:cs typeface="Cabin"/>
              <a:sym typeface="Cabin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i="1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29" name="Google Shape;229;p31"/>
          <p:cNvSpPr txBox="1"/>
          <p:nvPr/>
        </p:nvSpPr>
        <p:spPr>
          <a:xfrm>
            <a:off x="590843" y="5915353"/>
            <a:ext cx="1076295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u="sng" dirty="0">
                <a:solidFill>
                  <a:srgbClr val="9F5FCF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Obrigada!</a:t>
            </a:r>
            <a:r>
              <a:rPr lang="pt-BR" sz="2800" dirty="0">
                <a:solidFill>
                  <a:srgbClr val="9F5FCF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  ☺</a:t>
            </a:r>
            <a:endParaRPr sz="2800" b="1" u="sng" dirty="0">
              <a:solidFill>
                <a:srgbClr val="9F5FCF"/>
              </a:solidFill>
              <a:latin typeface="Gill Sans MT" panose="020B0502020104020203" pitchFamily="34" charset="0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F5FCF"/>
              </a:buClr>
              <a:buSzPts val="4400"/>
              <a:buFont typeface="Cabin"/>
              <a:buNone/>
            </a:pPr>
            <a:r>
              <a:rPr lang="pt-BR" dirty="0">
                <a:solidFill>
                  <a:srgbClr val="9F5FCF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O QUE É UMA GALÁXIA?</a:t>
            </a:r>
            <a:endParaRPr dirty="0">
              <a:latin typeface="Gill Sans MT" panose="020B0502020104020203" pitchFamily="34" charset="0"/>
            </a:endParaRPr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 sz="32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 sz="32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 sz="320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pt-BR" sz="3200" dirty="0">
                <a:latin typeface="Gill Sans MT" panose="020B0502020104020203" pitchFamily="34" charset="0"/>
              </a:rPr>
              <a:t>Gás + poeira interestelar + estrelas + matéria escura + GRAVIDADE</a:t>
            </a:r>
            <a:endParaRPr dirty="0">
              <a:latin typeface="Gill Sans MT" panose="020B05020201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F5FCF"/>
              </a:buClr>
              <a:buSzPts val="4400"/>
              <a:buFont typeface="Cabin"/>
              <a:buNone/>
            </a:pPr>
            <a:r>
              <a:rPr lang="pt-BR" dirty="0">
                <a:solidFill>
                  <a:srgbClr val="9F5FCF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COMO FORAM DESCOBERTAS?</a:t>
            </a:r>
            <a:endParaRPr dirty="0">
              <a:latin typeface="Gill Sans MT" panose="020B0502020104020203" pitchFamily="34" charset="0"/>
            </a:endParaRPr>
          </a:p>
        </p:txBody>
      </p:sp>
      <p:sp>
        <p:nvSpPr>
          <p:cNvPr id="106" name="Google Shape;106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AutoNum type="arabicPeriod"/>
            </a:pPr>
            <a:r>
              <a:rPr lang="pt-BR" dirty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Nebulosas</a:t>
            </a:r>
            <a:endParaRPr dirty="0">
              <a:latin typeface="Gill Sans MT" panose="020B0502020104020203" pitchFamily="34" charset="0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AutoNum type="arabicPeriod"/>
            </a:pPr>
            <a:r>
              <a:rPr lang="pt-BR" dirty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Braços         Sistemas planetários em formação</a:t>
            </a:r>
            <a:endParaRPr dirty="0">
              <a:latin typeface="Gill Sans MT" panose="020B0502020104020203" pitchFamily="34" charset="0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AutoNum type="arabicPeriod"/>
            </a:pPr>
            <a:r>
              <a:rPr lang="pt-BR" dirty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Distância          Galáxias (Hubble)</a:t>
            </a:r>
            <a:endParaRPr dirty="0">
              <a:latin typeface="Gill Sans MT" panose="020B0502020104020203" pitchFamily="34" charset="0"/>
            </a:endParaRPr>
          </a:p>
        </p:txBody>
      </p:sp>
      <p:cxnSp>
        <p:nvCxnSpPr>
          <p:cNvPr id="107" name="Google Shape;107;p15"/>
          <p:cNvCxnSpPr/>
          <p:nvPr/>
        </p:nvCxnSpPr>
        <p:spPr>
          <a:xfrm>
            <a:off x="2546252" y="2616591"/>
            <a:ext cx="63304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8" name="Google Shape;108;p15"/>
          <p:cNvCxnSpPr/>
          <p:nvPr/>
        </p:nvCxnSpPr>
        <p:spPr>
          <a:xfrm>
            <a:off x="2897945" y="3151163"/>
            <a:ext cx="7455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09" name="Google Shape;10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2767854"/>
            <a:ext cx="2754044" cy="372502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 txBox="1"/>
          <p:nvPr/>
        </p:nvSpPr>
        <p:spPr>
          <a:xfrm>
            <a:off x="8904849" y="6492875"/>
            <a:ext cx="479708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Imagem: universoobservado.blogspot.com</a:t>
            </a:r>
            <a:endParaRPr/>
          </a:p>
        </p:txBody>
      </p:sp>
      <p:sp>
        <p:nvSpPr>
          <p:cNvPr id="111" name="Google Shape;111;p15"/>
          <p:cNvSpPr txBox="1"/>
          <p:nvPr/>
        </p:nvSpPr>
        <p:spPr>
          <a:xfrm>
            <a:off x="808567" y="5435729"/>
            <a:ext cx="885004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u="sng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Nova Galáxia descoberta a 3 milhões de anos-luz da Via Láctea!</a:t>
            </a:r>
            <a:endParaRPr dirty="0">
              <a:latin typeface="Gill Sans MT" panose="020B05020201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F5FCF"/>
              </a:buClr>
              <a:buSzPts val="4400"/>
              <a:buFont typeface="Cabin"/>
              <a:buNone/>
            </a:pPr>
            <a:r>
              <a:rPr lang="pt-BR" dirty="0">
                <a:solidFill>
                  <a:srgbClr val="9F5FCF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VIA LÁCTEA</a:t>
            </a:r>
            <a:endParaRPr dirty="0">
              <a:latin typeface="Gill Sans MT" panose="020B0502020104020203" pitchFamily="34" charset="0"/>
            </a:endParaRPr>
          </a:p>
        </p:txBody>
      </p:sp>
      <p:sp>
        <p:nvSpPr>
          <p:cNvPr id="119" name="Google Shape;119;p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pt-BR" dirty="0" smtClean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  Estrelas</a:t>
            </a:r>
            <a:r>
              <a:rPr lang="pt-BR" dirty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: + 100 bilhões</a:t>
            </a:r>
            <a:endParaRPr dirty="0">
              <a:latin typeface="Gill Sans MT" panose="020B05020201040202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pt-BR" dirty="0" smtClean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  Abundância </a:t>
            </a:r>
            <a:r>
              <a:rPr lang="pt-BR" dirty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de moléculas</a:t>
            </a:r>
            <a:endParaRPr dirty="0">
              <a:latin typeface="Gill Sans MT" panose="020B0502020104020203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pt-BR" dirty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o</a:t>
            </a:r>
            <a:r>
              <a:rPr lang="pt-BR" dirty="0" smtClean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rgânicas </a:t>
            </a:r>
          </a:p>
          <a:p>
            <a:pPr indent="-457200" algn="just">
              <a:buSzPts val="2800"/>
            </a:pPr>
            <a:r>
              <a:rPr lang="pt-BR" dirty="0" smtClean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Sol </a:t>
            </a:r>
            <a:r>
              <a:rPr lang="pt-BR" dirty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gira a 828 mil km/h</a:t>
            </a:r>
            <a:endParaRPr dirty="0">
              <a:latin typeface="Gill Sans MT" panose="020B05020201040202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pt-BR" dirty="0" smtClean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   230 </a:t>
            </a:r>
            <a:r>
              <a:rPr lang="pt-BR" dirty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mi anos para 1 rotação</a:t>
            </a:r>
            <a:endParaRPr dirty="0">
              <a:latin typeface="Gill Sans MT" panose="020B0502020104020203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pt-BR" dirty="0" smtClean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  100 </a:t>
            </a:r>
            <a:r>
              <a:rPr lang="pt-BR" dirty="0">
                <a:latin typeface="Gill Sans MT" panose="020B0502020104020203" pitchFamily="34" charset="0"/>
                <a:ea typeface="Cabin"/>
                <a:cs typeface="Cabin"/>
                <a:sym typeface="Cabin"/>
              </a:rPr>
              <a:t>000 anos-luz</a:t>
            </a:r>
            <a:endParaRPr dirty="0">
              <a:latin typeface="Gill Sans MT" panose="020B0502020104020203" pitchFamily="34" charset="0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8570741" y="6581001"/>
            <a:ext cx="556611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Imagem:  http://www.star.le.ac.uk/edu/mway</a:t>
            </a:r>
            <a:endParaRPr/>
          </a:p>
        </p:txBody>
      </p:sp>
      <p:pic>
        <p:nvPicPr>
          <p:cNvPr id="118" name="Google Shape;11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0683" y="204404"/>
            <a:ext cx="6500832" cy="4334356"/>
          </a:xfrm>
          <a:prstGeom prst="rect">
            <a:avLst/>
          </a:prstGeom>
          <a:gradFill>
            <a:gsLst>
              <a:gs pos="0">
                <a:srgbClr val="A8D08C">
                  <a:alpha val="32941"/>
                </a:srgbClr>
              </a:gs>
              <a:gs pos="50000">
                <a:srgbClr val="BDCAF0"/>
              </a:gs>
              <a:gs pos="100000">
                <a:srgbClr val="DEE4F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120" name="Google Shape;120;p16"/>
          <p:cNvSpPr/>
          <p:nvPr/>
        </p:nvSpPr>
        <p:spPr>
          <a:xfrm>
            <a:off x="5870975" y="365125"/>
            <a:ext cx="5357850" cy="4071966"/>
          </a:xfrm>
          <a:prstGeom prst="ellipse">
            <a:avLst/>
          </a:prstGeom>
          <a:gradFill>
            <a:gsLst>
              <a:gs pos="0">
                <a:srgbClr val="FFFFCC"/>
              </a:gs>
              <a:gs pos="7000">
                <a:srgbClr val="FFFFCC"/>
              </a:gs>
              <a:gs pos="19000">
                <a:srgbClr val="800000">
                  <a:alpha val="58823"/>
                </a:srgbClr>
              </a:gs>
              <a:gs pos="100000">
                <a:srgbClr val="A8D08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>
            <a:solidFill>
              <a:srgbClr val="C55A1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r="1000" b="-4000"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>
            <a:spLocks noGrp="1"/>
          </p:cNvSpPr>
          <p:nvPr>
            <p:ph type="title"/>
          </p:nvPr>
        </p:nvSpPr>
        <p:spPr>
          <a:xfrm>
            <a:off x="775404" y="24020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F5FCF"/>
              </a:buClr>
              <a:buSzPts val="4400"/>
              <a:buFont typeface="Cabin"/>
              <a:buNone/>
            </a:pPr>
            <a:r>
              <a:rPr lang="pt-BR" dirty="0">
                <a:solidFill>
                  <a:srgbClr val="9F5FCF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NO CÉU</a:t>
            </a:r>
            <a:endParaRPr dirty="0">
              <a:latin typeface="Gill Sans MT" panose="020B0502020104020203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0" y="0"/>
            <a:ext cx="2323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Imagem: Stellarium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1"/>
          <p:cNvPicPr>
            <a:picLocks noChangeAspect="1" noChangeArrowheads="1"/>
          </p:cNvPicPr>
          <p:nvPr/>
        </p:nvPicPr>
        <p:blipFill>
          <a:blip r:embed="rId5" cstate="print">
            <a:lum bright="-16000" contrast="34000"/>
          </a:blip>
          <a:srcRect l="8549" t="8549" r="9449" b="13048"/>
          <a:stretch>
            <a:fillRect/>
          </a:stretch>
        </p:blipFill>
        <p:spPr bwMode="auto">
          <a:xfrm>
            <a:off x="1149178" y="0"/>
            <a:ext cx="7069435" cy="675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o 37"/>
          <p:cNvGrpSpPr/>
          <p:nvPr/>
        </p:nvGrpSpPr>
        <p:grpSpPr bwMode="auto">
          <a:xfrm>
            <a:off x="1914919" y="793683"/>
            <a:ext cx="7200801" cy="5040559"/>
            <a:chOff x="1619645" y="980713"/>
            <a:chExt cx="7200832" cy="5040549"/>
          </a:xfrm>
        </p:grpSpPr>
        <p:grpSp>
          <p:nvGrpSpPr>
            <p:cNvPr id="5" name="Grupo 13"/>
            <p:cNvGrpSpPr/>
            <p:nvPr/>
          </p:nvGrpSpPr>
          <p:grpSpPr bwMode="auto">
            <a:xfrm>
              <a:off x="3113818" y="980713"/>
              <a:ext cx="5706659" cy="2243742"/>
              <a:chOff x="2961406" y="4695494"/>
              <a:chExt cx="5706693" cy="2243750"/>
            </a:xfrm>
          </p:grpSpPr>
          <p:cxnSp>
            <p:nvCxnSpPr>
              <p:cNvPr id="9" name="Conector reto 5"/>
              <p:cNvCxnSpPr>
                <a:cxnSpLocks noChangeShapeType="1"/>
                <a:stCxn id="7" idx="3"/>
                <a:endCxn id="10" idx="2"/>
              </p:cNvCxnSpPr>
              <p:nvPr/>
            </p:nvCxnSpPr>
            <p:spPr bwMode="auto">
              <a:xfrm flipV="1">
                <a:off x="2961406" y="5218714"/>
                <a:ext cx="4266521" cy="1720530"/>
              </a:xfrm>
              <a:prstGeom prst="line">
                <a:avLst/>
              </a:prstGeom>
              <a:noFill/>
              <a:ln w="25400" algn="ctr">
                <a:solidFill>
                  <a:srgbClr val="B48FFF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10" name="CaixaDeTexto 12"/>
              <p:cNvSpPr txBox="1">
                <a:spLocks noChangeArrowheads="1"/>
              </p:cNvSpPr>
              <p:nvPr/>
            </p:nvSpPr>
            <p:spPr bwMode="auto">
              <a:xfrm>
                <a:off x="5787753" y="4695494"/>
                <a:ext cx="2880346" cy="52322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r>
                  <a:rPr lang="pt-BR" sz="2800" b="0" dirty="0">
                    <a:solidFill>
                      <a:srgbClr val="B48FFF"/>
                    </a:solidFill>
                    <a:latin typeface="Century Gothic" panose="020B0502020202020204" pitchFamily="34" charset="0"/>
                  </a:rPr>
                  <a:t>Braços espirais</a:t>
                </a:r>
              </a:p>
            </p:txBody>
          </p:sp>
        </p:grpSp>
        <p:cxnSp>
          <p:nvCxnSpPr>
            <p:cNvPr id="6" name="Conector reto 5"/>
            <p:cNvCxnSpPr>
              <a:cxnSpLocks noChangeShapeType="1"/>
            </p:cNvCxnSpPr>
            <p:nvPr/>
          </p:nvCxnSpPr>
          <p:spPr bwMode="auto">
            <a:xfrm flipV="1">
              <a:off x="6084160" y="1484770"/>
              <a:ext cx="1280741" cy="1512162"/>
            </a:xfrm>
            <a:prstGeom prst="line">
              <a:avLst/>
            </a:prstGeom>
            <a:noFill/>
            <a:ln w="25400" algn="ctr">
              <a:solidFill>
                <a:srgbClr val="B48FFF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7" name="Forma livre 40"/>
            <p:cNvSpPr>
              <a:spLocks noChangeArrowheads="1"/>
            </p:cNvSpPr>
            <p:nvPr/>
          </p:nvSpPr>
          <p:spPr bwMode="auto">
            <a:xfrm>
              <a:off x="2771778" y="2564885"/>
              <a:ext cx="4104474" cy="3456377"/>
            </a:xfrm>
            <a:custGeom>
              <a:avLst/>
              <a:gdLst>
                <a:gd name="T0" fmla="*/ 1849275 w 3193575"/>
                <a:gd name="T1" fmla="*/ 475396 h 2777319"/>
                <a:gd name="T2" fmla="*/ 1480785 w 3193575"/>
                <a:gd name="T3" fmla="*/ 134202 h 2777319"/>
                <a:gd name="T4" fmla="*/ 825689 w 3193575"/>
                <a:gd name="T5" fmla="*/ 65964 h 2777319"/>
                <a:gd name="T6" fmla="*/ 266131 w 3193575"/>
                <a:gd name="T7" fmla="*/ 529987 h 2777319"/>
                <a:gd name="T8" fmla="*/ 47767 w 3193575"/>
                <a:gd name="T9" fmla="*/ 1403448 h 2777319"/>
                <a:gd name="T10" fmla="*/ 552734 w 3193575"/>
                <a:gd name="T11" fmla="*/ 2304197 h 2777319"/>
                <a:gd name="T12" fmla="*/ 1235126 w 3193575"/>
                <a:gd name="T13" fmla="*/ 2713629 h 2777319"/>
                <a:gd name="T14" fmla="*/ 2395181 w 3193575"/>
                <a:gd name="T15" fmla="*/ 2686335 h 2777319"/>
                <a:gd name="T16" fmla="*/ 3077569 w 3193575"/>
                <a:gd name="T17" fmla="*/ 2304197 h 2777319"/>
                <a:gd name="T18" fmla="*/ 3091217 w 3193575"/>
                <a:gd name="T19" fmla="*/ 2290549 h 27773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93575"/>
                <a:gd name="T31" fmla="*/ 0 h 2777319"/>
                <a:gd name="T32" fmla="*/ 3193575 w 3193575"/>
                <a:gd name="T33" fmla="*/ 2777319 h 27773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93575" h="2777319">
                  <a:moveTo>
                    <a:pt x="1849271" y="475396"/>
                  </a:moveTo>
                  <a:cubicBezTo>
                    <a:pt x="1750324" y="338918"/>
                    <a:pt x="1651378" y="202441"/>
                    <a:pt x="1480781" y="134202"/>
                  </a:cubicBezTo>
                  <a:cubicBezTo>
                    <a:pt x="1310184" y="65963"/>
                    <a:pt x="1028131" y="0"/>
                    <a:pt x="825689" y="65964"/>
                  </a:cubicBezTo>
                  <a:cubicBezTo>
                    <a:pt x="623247" y="131928"/>
                    <a:pt x="395785" y="307074"/>
                    <a:pt x="266131" y="529987"/>
                  </a:cubicBezTo>
                  <a:cubicBezTo>
                    <a:pt x="136477" y="752900"/>
                    <a:pt x="0" y="1107743"/>
                    <a:pt x="47767" y="1403444"/>
                  </a:cubicBezTo>
                  <a:cubicBezTo>
                    <a:pt x="95534" y="1699146"/>
                    <a:pt x="354842" y="2085832"/>
                    <a:pt x="552734" y="2304196"/>
                  </a:cubicBezTo>
                  <a:cubicBezTo>
                    <a:pt x="750626" y="2522560"/>
                    <a:pt x="928048" y="2649939"/>
                    <a:pt x="1235122" y="2713629"/>
                  </a:cubicBezTo>
                  <a:cubicBezTo>
                    <a:pt x="1542196" y="2777319"/>
                    <a:pt x="2088107" y="2754573"/>
                    <a:pt x="2395181" y="2686334"/>
                  </a:cubicBezTo>
                  <a:cubicBezTo>
                    <a:pt x="2702256" y="2618095"/>
                    <a:pt x="2961563" y="2370160"/>
                    <a:pt x="3077569" y="2304196"/>
                  </a:cubicBezTo>
                  <a:cubicBezTo>
                    <a:pt x="3193575" y="2238232"/>
                    <a:pt x="3142396" y="2264390"/>
                    <a:pt x="3091217" y="2290549"/>
                  </a:cubicBezTo>
                </a:path>
              </a:pathLst>
            </a:custGeom>
            <a:noFill/>
            <a:ln w="57150" algn="ctr">
              <a:solidFill>
                <a:schemeClr val="bg1"/>
              </a:solidFill>
              <a:prstDash val="sys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8" name="Forma livre 41"/>
            <p:cNvSpPr>
              <a:spLocks noChangeArrowheads="1"/>
            </p:cNvSpPr>
            <p:nvPr/>
          </p:nvSpPr>
          <p:spPr bwMode="auto">
            <a:xfrm>
              <a:off x="1619645" y="1268746"/>
              <a:ext cx="4536524" cy="3672398"/>
            </a:xfrm>
            <a:custGeom>
              <a:avLst/>
              <a:gdLst>
                <a:gd name="T0" fmla="*/ 1842447 w 3734936"/>
                <a:gd name="T1" fmla="*/ 2495266 h 2852382"/>
                <a:gd name="T2" fmla="*/ 1992573 w 3734936"/>
                <a:gd name="T3" fmla="*/ 2659038 h 2852382"/>
                <a:gd name="T4" fmla="*/ 2306470 w 3734936"/>
                <a:gd name="T5" fmla="*/ 2809164 h 2852382"/>
                <a:gd name="T6" fmla="*/ 2852382 w 3734936"/>
                <a:gd name="T7" fmla="*/ 2809164 h 2852382"/>
                <a:gd name="T8" fmla="*/ 3289110 w 3734936"/>
                <a:gd name="T9" fmla="*/ 2549856 h 2852382"/>
                <a:gd name="T10" fmla="*/ 3671246 w 3734936"/>
                <a:gd name="T11" fmla="*/ 2085833 h 2852382"/>
                <a:gd name="T12" fmla="*/ 3671246 w 3734936"/>
                <a:gd name="T13" fmla="*/ 1403445 h 2852382"/>
                <a:gd name="T14" fmla="*/ 3548418 w 3734936"/>
                <a:gd name="T15" fmla="*/ 1075899 h 2852382"/>
                <a:gd name="T16" fmla="*/ 3261814 w 3734936"/>
                <a:gd name="T17" fmla="*/ 557284 h 2852382"/>
                <a:gd name="T18" fmla="*/ 2483892 w 3734936"/>
                <a:gd name="T19" fmla="*/ 65964 h 2852382"/>
                <a:gd name="T20" fmla="*/ 1228298 w 3734936"/>
                <a:gd name="T21" fmla="*/ 161499 h 2852382"/>
                <a:gd name="T22" fmla="*/ 313898 w 3734936"/>
                <a:gd name="T23" fmla="*/ 857535 h 2852382"/>
                <a:gd name="T24" fmla="*/ 0 w 3734936"/>
                <a:gd name="T25" fmla="*/ 1335206 h 28523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34936"/>
                <a:gd name="T40" fmla="*/ 0 h 2852382"/>
                <a:gd name="T41" fmla="*/ 3734936 w 3734936"/>
                <a:gd name="T42" fmla="*/ 2852382 h 285238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34936" h="2852382">
                  <a:moveTo>
                    <a:pt x="1842447" y="2495266"/>
                  </a:moveTo>
                  <a:cubicBezTo>
                    <a:pt x="1878841" y="2550994"/>
                    <a:pt x="1915236" y="2606723"/>
                    <a:pt x="1992573" y="2659039"/>
                  </a:cubicBezTo>
                  <a:cubicBezTo>
                    <a:pt x="2069910" y="2711355"/>
                    <a:pt x="2163170" y="2784143"/>
                    <a:pt x="2306471" y="2809164"/>
                  </a:cubicBezTo>
                  <a:cubicBezTo>
                    <a:pt x="2449772" y="2834185"/>
                    <a:pt x="2688609" y="2852382"/>
                    <a:pt x="2852382" y="2809164"/>
                  </a:cubicBezTo>
                  <a:cubicBezTo>
                    <a:pt x="3016155" y="2765946"/>
                    <a:pt x="3152633" y="2670412"/>
                    <a:pt x="3289110" y="2549857"/>
                  </a:cubicBezTo>
                  <a:cubicBezTo>
                    <a:pt x="3425587" y="2429302"/>
                    <a:pt x="3607558" y="2276902"/>
                    <a:pt x="3671247" y="2085833"/>
                  </a:cubicBezTo>
                  <a:cubicBezTo>
                    <a:pt x="3734936" y="1894764"/>
                    <a:pt x="3691718" y="1571767"/>
                    <a:pt x="3671247" y="1403445"/>
                  </a:cubicBezTo>
                  <a:cubicBezTo>
                    <a:pt x="3650776" y="1235123"/>
                    <a:pt x="3616657" y="1216926"/>
                    <a:pt x="3548418" y="1075899"/>
                  </a:cubicBezTo>
                  <a:cubicBezTo>
                    <a:pt x="3480179" y="934872"/>
                    <a:pt x="3439236" y="725607"/>
                    <a:pt x="3261815" y="557284"/>
                  </a:cubicBezTo>
                  <a:cubicBezTo>
                    <a:pt x="3084394" y="388961"/>
                    <a:pt x="2822812" y="131928"/>
                    <a:pt x="2483892" y="65964"/>
                  </a:cubicBezTo>
                  <a:cubicBezTo>
                    <a:pt x="2144973" y="0"/>
                    <a:pt x="1589964" y="29571"/>
                    <a:pt x="1228298" y="161499"/>
                  </a:cubicBezTo>
                  <a:cubicBezTo>
                    <a:pt x="866632" y="293427"/>
                    <a:pt x="518614" y="661917"/>
                    <a:pt x="313898" y="857535"/>
                  </a:cubicBezTo>
                  <a:cubicBezTo>
                    <a:pt x="109182" y="1053153"/>
                    <a:pt x="54591" y="1194179"/>
                    <a:pt x="0" y="1335206"/>
                  </a:cubicBezTo>
                </a:path>
              </a:pathLst>
            </a:custGeom>
            <a:noFill/>
            <a:ln w="57150" algn="ctr">
              <a:solidFill>
                <a:schemeClr val="bg1"/>
              </a:solidFill>
              <a:prstDash val="sys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8" name="Grupo 18"/>
          <p:cNvGrpSpPr/>
          <p:nvPr/>
        </p:nvGrpSpPr>
        <p:grpSpPr bwMode="auto">
          <a:xfrm>
            <a:off x="4435514" y="4939036"/>
            <a:ext cx="4863174" cy="1281939"/>
            <a:chOff x="4173319" y="4902543"/>
            <a:chExt cx="4863204" cy="1281945"/>
          </a:xfrm>
        </p:grpSpPr>
        <p:grpSp>
          <p:nvGrpSpPr>
            <p:cNvPr id="19" name="Grupo 13"/>
            <p:cNvGrpSpPr/>
            <p:nvPr/>
          </p:nvGrpSpPr>
          <p:grpSpPr bwMode="auto">
            <a:xfrm>
              <a:off x="4173319" y="4902543"/>
              <a:ext cx="4863204" cy="1281945"/>
              <a:chOff x="4173319" y="4902543"/>
              <a:chExt cx="4863204" cy="1281945"/>
            </a:xfrm>
          </p:grpSpPr>
          <p:sp>
            <p:nvSpPr>
              <p:cNvPr id="21" name="Elipse 3"/>
              <p:cNvSpPr>
                <a:spLocks noChangeArrowheads="1"/>
              </p:cNvSpPr>
              <p:nvPr/>
            </p:nvSpPr>
            <p:spPr bwMode="auto">
              <a:xfrm rot="2270263">
                <a:off x="4173319" y="4902543"/>
                <a:ext cx="571504" cy="571505"/>
              </a:xfrm>
              <a:prstGeom prst="ellips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22" name="Conector reto 5"/>
              <p:cNvCxnSpPr>
                <a:cxnSpLocks noChangeShapeType="1"/>
                <a:stCxn id="21" idx="6"/>
              </p:cNvCxnSpPr>
              <p:nvPr/>
            </p:nvCxnSpPr>
            <p:spPr bwMode="auto">
              <a:xfrm>
                <a:off x="4684744" y="5363583"/>
                <a:ext cx="1471441" cy="513707"/>
              </a:xfrm>
              <a:prstGeom prst="line">
                <a:avLst/>
              </a:prstGeom>
              <a:noFill/>
              <a:ln w="25400" algn="ctr">
                <a:solidFill>
                  <a:srgbClr val="B48FFF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23" name="CaixaDeTexto 12"/>
              <p:cNvSpPr txBox="1">
                <a:spLocks noChangeArrowheads="1"/>
              </p:cNvSpPr>
              <p:nvPr/>
            </p:nvSpPr>
            <p:spPr bwMode="auto">
              <a:xfrm>
                <a:off x="6004181" y="5661266"/>
                <a:ext cx="3032342" cy="52322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r>
                  <a:rPr lang="pt-BR" sz="2800" b="0" dirty="0">
                    <a:solidFill>
                      <a:srgbClr val="B48FFF"/>
                    </a:solidFill>
                    <a:latin typeface="Century Gothic" panose="020B0502020202020204" pitchFamily="34" charset="0"/>
                  </a:rPr>
                  <a:t>Posição do Sol</a:t>
                </a:r>
              </a:p>
            </p:txBody>
          </p:sp>
        </p:grpSp>
        <p:sp>
          <p:nvSpPr>
            <p:cNvPr id="20" name="Elipse 17"/>
            <p:cNvSpPr>
              <a:spLocks noChangeArrowheads="1"/>
            </p:cNvSpPr>
            <p:nvPr/>
          </p:nvSpPr>
          <p:spPr bwMode="auto">
            <a:xfrm>
              <a:off x="4387634" y="5116857"/>
              <a:ext cx="142876" cy="142877"/>
            </a:xfrm>
            <a:prstGeom prst="ellipse">
              <a:avLst/>
            </a:prstGeom>
            <a:solidFill>
              <a:srgbClr val="FFFF00"/>
            </a:solidFill>
            <a:ln w="12700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10700952" y="6550223"/>
            <a:ext cx="2603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Imagem: NASA</a:t>
            </a:r>
            <a:endParaRPr 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>
            <a:spLocks noGrp="1"/>
          </p:cNvSpPr>
          <p:nvPr>
            <p:ph type="title"/>
          </p:nvPr>
        </p:nvSpPr>
        <p:spPr>
          <a:xfrm>
            <a:off x="838200" y="9435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F5FCF"/>
              </a:buClr>
              <a:buSzPts val="4400"/>
              <a:buFont typeface="Cabin"/>
              <a:buNone/>
            </a:pPr>
            <a:r>
              <a:rPr lang="pt-BR" dirty="0">
                <a:solidFill>
                  <a:srgbClr val="9F5FCF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CLASSIFICAÇÃO</a:t>
            </a:r>
            <a:endParaRPr dirty="0">
              <a:latin typeface="Gill Sans MT" panose="020B0502020104020203" pitchFamily="34" charset="0"/>
            </a:endParaRPr>
          </a:p>
        </p:txBody>
      </p:sp>
      <p:pic>
        <p:nvPicPr>
          <p:cNvPr id="142" name="Google Shape;14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34322"/>
            <a:ext cx="7764905" cy="582367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/>
          <p:nvPr/>
        </p:nvSpPr>
        <p:spPr>
          <a:xfrm>
            <a:off x="7744419" y="1470153"/>
            <a:ext cx="4562619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pt-BR" sz="2800" u="sng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Elíptica</a:t>
            </a:r>
            <a:r>
              <a:rPr lang="pt-BR" sz="2800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: </a:t>
            </a:r>
            <a:r>
              <a:rPr lang="pt-BR" sz="2800" dirty="0" smtClean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estrelas antigas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pt-BR" sz="2800" u="sng" dirty="0" smtClean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Espirais</a:t>
            </a:r>
            <a:r>
              <a:rPr lang="pt-BR" sz="2800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: </a:t>
            </a:r>
            <a:r>
              <a:rPr lang="pt-BR" sz="2800" dirty="0" smtClean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estrelas </a:t>
            </a:r>
            <a:r>
              <a:rPr lang="pt-BR" sz="2800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novas, nebulosas e material interestelar</a:t>
            </a:r>
            <a:endParaRPr dirty="0">
              <a:latin typeface="Gill Sans MT" panose="020B0502020104020203" pitchFamily="34" charset="0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pt-BR" sz="2800" u="sng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Lenticulares</a:t>
            </a:r>
            <a:r>
              <a:rPr lang="pt-BR" sz="2800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: espirais sem braço</a:t>
            </a:r>
            <a:endParaRPr dirty="0">
              <a:latin typeface="Gill Sans MT" panose="020B0502020104020203" pitchFamily="34" charset="0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pt-BR" sz="2800" u="sng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Irregulares</a:t>
            </a:r>
            <a:r>
              <a:rPr lang="pt-BR" sz="2800" dirty="0">
                <a:solidFill>
                  <a:schemeClr val="lt1"/>
                </a:solidFill>
                <a:latin typeface="Gill Sans MT" panose="020B0502020104020203" pitchFamily="34" charset="0"/>
                <a:ea typeface="Cabin"/>
                <a:cs typeface="Cabin"/>
                <a:sym typeface="Cabin"/>
              </a:rPr>
              <a:t>: atividade estelar intensa</a:t>
            </a:r>
            <a:endParaRPr dirty="0">
              <a:latin typeface="Gill Sans MT" panose="020B0502020104020203" pitchFamily="34" charset="0"/>
            </a:endParaRPr>
          </a:p>
        </p:txBody>
      </p:sp>
      <p:pic>
        <p:nvPicPr>
          <p:cNvPr id="144" name="Google Shape;144;p20" descr="Estrel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2717" y="2833140"/>
            <a:ext cx="595859" cy="59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 descr="Estrel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9222" y="5338192"/>
            <a:ext cx="595859" cy="59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 descr="Estrel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9222" y="1977563"/>
            <a:ext cx="595859" cy="59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 descr="Estrela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76635" y="2982750"/>
            <a:ext cx="755129" cy="75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/>
          <p:nvPr/>
        </p:nvSpPr>
        <p:spPr>
          <a:xfrm>
            <a:off x="10904742" y="6581001"/>
            <a:ext cx="2133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Imagens: NASA</a:t>
            </a:r>
            <a:endParaRPr/>
          </a:p>
        </p:txBody>
      </p:sp>
      <p:pic>
        <p:nvPicPr>
          <p:cNvPr id="153" name="Google Shape;153;p21" descr="Uma imagem contendo objeto ao ar livre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 descr="Uma imagem contendo noite, ao ar livre, objeto ao ar livre, ar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3588" y="0"/>
            <a:ext cx="76648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 descr="Uma imagem contendo objeto ao ar livre, estrela&#10;&#10;Descrição gerad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2971" y="0"/>
            <a:ext cx="910605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 descr="Uma imagem contendo sentado, interior, estrela&#10;&#10;Descrição gerad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95144" y="0"/>
            <a:ext cx="880171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1" descr="Uma imagem contendo objeto ao ar livre, estrela&#10;&#10;Descrição gerad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7740" y="214679"/>
            <a:ext cx="10096517" cy="6428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</TotalTime>
  <Words>313</Words>
  <Application>Microsoft Office PowerPoint</Application>
  <PresentationFormat>Widescreen</PresentationFormat>
  <Paragraphs>79</Paragraphs>
  <Slides>17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Cabin</vt:lpstr>
      <vt:lpstr>Century Gothic</vt:lpstr>
      <vt:lpstr>Calibri</vt:lpstr>
      <vt:lpstr>Arial</vt:lpstr>
      <vt:lpstr>Gill Sans MT</vt:lpstr>
      <vt:lpstr>Office Theme</vt:lpstr>
      <vt:lpstr>GALÁXIAS   </vt:lpstr>
      <vt:lpstr>O QUE É UMA GALÁXIA?</vt:lpstr>
      <vt:lpstr>COMO FORAM DESCOBERTAS?</vt:lpstr>
      <vt:lpstr>VIA LÁCTEA</vt:lpstr>
      <vt:lpstr>NO CÉU</vt:lpstr>
      <vt:lpstr>Apresentação do PowerPoint</vt:lpstr>
      <vt:lpstr>Apresentação do PowerPoint</vt:lpstr>
      <vt:lpstr>CLASSIFICAÇÃO</vt:lpstr>
      <vt:lpstr>Apresentação do PowerPoint</vt:lpstr>
      <vt:lpstr>Apresentação do PowerPoint</vt:lpstr>
      <vt:lpstr>COLISÕES</vt:lpstr>
      <vt:lpstr>  </vt:lpstr>
      <vt:lpstr>FORMAÇÃO E EVOLUÇÃO</vt:lpstr>
      <vt:lpstr>AGLOMERADOS</vt:lpstr>
      <vt:lpstr>Apresentação do PowerPoint</vt:lpstr>
      <vt:lpstr>PERGUNTAS?</vt:lpstr>
      <vt:lpstr>Bibliografia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GALÁXIAS</dc:title>
  <dc:creator>cda</dc:creator>
  <cp:lastModifiedBy>Observatório</cp:lastModifiedBy>
  <cp:revision>8</cp:revision>
  <dcterms:modified xsi:type="dcterms:W3CDTF">2019-02-09T18:00:28Z</dcterms:modified>
</cp:coreProperties>
</file>