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2" r:id="rId2"/>
    <p:sldId id="256" r:id="rId3"/>
    <p:sldId id="257" r:id="rId4"/>
    <p:sldId id="293" r:id="rId5"/>
    <p:sldId id="286" r:id="rId6"/>
    <p:sldId id="294" r:id="rId7"/>
    <p:sldId id="259" r:id="rId8"/>
    <p:sldId id="260" r:id="rId9"/>
    <p:sldId id="296" r:id="rId10"/>
    <p:sldId id="297" r:id="rId11"/>
    <p:sldId id="310" r:id="rId12"/>
    <p:sldId id="311" r:id="rId13"/>
    <p:sldId id="265" r:id="rId14"/>
    <p:sldId id="261" r:id="rId15"/>
    <p:sldId id="268" r:id="rId16"/>
    <p:sldId id="295" r:id="rId17"/>
    <p:sldId id="270" r:id="rId18"/>
    <p:sldId id="271" r:id="rId19"/>
    <p:sldId id="272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8" r:id="rId29"/>
    <p:sldId id="309" r:id="rId30"/>
    <p:sldId id="306" r:id="rId31"/>
    <p:sldId id="307" r:id="rId32"/>
    <p:sldId id="290" r:id="rId33"/>
    <p:sldId id="291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99" autoAdjust="0"/>
  </p:normalViewPr>
  <p:slideViewPr>
    <p:cSldViewPr>
      <p:cViewPr varScale="1">
        <p:scale>
          <a:sx n="63" d="100"/>
          <a:sy n="63" d="100"/>
        </p:scale>
        <p:origin x="658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0AAC60-056F-487E-B370-69E06ABBD3D4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A1E978D-5A41-46CA-98C9-349A732AFEEC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dgm:style>
      </dgm:prSet>
      <dgm:spPr>
        <a:noFill/>
        <a:ln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</dgm:spPr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3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A força da gravidade depende da massa</a:t>
          </a:r>
        </a:p>
      </dgm:t>
    </dgm:pt>
    <dgm:pt modelId="{1CDAEA16-FC1B-47DF-A2E9-F0C5330230AC}" type="parTrans" cxnId="{9F03E1B3-424F-47FC-AB2D-88E6698F5AB2}">
      <dgm:prSet/>
      <dgm:spPr/>
      <dgm:t>
        <a:bodyPr/>
        <a:lstStyle/>
        <a:p>
          <a:endParaRPr lang="pt-BR"/>
        </a:p>
      </dgm:t>
    </dgm:pt>
    <dgm:pt modelId="{DEF818B9-DF39-4BEC-B39F-BEF626C57035}" type="sibTrans" cxnId="{9F03E1B3-424F-47FC-AB2D-88E6698F5AB2}">
      <dgm:prSet/>
      <dgm:spPr>
        <a:ln w="38100">
          <a:solidFill>
            <a:srgbClr val="FFFF00"/>
          </a:solidFill>
        </a:ln>
      </dgm:spPr>
      <dgm:t>
        <a:bodyPr/>
        <a:lstStyle/>
        <a:p>
          <a:endParaRPr lang="pt-BR"/>
        </a:p>
      </dgm:t>
    </dgm:pt>
    <dgm:pt modelId="{8CA491EC-53E8-4206-BAEA-89119B64DDC0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dgm:style>
      </dgm:prSet>
      <dgm:spPr>
        <a:noFill/>
        <a:ln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</dgm:spPr>
      <dgm:t>
        <a:bodyPr lIns="0" tIns="0" rIns="0" bIns="0"/>
        <a:lstStyle/>
        <a:p>
          <a:r>
            <a:rPr lang="pt-BR" sz="3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A gravidade afeta a luz</a:t>
          </a:r>
        </a:p>
      </dgm:t>
    </dgm:pt>
    <dgm:pt modelId="{3AA8E681-5A78-455E-A013-1BB1607BFBFB}" type="parTrans" cxnId="{7B70D4A4-DBD0-486D-872A-B3AA505BA533}">
      <dgm:prSet/>
      <dgm:spPr/>
      <dgm:t>
        <a:bodyPr/>
        <a:lstStyle/>
        <a:p>
          <a:endParaRPr lang="pt-BR"/>
        </a:p>
      </dgm:t>
    </dgm:pt>
    <dgm:pt modelId="{E5995233-CE72-4F0F-99D2-31484F14D955}" type="sibTrans" cxnId="{7B70D4A4-DBD0-486D-872A-B3AA505BA533}">
      <dgm:prSet/>
      <dgm:spPr>
        <a:ln w="38100">
          <a:solidFill>
            <a:srgbClr val="FFFF00"/>
          </a:solidFill>
        </a:ln>
      </dgm:spPr>
      <dgm:t>
        <a:bodyPr/>
        <a:lstStyle/>
        <a:p>
          <a:endParaRPr lang="pt-BR"/>
        </a:p>
      </dgm:t>
    </dgm:pt>
    <dgm:pt modelId="{1409B38C-057D-45ED-A86B-C7C9E128DE47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dgm:style>
      </dgm:prSet>
      <dgm:spPr>
        <a:noFill/>
        <a:ln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</dgm:spPr>
      <dgm:t>
        <a:bodyPr lIns="0" tIns="0" rIns="0" bIns="0"/>
        <a:lstStyle/>
        <a:p>
          <a:r>
            <a:rPr lang="pt-BR" sz="3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Se uma estrela tiver muita massa </a:t>
          </a:r>
        </a:p>
      </dgm:t>
    </dgm:pt>
    <dgm:pt modelId="{0E5A6DBD-4463-4694-BA74-D9FC2124EA08}" type="parTrans" cxnId="{B034A598-CFAB-49BB-9F45-13A8EBA2C988}">
      <dgm:prSet/>
      <dgm:spPr/>
      <dgm:t>
        <a:bodyPr/>
        <a:lstStyle/>
        <a:p>
          <a:endParaRPr lang="pt-BR"/>
        </a:p>
      </dgm:t>
    </dgm:pt>
    <dgm:pt modelId="{A8E2AC54-1D53-4BAE-AC2B-52CB9758D56E}" type="sibTrans" cxnId="{B034A598-CFAB-49BB-9F45-13A8EBA2C988}">
      <dgm:prSet/>
      <dgm:spPr>
        <a:ln w="38100">
          <a:solidFill>
            <a:srgbClr val="FFFF00"/>
          </a:solidFill>
        </a:ln>
      </dgm:spPr>
      <dgm:t>
        <a:bodyPr/>
        <a:lstStyle/>
        <a:p>
          <a:endParaRPr lang="pt-BR"/>
        </a:p>
      </dgm:t>
    </dgm:pt>
    <dgm:pt modelId="{F40593C9-E3E7-485D-8AAF-B6258E7498D6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dgm:style>
      </dgm:prSet>
      <dgm:spPr>
        <a:noFill/>
        <a:ln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</dgm:spPr>
      <dgm:t>
        <a:bodyPr lIns="0" tIns="0" rIns="0" bIns="0"/>
        <a:lstStyle/>
        <a:p>
          <a:r>
            <a:rPr lang="pt-BR" sz="3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A luz não escapa da estrela!</a:t>
          </a:r>
        </a:p>
      </dgm:t>
    </dgm:pt>
    <dgm:pt modelId="{A402411F-18BE-4F37-B233-5F26BDA879E6}" type="parTrans" cxnId="{CE1FCBED-FF50-4367-93FB-028293D08AB1}">
      <dgm:prSet/>
      <dgm:spPr/>
      <dgm:t>
        <a:bodyPr/>
        <a:lstStyle/>
        <a:p>
          <a:endParaRPr lang="pt-BR"/>
        </a:p>
      </dgm:t>
    </dgm:pt>
    <dgm:pt modelId="{0D34C07F-2C5F-4DB2-ACCF-126CF2AE1FAC}" type="sibTrans" cxnId="{CE1FCBED-FF50-4367-93FB-028293D08AB1}">
      <dgm:prSet/>
      <dgm:spPr/>
      <dgm:t>
        <a:bodyPr/>
        <a:lstStyle/>
        <a:p>
          <a:endParaRPr lang="pt-BR"/>
        </a:p>
      </dgm:t>
    </dgm:pt>
    <dgm:pt modelId="{4E9F2CA8-653B-45EE-9851-A5C75717A0E2}" type="pres">
      <dgm:prSet presAssocID="{510AAC60-056F-487E-B370-69E06ABBD3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6046ABD-D212-4085-8F36-3643F98D25DD}" type="pres">
      <dgm:prSet presAssocID="{DA1E978D-5A41-46CA-98C9-349A732AFEEC}" presName="node" presStyleLbl="node1" presStyleIdx="0" presStyleCnt="4" custScaleX="78247" custScaleY="75425" custLinFactNeighborX="439" custLinFactNeighborY="-1289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  <dgm:pt modelId="{C404404D-EAD7-4516-AC4B-1144530120B3}" type="pres">
      <dgm:prSet presAssocID="{DEF818B9-DF39-4BEC-B39F-BEF626C57035}" presName="sibTrans" presStyleLbl="sibTrans1D1" presStyleIdx="0" presStyleCnt="3"/>
      <dgm:spPr/>
      <dgm:t>
        <a:bodyPr/>
        <a:lstStyle/>
        <a:p>
          <a:endParaRPr lang="pt-BR"/>
        </a:p>
      </dgm:t>
    </dgm:pt>
    <dgm:pt modelId="{E2D7FEEB-A410-4CD3-A357-4CDE25AB89B6}" type="pres">
      <dgm:prSet presAssocID="{DEF818B9-DF39-4BEC-B39F-BEF626C57035}" presName="connectorText" presStyleLbl="sibTrans1D1" presStyleIdx="0" presStyleCnt="3"/>
      <dgm:spPr/>
      <dgm:t>
        <a:bodyPr/>
        <a:lstStyle/>
        <a:p>
          <a:endParaRPr lang="pt-BR"/>
        </a:p>
      </dgm:t>
    </dgm:pt>
    <dgm:pt modelId="{6706F75A-332C-4528-BEC0-A14A5047E0AB}" type="pres">
      <dgm:prSet presAssocID="{8CA491EC-53E8-4206-BAEA-89119B64DDC0}" presName="node" presStyleLbl="node1" presStyleIdx="1" presStyleCnt="4" custScaleX="56084" custScaleY="70546" custLinFactNeighborX="-10915" custLinFactNeighborY="2686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  <dgm:pt modelId="{39DF44D6-262E-4B20-B234-18CE3AEF0433}" type="pres">
      <dgm:prSet presAssocID="{E5995233-CE72-4F0F-99D2-31484F14D955}" presName="sibTrans" presStyleLbl="sibTrans1D1" presStyleIdx="1" presStyleCnt="3"/>
      <dgm:spPr/>
      <dgm:t>
        <a:bodyPr/>
        <a:lstStyle/>
        <a:p>
          <a:endParaRPr lang="pt-BR"/>
        </a:p>
      </dgm:t>
    </dgm:pt>
    <dgm:pt modelId="{5666ECB6-85C3-4819-8138-35BCA1CDC74C}" type="pres">
      <dgm:prSet presAssocID="{E5995233-CE72-4F0F-99D2-31484F14D955}" presName="connectorText" presStyleLbl="sibTrans1D1" presStyleIdx="1" presStyleCnt="3"/>
      <dgm:spPr/>
      <dgm:t>
        <a:bodyPr/>
        <a:lstStyle/>
        <a:p>
          <a:endParaRPr lang="pt-BR"/>
        </a:p>
      </dgm:t>
    </dgm:pt>
    <dgm:pt modelId="{9531AABE-6543-4FDD-9103-533EA57F46DA}" type="pres">
      <dgm:prSet presAssocID="{1409B38C-057D-45ED-A86B-C7C9E128DE47}" presName="node" presStyleLbl="node1" presStyleIdx="2" presStyleCnt="4" custScaleX="70833" custScaleY="70055" custLinFactNeighborX="-181" custLinFactNeighborY="-151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  <dgm:pt modelId="{DE3CAF89-7321-423C-9243-9FFCF98F6241}" type="pres">
      <dgm:prSet presAssocID="{A8E2AC54-1D53-4BAE-AC2B-52CB9758D56E}" presName="sibTrans" presStyleLbl="sibTrans1D1" presStyleIdx="2" presStyleCnt="3"/>
      <dgm:spPr/>
      <dgm:t>
        <a:bodyPr/>
        <a:lstStyle/>
        <a:p>
          <a:endParaRPr lang="pt-BR"/>
        </a:p>
      </dgm:t>
    </dgm:pt>
    <dgm:pt modelId="{7F166639-510A-4F16-A74F-EFE8C5D74092}" type="pres">
      <dgm:prSet presAssocID="{A8E2AC54-1D53-4BAE-AC2B-52CB9758D56E}" presName="connectorText" presStyleLbl="sibTrans1D1" presStyleIdx="2" presStyleCnt="3"/>
      <dgm:spPr/>
      <dgm:t>
        <a:bodyPr/>
        <a:lstStyle/>
        <a:p>
          <a:endParaRPr lang="pt-BR"/>
        </a:p>
      </dgm:t>
    </dgm:pt>
    <dgm:pt modelId="{867DF5D6-8CEF-4210-A7B5-16F962F1EF91}" type="pres">
      <dgm:prSet presAssocID="{F40593C9-E3E7-485D-8AAF-B6258E7498D6}" presName="node" presStyleLbl="node1" presStyleIdx="3" presStyleCnt="4" custScaleX="58974" custScaleY="60206" custLinFactNeighborX="-9686" custLinFactNeighborY="2071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pt-BR"/>
        </a:p>
      </dgm:t>
    </dgm:pt>
  </dgm:ptLst>
  <dgm:cxnLst>
    <dgm:cxn modelId="{636B8C2A-C2B9-4D98-B7BC-5596085D372B}" type="presOf" srcId="{8CA491EC-53E8-4206-BAEA-89119B64DDC0}" destId="{6706F75A-332C-4528-BEC0-A14A5047E0AB}" srcOrd="0" destOrd="0" presId="urn:microsoft.com/office/officeart/2005/8/layout/bProcess3"/>
    <dgm:cxn modelId="{71B7277A-A927-45AE-BAC5-92A46D59917B}" type="presOf" srcId="{F40593C9-E3E7-485D-8AAF-B6258E7498D6}" destId="{867DF5D6-8CEF-4210-A7B5-16F962F1EF91}" srcOrd="0" destOrd="0" presId="urn:microsoft.com/office/officeart/2005/8/layout/bProcess3"/>
    <dgm:cxn modelId="{ADCCA931-73E3-41CD-867D-C372A47C8F70}" type="presOf" srcId="{DEF818B9-DF39-4BEC-B39F-BEF626C57035}" destId="{E2D7FEEB-A410-4CD3-A357-4CDE25AB89B6}" srcOrd="1" destOrd="0" presId="urn:microsoft.com/office/officeart/2005/8/layout/bProcess3"/>
    <dgm:cxn modelId="{59F7DAD4-8AFD-416D-B123-995AB1DB16A0}" type="presOf" srcId="{DA1E978D-5A41-46CA-98C9-349A732AFEEC}" destId="{26046ABD-D212-4085-8F36-3643F98D25DD}" srcOrd="0" destOrd="0" presId="urn:microsoft.com/office/officeart/2005/8/layout/bProcess3"/>
    <dgm:cxn modelId="{13FAB654-6C2B-4830-8457-A94CE26B7B38}" type="presOf" srcId="{A8E2AC54-1D53-4BAE-AC2B-52CB9758D56E}" destId="{DE3CAF89-7321-423C-9243-9FFCF98F6241}" srcOrd="0" destOrd="0" presId="urn:microsoft.com/office/officeart/2005/8/layout/bProcess3"/>
    <dgm:cxn modelId="{6F540239-463C-4BFE-AE34-592A65BA469E}" type="presOf" srcId="{E5995233-CE72-4F0F-99D2-31484F14D955}" destId="{39DF44D6-262E-4B20-B234-18CE3AEF0433}" srcOrd="0" destOrd="0" presId="urn:microsoft.com/office/officeart/2005/8/layout/bProcess3"/>
    <dgm:cxn modelId="{9F03E1B3-424F-47FC-AB2D-88E6698F5AB2}" srcId="{510AAC60-056F-487E-B370-69E06ABBD3D4}" destId="{DA1E978D-5A41-46CA-98C9-349A732AFEEC}" srcOrd="0" destOrd="0" parTransId="{1CDAEA16-FC1B-47DF-A2E9-F0C5330230AC}" sibTransId="{DEF818B9-DF39-4BEC-B39F-BEF626C57035}"/>
    <dgm:cxn modelId="{CFBDC8C9-B280-4A32-86D3-F90EDB28FAD2}" type="presOf" srcId="{510AAC60-056F-487E-B370-69E06ABBD3D4}" destId="{4E9F2CA8-653B-45EE-9851-A5C75717A0E2}" srcOrd="0" destOrd="0" presId="urn:microsoft.com/office/officeart/2005/8/layout/bProcess3"/>
    <dgm:cxn modelId="{7B70D4A4-DBD0-486D-872A-B3AA505BA533}" srcId="{510AAC60-056F-487E-B370-69E06ABBD3D4}" destId="{8CA491EC-53E8-4206-BAEA-89119B64DDC0}" srcOrd="1" destOrd="0" parTransId="{3AA8E681-5A78-455E-A013-1BB1607BFBFB}" sibTransId="{E5995233-CE72-4F0F-99D2-31484F14D955}"/>
    <dgm:cxn modelId="{CE1FCBED-FF50-4367-93FB-028293D08AB1}" srcId="{510AAC60-056F-487E-B370-69E06ABBD3D4}" destId="{F40593C9-E3E7-485D-8AAF-B6258E7498D6}" srcOrd="3" destOrd="0" parTransId="{A402411F-18BE-4F37-B233-5F26BDA879E6}" sibTransId="{0D34C07F-2C5F-4DB2-ACCF-126CF2AE1FAC}"/>
    <dgm:cxn modelId="{CD8FFB5F-9E23-4F38-9B73-AB335A3D89FE}" type="presOf" srcId="{DEF818B9-DF39-4BEC-B39F-BEF626C57035}" destId="{C404404D-EAD7-4516-AC4B-1144530120B3}" srcOrd="0" destOrd="0" presId="urn:microsoft.com/office/officeart/2005/8/layout/bProcess3"/>
    <dgm:cxn modelId="{FFF0A164-9E0E-4CA4-A618-46B1381DF460}" type="presOf" srcId="{1409B38C-057D-45ED-A86B-C7C9E128DE47}" destId="{9531AABE-6543-4FDD-9103-533EA57F46DA}" srcOrd="0" destOrd="0" presId="urn:microsoft.com/office/officeart/2005/8/layout/bProcess3"/>
    <dgm:cxn modelId="{94AB1B49-3F0F-4477-9327-3BBC0E99A257}" type="presOf" srcId="{E5995233-CE72-4F0F-99D2-31484F14D955}" destId="{5666ECB6-85C3-4819-8138-35BCA1CDC74C}" srcOrd="1" destOrd="0" presId="urn:microsoft.com/office/officeart/2005/8/layout/bProcess3"/>
    <dgm:cxn modelId="{B034A598-CFAB-49BB-9F45-13A8EBA2C988}" srcId="{510AAC60-056F-487E-B370-69E06ABBD3D4}" destId="{1409B38C-057D-45ED-A86B-C7C9E128DE47}" srcOrd="2" destOrd="0" parTransId="{0E5A6DBD-4463-4694-BA74-D9FC2124EA08}" sibTransId="{A8E2AC54-1D53-4BAE-AC2B-52CB9758D56E}"/>
    <dgm:cxn modelId="{50F7DF0B-FD6A-411F-843E-8856A1E79380}" type="presOf" srcId="{A8E2AC54-1D53-4BAE-AC2B-52CB9758D56E}" destId="{7F166639-510A-4F16-A74F-EFE8C5D74092}" srcOrd="1" destOrd="0" presId="urn:microsoft.com/office/officeart/2005/8/layout/bProcess3"/>
    <dgm:cxn modelId="{161CA1CC-0854-4376-BB0A-82C882CE787E}" type="presParOf" srcId="{4E9F2CA8-653B-45EE-9851-A5C75717A0E2}" destId="{26046ABD-D212-4085-8F36-3643F98D25DD}" srcOrd="0" destOrd="0" presId="urn:microsoft.com/office/officeart/2005/8/layout/bProcess3"/>
    <dgm:cxn modelId="{BBF0D157-165C-47E3-B074-3E62FE036F9E}" type="presParOf" srcId="{4E9F2CA8-653B-45EE-9851-A5C75717A0E2}" destId="{C404404D-EAD7-4516-AC4B-1144530120B3}" srcOrd="1" destOrd="0" presId="urn:microsoft.com/office/officeart/2005/8/layout/bProcess3"/>
    <dgm:cxn modelId="{8A82AFF6-0AF3-48F1-A1B8-4A89C4E1C29D}" type="presParOf" srcId="{C404404D-EAD7-4516-AC4B-1144530120B3}" destId="{E2D7FEEB-A410-4CD3-A357-4CDE25AB89B6}" srcOrd="0" destOrd="0" presId="urn:microsoft.com/office/officeart/2005/8/layout/bProcess3"/>
    <dgm:cxn modelId="{130C5FA2-60BA-49B9-9786-0CEAD2C91E23}" type="presParOf" srcId="{4E9F2CA8-653B-45EE-9851-A5C75717A0E2}" destId="{6706F75A-332C-4528-BEC0-A14A5047E0AB}" srcOrd="2" destOrd="0" presId="urn:microsoft.com/office/officeart/2005/8/layout/bProcess3"/>
    <dgm:cxn modelId="{5EA61048-DEC0-4065-93DF-963EBB0C55C4}" type="presParOf" srcId="{4E9F2CA8-653B-45EE-9851-A5C75717A0E2}" destId="{39DF44D6-262E-4B20-B234-18CE3AEF0433}" srcOrd="3" destOrd="0" presId="urn:microsoft.com/office/officeart/2005/8/layout/bProcess3"/>
    <dgm:cxn modelId="{3904A9D3-E096-4343-94B4-89A926D4C84E}" type="presParOf" srcId="{39DF44D6-262E-4B20-B234-18CE3AEF0433}" destId="{5666ECB6-85C3-4819-8138-35BCA1CDC74C}" srcOrd="0" destOrd="0" presId="urn:microsoft.com/office/officeart/2005/8/layout/bProcess3"/>
    <dgm:cxn modelId="{F962FE7E-C22A-4625-B7D0-AE35D6EA5A96}" type="presParOf" srcId="{4E9F2CA8-653B-45EE-9851-A5C75717A0E2}" destId="{9531AABE-6543-4FDD-9103-533EA57F46DA}" srcOrd="4" destOrd="0" presId="urn:microsoft.com/office/officeart/2005/8/layout/bProcess3"/>
    <dgm:cxn modelId="{23041C00-A66D-4247-9540-94E2B3E51CA2}" type="presParOf" srcId="{4E9F2CA8-653B-45EE-9851-A5C75717A0E2}" destId="{DE3CAF89-7321-423C-9243-9FFCF98F6241}" srcOrd="5" destOrd="0" presId="urn:microsoft.com/office/officeart/2005/8/layout/bProcess3"/>
    <dgm:cxn modelId="{76731431-49CD-49B9-8A96-742A470C4E7E}" type="presParOf" srcId="{DE3CAF89-7321-423C-9243-9FFCF98F6241}" destId="{7F166639-510A-4F16-A74F-EFE8C5D74092}" srcOrd="0" destOrd="0" presId="urn:microsoft.com/office/officeart/2005/8/layout/bProcess3"/>
    <dgm:cxn modelId="{FC933B9A-A267-4F27-A09A-9D71868F2A63}" type="presParOf" srcId="{4E9F2CA8-653B-45EE-9851-A5C75717A0E2}" destId="{867DF5D6-8CEF-4210-A7B5-16F962F1EF91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4404D-EAD7-4516-AC4B-1144530120B3}">
      <dsp:nvSpPr>
        <dsp:cNvPr id="0" name=""/>
        <dsp:cNvSpPr/>
      </dsp:nvSpPr>
      <dsp:spPr>
        <a:xfrm>
          <a:off x="3041462" y="1079597"/>
          <a:ext cx="418788" cy="920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494" y="0"/>
              </a:lnTo>
              <a:lnTo>
                <a:pt x="226494" y="920448"/>
              </a:lnTo>
              <a:lnTo>
                <a:pt x="418788" y="920448"/>
              </a:lnTo>
            </a:path>
          </a:pathLst>
        </a:custGeom>
        <a:noFill/>
        <a:ln w="38100" cap="flat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225249" y="1535379"/>
        <a:ext cx="51214" cy="8883"/>
      </dsp:txXfrm>
    </dsp:sp>
    <dsp:sp modelId="{26046ABD-D212-4085-8F36-3643F98D25DD}">
      <dsp:nvSpPr>
        <dsp:cNvPr id="0" name=""/>
        <dsp:cNvSpPr/>
      </dsp:nvSpPr>
      <dsp:spPr>
        <a:xfrm>
          <a:off x="23913" y="206460"/>
          <a:ext cx="3019348" cy="1746272"/>
        </a:xfrm>
        <a:prstGeom prst="ellipse">
          <a:avLst/>
        </a:prstGeom>
        <a:noFill/>
        <a:ln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5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3200" kern="1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A força da gravidade depende da massa</a:t>
          </a:r>
        </a:p>
      </dsp:txBody>
      <dsp:txXfrm>
        <a:off x="466086" y="462196"/>
        <a:ext cx="2135002" cy="1234800"/>
      </dsp:txXfrm>
    </dsp:sp>
    <dsp:sp modelId="{39DF44D6-262E-4B20-B234-18CE3AEF0433}">
      <dsp:nvSpPr>
        <dsp:cNvPr id="0" name=""/>
        <dsp:cNvSpPr/>
      </dsp:nvSpPr>
      <dsp:spPr>
        <a:xfrm>
          <a:off x="1366630" y="2814901"/>
          <a:ext cx="3208088" cy="256301"/>
        </a:xfrm>
        <a:custGeom>
          <a:avLst/>
          <a:gdLst/>
          <a:ahLst/>
          <a:cxnLst/>
          <a:rect l="0" t="0" r="0" b="0"/>
          <a:pathLst>
            <a:path>
              <a:moveTo>
                <a:pt x="3208088" y="0"/>
              </a:moveTo>
              <a:lnTo>
                <a:pt x="3208088" y="145250"/>
              </a:lnTo>
              <a:lnTo>
                <a:pt x="0" y="145250"/>
              </a:lnTo>
              <a:lnTo>
                <a:pt x="0" y="256301"/>
              </a:lnTo>
            </a:path>
          </a:pathLst>
        </a:custGeom>
        <a:noFill/>
        <a:ln w="38100" cap="flat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890152" y="2938610"/>
        <a:ext cx="161044" cy="8883"/>
      </dsp:txXfrm>
    </dsp:sp>
    <dsp:sp modelId="{6706F75A-332C-4528-BEC0-A14A5047E0AB}">
      <dsp:nvSpPr>
        <dsp:cNvPr id="0" name=""/>
        <dsp:cNvSpPr/>
      </dsp:nvSpPr>
      <dsp:spPr>
        <a:xfrm>
          <a:off x="3492650" y="1183389"/>
          <a:ext cx="2164135" cy="1633312"/>
        </a:xfrm>
        <a:prstGeom prst="ellipse">
          <a:avLst/>
        </a:prstGeom>
        <a:noFill/>
        <a:ln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5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A gravidade afeta a luz</a:t>
          </a:r>
        </a:p>
      </dsp:txBody>
      <dsp:txXfrm>
        <a:off x="3809580" y="1422582"/>
        <a:ext cx="1530275" cy="1154926"/>
      </dsp:txXfrm>
    </dsp:sp>
    <dsp:sp modelId="{DE3CAF89-7321-423C-9243-9FFCF98F6241}">
      <dsp:nvSpPr>
        <dsp:cNvPr id="0" name=""/>
        <dsp:cNvSpPr/>
      </dsp:nvSpPr>
      <dsp:spPr>
        <a:xfrm>
          <a:off x="2731461" y="3914575"/>
          <a:ext cx="490126" cy="514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2163" y="0"/>
              </a:lnTo>
              <a:lnTo>
                <a:pt x="262163" y="514655"/>
              </a:lnTo>
              <a:lnTo>
                <a:pt x="490126" y="514655"/>
              </a:lnTo>
            </a:path>
          </a:pathLst>
        </a:custGeom>
        <a:noFill/>
        <a:ln w="38100" cap="flat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958221" y="4167461"/>
        <a:ext cx="36606" cy="8883"/>
      </dsp:txXfrm>
    </dsp:sp>
    <dsp:sp modelId="{9531AABE-6543-4FDD-9103-533EA57F46DA}">
      <dsp:nvSpPr>
        <dsp:cNvPr id="0" name=""/>
        <dsp:cNvSpPr/>
      </dsp:nvSpPr>
      <dsp:spPr>
        <a:xfrm>
          <a:off x="0" y="3103603"/>
          <a:ext cx="2733261" cy="1621944"/>
        </a:xfrm>
        <a:prstGeom prst="ellipse">
          <a:avLst/>
        </a:prstGeom>
        <a:noFill/>
        <a:ln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5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Se uma estrela tiver muita massa </a:t>
          </a:r>
        </a:p>
      </dsp:txBody>
      <dsp:txXfrm>
        <a:off x="400277" y="3341131"/>
        <a:ext cx="1932707" cy="1146888"/>
      </dsp:txXfrm>
    </dsp:sp>
    <dsp:sp modelId="{867DF5D6-8CEF-4210-A7B5-16F962F1EF91}">
      <dsp:nvSpPr>
        <dsp:cNvPr id="0" name=""/>
        <dsp:cNvSpPr/>
      </dsp:nvSpPr>
      <dsp:spPr>
        <a:xfrm>
          <a:off x="3253987" y="3732272"/>
          <a:ext cx="2275653" cy="1393915"/>
        </a:xfrm>
        <a:prstGeom prst="ellipse">
          <a:avLst/>
        </a:prstGeom>
        <a:noFill/>
        <a:ln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5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>
              <a:solidFill>
                <a:schemeClr val="tx1"/>
              </a:solidFill>
              <a:latin typeface="Arabic Typesetting" panose="03020402040406030203" pitchFamily="66" charset="-78"/>
              <a:cs typeface="Arabic Typesetting" panose="03020402040406030203" pitchFamily="66" charset="-78"/>
            </a:rPr>
            <a:t>A luz não escapa da estrela!</a:t>
          </a:r>
        </a:p>
      </dsp:txBody>
      <dsp:txXfrm>
        <a:off x="3587249" y="3936406"/>
        <a:ext cx="1609129" cy="985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FDE8D-AB9B-4445-86F1-CDEBE664AB3E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F1DEF-56B2-4957-AA75-A5AA9366D0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81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 acordo com a </a:t>
            </a:r>
            <a:r>
              <a:rPr lang="pt-BR" sz="1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Teoria da Relatividade Geral</a:t>
            </a: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um buraco negro é uma região do espaço onde nada, nem mesmo partículas na velocidade da luz conseguem escapar. 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F1DEF-56B2-4957-AA75-A5AA9366D0D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6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Segundo Einstein a gravidade de um corpo é definida por sua massa. Essa deforma o tecido do espaço, quanto maior a massa maior a gravidade de um corpo.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F1DEF-56B2-4957-AA75-A5AA9366D0D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08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Quanto maior a gravidade de um corpo maior é também a </a:t>
            </a:r>
            <a:r>
              <a:rPr lang="pt-BR" sz="1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velocidade de escape</a:t>
            </a: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que é a velocidade mínima necessária para deixar o campo gravitacional.</a:t>
            </a:r>
            <a:endParaRPr lang="pt-BR" sz="1200" dirty="0">
              <a:solidFill>
                <a:srgbClr val="FFFF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F1DEF-56B2-4957-AA75-A5AA9366D0D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466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Por exemplo, para que um foguete saia da </a:t>
            </a:r>
            <a:r>
              <a:rPr lang="pt-BR" sz="1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Terra </a:t>
            </a: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para o espaço ele precisa de uma velocidade de </a:t>
            </a:r>
            <a:r>
              <a:rPr lang="pt-BR" sz="1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40.320 km/h</a:t>
            </a: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Em </a:t>
            </a:r>
            <a:r>
              <a:rPr lang="pt-BR" sz="1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Júpiter</a:t>
            </a: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, teria de ser </a:t>
            </a:r>
            <a:r>
              <a:rPr lang="pt-BR" sz="1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214.200 km/h</a:t>
            </a:r>
            <a:r>
              <a:rPr lang="pt-BR" sz="1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Essa diferença muito grande, é porque sua massa é muito maior que a da Terra.</a:t>
            </a:r>
            <a:endParaRPr lang="pt-BR" sz="1200" dirty="0">
              <a:solidFill>
                <a:srgbClr val="FFFF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F1DEF-56B2-4957-AA75-A5AA9366D0D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69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3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5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9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8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88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497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87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5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1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87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FECBC-286E-411C-87F6-8313CE2ACB97}" type="datetimeFigureOut">
              <a:rPr lang="pt-BR" smtClean="0"/>
              <a:t>03/12/2018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5CA2E-A64B-4EEE-A923-E173B41DD2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215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.stsci.edu/explore_astronomy/black_holes/" TargetMode="External"/><Relationship Id="rId2" Type="http://schemas.openxmlformats.org/officeDocument/2006/relationships/hyperlink" Target="https://super.abril.com.br/mundo-estranho/o-que-a-ciencia-ja-sabe-sobre-buracos-negro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paceplace.nasa.gov/black-holes/en/" TargetMode="External"/><Relationship Id="rId4" Type="http://schemas.openxmlformats.org/officeDocument/2006/relationships/hyperlink" Target="https://imagine.gsfc.nasa.gov/science/objects/black_holes1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1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is a Black Hole - Space Place in a Snap">
            <a:hlinkClick r:id="" action="ppaction://media"/>
            <a:extLst>
              <a:ext uri="{FF2B5EF4-FFF2-40B4-BE49-F238E27FC236}">
                <a16:creationId xmlns:a16="http://schemas.microsoft.com/office/drawing/2014/main" id="{6D226FCB-35F0-4E96-9061-6FC98606A5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643" end="125031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2736"/>
            <a:ext cx="9144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7504" y="116632"/>
            <a:ext cx="8856984" cy="10968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 “pai” dos Buracos negros </a:t>
            </a:r>
            <a:endParaRPr lang="pt-BR" sz="6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44824"/>
            <a:ext cx="7056784" cy="474127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627784" y="1340768"/>
            <a:ext cx="4020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/>
              <a:t>John Archibald </a:t>
            </a:r>
            <a:r>
              <a:rPr lang="pt-BR" sz="2400" dirty="0" err="1" smtClean="0"/>
              <a:t>Wheeler</a:t>
            </a:r>
            <a:r>
              <a:rPr lang="pt-BR" sz="2400" dirty="0" smtClean="0"/>
              <a:t> - 1967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297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43508" y="-40060"/>
            <a:ext cx="8856984" cy="1096888"/>
          </a:xfrm>
        </p:spPr>
        <p:txBody>
          <a:bodyPr>
            <a:noAutofit/>
          </a:bodyPr>
          <a:lstStyle/>
          <a:p>
            <a:r>
              <a:rPr lang="pt-BR" sz="6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Composição de um buraco negro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9F9630-9B40-481D-A6B5-412289DAB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Picture 2" descr="buraco-negro2">
            <a:extLst>
              <a:ext uri="{FF2B5EF4-FFF2-40B4-BE49-F238E27FC236}">
                <a16:creationId xmlns:a16="http://schemas.microsoft.com/office/drawing/2014/main" id="{397923EF-8C97-4F57-89E3-ECA83ACD0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2320"/>
            <a:ext cx="9144000" cy="582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54ADEF-12A4-47E2-97A4-C702CC4723F0}"/>
              </a:ext>
            </a:extLst>
          </p:cNvPr>
          <p:cNvSpPr txBox="1"/>
          <p:nvPr/>
        </p:nvSpPr>
        <p:spPr>
          <a:xfrm>
            <a:off x="6839744" y="1340768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Jatos relativísticos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DE2149D-2E2B-4DF9-B805-6FCAC0ECBAB0}"/>
              </a:ext>
            </a:extLst>
          </p:cNvPr>
          <p:cNvSpPr txBox="1"/>
          <p:nvPr/>
        </p:nvSpPr>
        <p:spPr>
          <a:xfrm>
            <a:off x="7055768" y="3033625"/>
            <a:ext cx="208823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Disco de acreção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BED1F10-8042-4355-B714-81CAF5AD241A}"/>
              </a:ext>
            </a:extLst>
          </p:cNvPr>
          <p:cNvSpPr txBox="1"/>
          <p:nvPr/>
        </p:nvSpPr>
        <p:spPr>
          <a:xfrm>
            <a:off x="6156176" y="5013176"/>
            <a:ext cx="122413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Ergosfera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EDD07B6-FE78-4F59-A2AF-E4BEBD10C9D3}"/>
              </a:ext>
            </a:extLst>
          </p:cNvPr>
          <p:cNvSpPr txBox="1"/>
          <p:nvPr/>
        </p:nvSpPr>
        <p:spPr>
          <a:xfrm>
            <a:off x="1259632" y="4416305"/>
            <a:ext cx="262778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Horizonte de eventos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662A03A-B98B-4923-977A-8ADD8EB75868}"/>
              </a:ext>
            </a:extLst>
          </p:cNvPr>
          <p:cNvSpPr txBox="1"/>
          <p:nvPr/>
        </p:nvSpPr>
        <p:spPr>
          <a:xfrm>
            <a:off x="3779912" y="5987923"/>
            <a:ext cx="165618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Singularidade</a:t>
            </a:r>
          </a:p>
        </p:txBody>
      </p:sp>
    </p:spTree>
    <p:extLst>
      <p:ext uri="{BB962C8B-B14F-4D97-AF65-F5344CB8AC3E}">
        <p14:creationId xmlns:p14="http://schemas.microsoft.com/office/powerpoint/2010/main" val="40532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504" y="459904"/>
            <a:ext cx="8856984" cy="1096888"/>
          </a:xfrm>
        </p:spPr>
        <p:txBody>
          <a:bodyPr>
            <a:noAutofit/>
          </a:bodyPr>
          <a:lstStyle/>
          <a:p>
            <a:r>
              <a:rPr lang="pt-BR" sz="6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Porque nada escapa do buraco negro ?</a:t>
            </a:r>
          </a:p>
        </p:txBody>
      </p:sp>
      <p:pic>
        <p:nvPicPr>
          <p:cNvPr id="6" name="Picture 2" descr="Resultado de imagem para corpo sendo sugado por buraco negro">
            <a:extLst>
              <a:ext uri="{FF2B5EF4-FFF2-40B4-BE49-F238E27FC236}">
                <a16:creationId xmlns:a16="http://schemas.microsoft.com/office/drawing/2014/main" id="{57116784-F82A-42F5-AD21-6745CC01D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r="19221"/>
          <a:stretch/>
        </p:blipFill>
        <p:spPr bwMode="auto">
          <a:xfrm>
            <a:off x="1" y="1953354"/>
            <a:ext cx="9143999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3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velocidade de esca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4108" r="2533" b="6478"/>
          <a:stretch/>
        </p:blipFill>
        <p:spPr bwMode="auto">
          <a:xfrm>
            <a:off x="-3408" y="-171400"/>
            <a:ext cx="9131894" cy="70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76A40EA-94D4-4C19-9FD0-E320208C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5776" y="-203408"/>
            <a:ext cx="3312368" cy="3257128"/>
          </a:xfrm>
        </p:spPr>
        <p:txBody>
          <a:bodyPr>
            <a:noAutofit/>
          </a:bodyPr>
          <a:lstStyle/>
          <a:p>
            <a:r>
              <a:rPr lang="pt-BR" sz="6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 Velocidade de Escape</a:t>
            </a:r>
          </a:p>
        </p:txBody>
      </p:sp>
    </p:spTree>
    <p:extLst>
      <p:ext uri="{BB962C8B-B14F-4D97-AF65-F5344CB8AC3E}">
        <p14:creationId xmlns:p14="http://schemas.microsoft.com/office/powerpoint/2010/main" val="19737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B5B8598-B759-4215-AC38-C4B82BA66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9158144" cy="1224136"/>
          </a:xfrm>
        </p:spPr>
        <p:txBody>
          <a:bodyPr>
            <a:noAutofit/>
          </a:bodyPr>
          <a:lstStyle/>
          <a:p>
            <a:r>
              <a:rPr lang="pt-BR" sz="6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Velocidade de Escape dos Planetas</a:t>
            </a:r>
          </a:p>
        </p:txBody>
      </p:sp>
      <p:pic>
        <p:nvPicPr>
          <p:cNvPr id="1026" name="Picture 2" descr="Resultado de imagem para velocidades de escape dos planetas">
            <a:extLst>
              <a:ext uri="{FF2B5EF4-FFF2-40B4-BE49-F238E27FC236}">
                <a16:creationId xmlns:a16="http://schemas.microsoft.com/office/drawing/2014/main" id="{40B48132-DDD5-48B8-B243-2BB83A688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t="4635" r="8510" b="5764"/>
          <a:stretch/>
        </p:blipFill>
        <p:spPr bwMode="auto">
          <a:xfrm>
            <a:off x="1763688" y="1700808"/>
            <a:ext cx="5616624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nave buraco neg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8"/>
          <a:stretch/>
        </p:blipFill>
        <p:spPr bwMode="auto">
          <a:xfrm>
            <a:off x="489555" y="2751585"/>
            <a:ext cx="8258909" cy="40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8CBFD7D-159E-4F71-AD83-FC6C566E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44" y="332656"/>
            <a:ext cx="9158144" cy="1224136"/>
          </a:xfrm>
        </p:spPr>
        <p:txBody>
          <a:bodyPr>
            <a:noAutofit/>
          </a:bodyPr>
          <a:lstStyle/>
          <a:p>
            <a:r>
              <a:rPr lang="pt-BR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Velocidade de Escape do Buraco Negro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581F7B2-C312-4916-9254-898745E32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347429"/>
            <a:ext cx="8352928" cy="161351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Mais de </a:t>
            </a:r>
            <a:r>
              <a:rPr lang="pt-BR" sz="60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300.000 Km/s !</a:t>
            </a:r>
            <a:endParaRPr lang="pt-BR" sz="5400" dirty="0">
              <a:solidFill>
                <a:srgbClr val="FFFF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14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03F82B1-78B2-47CF-8D75-C6B7669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44" y="332656"/>
            <a:ext cx="9158144" cy="1224136"/>
          </a:xfrm>
        </p:spPr>
        <p:txBody>
          <a:bodyPr>
            <a:noAutofit/>
          </a:bodyPr>
          <a:lstStyle/>
          <a:p>
            <a:r>
              <a:rPr lang="pt-BR" sz="80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Problema !!!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3B618CC-F5A8-4323-8B9E-EF993905B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19" y="1846157"/>
            <a:ext cx="4680521" cy="161351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 velocidade da luz!</a:t>
            </a:r>
            <a:endParaRPr lang="pt-BR" sz="5400" dirty="0">
              <a:solidFill>
                <a:srgbClr val="FFFF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EA00BF-7D06-42AD-9690-5CA5E35DC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0" r="12674"/>
          <a:stretch/>
        </p:blipFill>
        <p:spPr>
          <a:xfrm>
            <a:off x="251520" y="3581204"/>
            <a:ext cx="4680521" cy="29441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8B817FD-675C-43B2-B52F-5AF0CC4F6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80" y="3429000"/>
            <a:ext cx="2845320" cy="3307425"/>
          </a:xfrm>
          <a:prstGeom prst="rect">
            <a:avLst/>
          </a:prstGeom>
        </p:spPr>
      </p:pic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A4B90443-7828-44A1-A4EE-F7F8514F81A2}"/>
              </a:ext>
            </a:extLst>
          </p:cNvPr>
          <p:cNvSpPr/>
          <p:nvPr/>
        </p:nvSpPr>
        <p:spPr>
          <a:xfrm>
            <a:off x="5292080" y="1312582"/>
            <a:ext cx="3600400" cy="1857729"/>
          </a:xfrm>
          <a:prstGeom prst="wedgeEllipseCallout">
            <a:avLst>
              <a:gd name="adj1" fmla="val 15695"/>
              <a:gd name="adj2" fmla="val 7240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39F48D8-099D-4CD2-AE09-8BB22EAC0B78}"/>
              </a:ext>
            </a:extLst>
          </p:cNvPr>
          <p:cNvSpPr txBox="1">
            <a:spLocks/>
          </p:cNvSpPr>
          <p:nvPr/>
        </p:nvSpPr>
        <p:spPr>
          <a:xfrm>
            <a:off x="5292080" y="1556793"/>
            <a:ext cx="3600401" cy="16279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pt-BR" sz="54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Nada viaja mais rápido que a luz !</a:t>
            </a:r>
          </a:p>
        </p:txBody>
      </p:sp>
    </p:spTree>
    <p:extLst>
      <p:ext uri="{BB962C8B-B14F-4D97-AF65-F5344CB8AC3E}">
        <p14:creationId xmlns:p14="http://schemas.microsoft.com/office/powerpoint/2010/main" val="41473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D5E57A8-4C3C-49AD-BECD-3CFDD750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" y="260648"/>
            <a:ext cx="9158144" cy="1224136"/>
          </a:xfrm>
        </p:spPr>
        <p:txBody>
          <a:bodyPr>
            <a:noAutofit/>
          </a:bodyPr>
          <a:lstStyle/>
          <a:p>
            <a:r>
              <a:rPr lang="pt-BR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 que acontece se entrássemos em um buraco negro?</a:t>
            </a:r>
          </a:p>
        </p:txBody>
      </p:sp>
      <p:pic>
        <p:nvPicPr>
          <p:cNvPr id="4" name="What is a Black Hole - Space Place in a Snap">
            <a:hlinkClick r:id="" action="ppaction://media"/>
            <a:extLst>
              <a:ext uri="{FF2B5EF4-FFF2-40B4-BE49-F238E27FC236}">
                <a16:creationId xmlns:a16="http://schemas.microsoft.com/office/drawing/2014/main" id="{53E7B92A-DACF-42EB-86BC-0577EB100D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237" end="60991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5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52966" y="1628800"/>
            <a:ext cx="8539517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t-BR" sz="13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Desvendando os</a:t>
            </a:r>
          </a:p>
          <a:p>
            <a:pPr algn="ctr"/>
            <a:r>
              <a:rPr lang="pt-BR" sz="13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Buracos Negros </a:t>
            </a:r>
          </a:p>
        </p:txBody>
      </p:sp>
      <p:pic>
        <p:nvPicPr>
          <p:cNvPr id="6" name="Picture 6" descr="Resultado de imagem para logo cdcc u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857"/>
            <a:ext cx="180020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1196752"/>
            <a:ext cx="289170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+mn-lt"/>
              </a:rPr>
              <a:t>Centro de Divulgação Cientifica e Cultural</a:t>
            </a: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627"/>
            <a:ext cx="1800200" cy="153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6252297" y="1537857"/>
            <a:ext cx="289170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+mn-lt"/>
              </a:rPr>
              <a:t>Centro de Divulgação da Astronomia</a:t>
            </a:r>
          </a:p>
          <a:p>
            <a:pPr algn="ctr"/>
            <a:r>
              <a:rPr lang="pt-BR" sz="1400" b="1" dirty="0">
                <a:solidFill>
                  <a:schemeClr val="tx1"/>
                </a:solidFill>
                <a:latin typeface="+mn-lt"/>
              </a:rPr>
              <a:t>Observatório Dietrich Schiel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623731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chemeClr val="tx1"/>
                </a:solidFill>
                <a:latin typeface="+mn-lt"/>
              </a:rPr>
              <a:t>Giovana C. Bertolino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+mn-lt"/>
              </a:rPr>
              <a:t>giovana.bertolino@usp.br</a:t>
            </a:r>
            <a:endParaRPr lang="pt-BR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44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F4DE598-430D-4851-BDC7-BBCC4FA0DCA2}"/>
              </a:ext>
            </a:extLst>
          </p:cNvPr>
          <p:cNvSpPr txBox="1">
            <a:spLocks/>
          </p:cNvSpPr>
          <p:nvPr/>
        </p:nvSpPr>
        <p:spPr>
          <a:xfrm>
            <a:off x="827584" y="836712"/>
            <a:ext cx="7344816" cy="60212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5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Perguntas Frequentes sobre Buracos negros</a:t>
            </a:r>
          </a:p>
        </p:txBody>
      </p:sp>
    </p:spTree>
    <p:extLst>
      <p:ext uri="{BB962C8B-B14F-4D97-AF65-F5344CB8AC3E}">
        <p14:creationId xmlns:p14="http://schemas.microsoft.com/office/powerpoint/2010/main" val="7916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58CDAE-5185-4E00-9790-C1EFDB01F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" y="260648"/>
            <a:ext cx="9158144" cy="1224136"/>
          </a:xfrm>
        </p:spPr>
        <p:txBody>
          <a:bodyPr>
            <a:noAutofit/>
          </a:bodyPr>
          <a:lstStyle/>
          <a:p>
            <a:r>
              <a:rPr lang="pt-BR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 que há dentro deles?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CEBA8D6-E459-4AB4-9DAD-A6C8A0B3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884552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5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6C597E0-9B55-4BC6-9F33-81B41161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72" y="548680"/>
            <a:ext cx="9158144" cy="1224136"/>
          </a:xfrm>
        </p:spPr>
        <p:txBody>
          <a:bodyPr>
            <a:noAutofit/>
          </a:bodyPr>
          <a:lstStyle/>
          <a:p>
            <a:r>
              <a:rPr lang="pt-BR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Qual Buraco Negro mais próximo da Terra?</a:t>
            </a:r>
          </a:p>
        </p:txBody>
      </p:sp>
      <p:pic>
        <p:nvPicPr>
          <p:cNvPr id="2050" name="Picture 2" descr="Resultado de imagem para micro quasar">
            <a:extLst>
              <a:ext uri="{FF2B5EF4-FFF2-40B4-BE49-F238E27FC236}">
                <a16:creationId xmlns:a16="http://schemas.microsoft.com/office/drawing/2014/main" id="{6B4B28BE-FFF7-426F-A00E-C2C05E506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r="8268"/>
          <a:stretch/>
        </p:blipFill>
        <p:spPr bwMode="auto">
          <a:xfrm>
            <a:off x="251520" y="2132856"/>
            <a:ext cx="5400601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DF2FFBB-6043-4224-9C87-D95F17E899F9}"/>
              </a:ext>
            </a:extLst>
          </p:cNvPr>
          <p:cNvSpPr/>
          <p:nvPr/>
        </p:nvSpPr>
        <p:spPr>
          <a:xfrm>
            <a:off x="5292080" y="1571834"/>
            <a:ext cx="4139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Micro – quasar.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Na Constelação de Sagitário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Há 1600 anos - luz  </a:t>
            </a:r>
          </a:p>
        </p:txBody>
      </p:sp>
    </p:spTree>
    <p:extLst>
      <p:ext uri="{BB962C8B-B14F-4D97-AF65-F5344CB8AC3E}">
        <p14:creationId xmlns:p14="http://schemas.microsoft.com/office/powerpoint/2010/main" val="42663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buraco branco">
            <a:extLst>
              <a:ext uri="{FF2B5EF4-FFF2-40B4-BE49-F238E27FC236}">
                <a16:creationId xmlns:a16="http://schemas.microsoft.com/office/drawing/2014/main" id="{9134D421-84EB-414C-BB34-984160C9A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144" cy="68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9FF775-1344-486A-B640-954DFAE402BC}"/>
              </a:ext>
            </a:extLst>
          </p:cNvPr>
          <p:cNvSpPr txBox="1">
            <a:spLocks/>
          </p:cNvSpPr>
          <p:nvPr/>
        </p:nvSpPr>
        <p:spPr>
          <a:xfrm>
            <a:off x="-7072" y="260648"/>
            <a:ext cx="9158144" cy="12241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 que é um buraco branco?</a:t>
            </a:r>
          </a:p>
        </p:txBody>
      </p:sp>
    </p:spTree>
    <p:extLst>
      <p:ext uri="{BB962C8B-B14F-4D97-AF65-F5344CB8AC3E}">
        <p14:creationId xmlns:p14="http://schemas.microsoft.com/office/powerpoint/2010/main" val="12075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35E8F-6CE4-4432-A0F1-AB8EB4AFE985}"/>
              </a:ext>
            </a:extLst>
          </p:cNvPr>
          <p:cNvSpPr txBox="1">
            <a:spLocks/>
          </p:cNvSpPr>
          <p:nvPr/>
        </p:nvSpPr>
        <p:spPr>
          <a:xfrm>
            <a:off x="-7072" y="260648"/>
            <a:ext cx="9158144" cy="12241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 que é um buraco de minhoca?</a:t>
            </a:r>
          </a:p>
        </p:txBody>
      </p:sp>
      <p:pic>
        <p:nvPicPr>
          <p:cNvPr id="8194" name="Picture 2" descr="Resultado de imagem para buraco de minhoca">
            <a:extLst>
              <a:ext uri="{FF2B5EF4-FFF2-40B4-BE49-F238E27FC236}">
                <a16:creationId xmlns:a16="http://schemas.microsoft.com/office/drawing/2014/main" id="{82C9E8C3-B263-461A-9416-A85513C78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b="13637"/>
          <a:stretch/>
        </p:blipFill>
        <p:spPr bwMode="auto">
          <a:xfrm>
            <a:off x="4544" y="1484784"/>
            <a:ext cx="9139456" cy="498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EB96BB-0711-46EB-BE29-2900CF220712}"/>
              </a:ext>
            </a:extLst>
          </p:cNvPr>
          <p:cNvSpPr txBox="1">
            <a:spLocks/>
          </p:cNvSpPr>
          <p:nvPr/>
        </p:nvSpPr>
        <p:spPr>
          <a:xfrm>
            <a:off x="208952" y="732696"/>
            <a:ext cx="2490840" cy="56166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Há um buraco negro no centro da Via Láctea?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2D85A7B-93E5-4D51-8BE0-9DC5E4A20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623" y="548680"/>
            <a:ext cx="591884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1FEEBA-8398-4E9C-8ECF-1384954F9A7C}"/>
              </a:ext>
            </a:extLst>
          </p:cNvPr>
          <p:cNvSpPr txBox="1">
            <a:spLocks/>
          </p:cNvSpPr>
          <p:nvPr/>
        </p:nvSpPr>
        <p:spPr>
          <a:xfrm>
            <a:off x="409763" y="433545"/>
            <a:ext cx="8354890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>
                <a:solidFill>
                  <a:srgbClr val="FFFFFF"/>
                </a:solidFill>
              </a:rPr>
              <a:t>Temos fotos de um buraco negro?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imulaÃ§Ã£o buraco negro">
            <a:extLst>
              <a:ext uri="{FF2B5EF4-FFF2-40B4-BE49-F238E27FC236}">
                <a16:creationId xmlns:a16="http://schemas.microsoft.com/office/drawing/2014/main" id="{E7E65D31-0ADD-4E8D-BEE3-0437BADE7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 t="5640" r="13993" b="7873"/>
          <a:stretch/>
        </p:blipFill>
        <p:spPr bwMode="auto">
          <a:xfrm>
            <a:off x="248675" y="2725314"/>
            <a:ext cx="4091938" cy="340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EED81939-BA71-4B76-85DD-406527B7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804" y="3724892"/>
            <a:ext cx="4091938" cy="140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estrela orbitando um buraco negro">
            <a:extLst>
              <a:ext uri="{FF2B5EF4-FFF2-40B4-BE49-F238E27FC236}">
                <a16:creationId xmlns:a16="http://schemas.microsoft.com/office/drawing/2014/main" id="{BAA216B2-4B0B-4C07-8B85-B8D94C127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r="608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6A0FD-AC8A-41FA-BE31-65CEE875FDF2}"/>
              </a:ext>
            </a:extLst>
          </p:cNvPr>
          <p:cNvSpPr txBox="1">
            <a:spLocks/>
          </p:cNvSpPr>
          <p:nvPr/>
        </p:nvSpPr>
        <p:spPr>
          <a:xfrm>
            <a:off x="-7072" y="260648"/>
            <a:ext cx="9158144" cy="12241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 que é a Radiação Hawking?</a:t>
            </a:r>
            <a:endParaRPr lang="pt-BR" sz="6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4BDAB2-50ED-47E6-A159-8366846DD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5" r="1804"/>
          <a:stretch/>
        </p:blipFill>
        <p:spPr>
          <a:xfrm>
            <a:off x="35496" y="1628800"/>
            <a:ext cx="9108504" cy="47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EF98686-702C-45B1-830E-ED3EBA351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" t="1701" r="4971" b="3800"/>
          <a:stretch/>
        </p:blipFill>
        <p:spPr>
          <a:xfrm>
            <a:off x="0" y="18000"/>
            <a:ext cx="914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BAA349-67C1-4DDB-86FE-7E14E25F7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r="275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Autofit/>
          </a:bodyPr>
          <a:lstStyle/>
          <a:p>
            <a:r>
              <a:rPr lang="pt-BR" sz="8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 que são Buracos Negros ?</a:t>
            </a:r>
          </a:p>
        </p:txBody>
      </p:sp>
    </p:spTree>
    <p:extLst>
      <p:ext uri="{BB962C8B-B14F-4D97-AF65-F5344CB8AC3E}">
        <p14:creationId xmlns:p14="http://schemas.microsoft.com/office/powerpoint/2010/main" val="203905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2FCEC-620D-4EE4-A693-1534626E6208}"/>
              </a:ext>
            </a:extLst>
          </p:cNvPr>
          <p:cNvSpPr txBox="1">
            <a:spLocks/>
          </p:cNvSpPr>
          <p:nvPr/>
        </p:nvSpPr>
        <p:spPr>
          <a:xfrm>
            <a:off x="590276" y="1556792"/>
            <a:ext cx="7963448" cy="31283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99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Perguntas?</a:t>
            </a:r>
          </a:p>
        </p:txBody>
      </p:sp>
    </p:spTree>
    <p:extLst>
      <p:ext uri="{BB962C8B-B14F-4D97-AF65-F5344CB8AC3E}">
        <p14:creationId xmlns:p14="http://schemas.microsoft.com/office/powerpoint/2010/main" val="44188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1109A-BF40-45C7-8B56-B25723C63550}"/>
              </a:ext>
            </a:extLst>
          </p:cNvPr>
          <p:cNvSpPr txBox="1">
            <a:spLocks/>
          </p:cNvSpPr>
          <p:nvPr/>
        </p:nvSpPr>
        <p:spPr>
          <a:xfrm>
            <a:off x="755576" y="1864824"/>
            <a:ext cx="7963448" cy="31283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99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1130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504" y="-116160"/>
            <a:ext cx="8856984" cy="1096888"/>
          </a:xfrm>
        </p:spPr>
        <p:txBody>
          <a:bodyPr>
            <a:noAutofit/>
          </a:bodyPr>
          <a:lstStyle/>
          <a:p>
            <a:r>
              <a:rPr lang="pt-BR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Referências 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760640"/>
          </a:xfrm>
        </p:spPr>
        <p:txBody>
          <a:bodyPr>
            <a:normAutofit/>
          </a:bodyPr>
          <a:lstStyle/>
          <a:p>
            <a:pPr algn="ctr"/>
            <a:r>
              <a:rPr lang="pt-B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 livro de Ouro do Universo – Ronaldo R. F. Mourão</a:t>
            </a:r>
          </a:p>
          <a:p>
            <a:pPr algn="ctr"/>
            <a:r>
              <a:rPr lang="pt-B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Introdução à Cosmologia – Ronaldo E. de Souza</a:t>
            </a:r>
          </a:p>
          <a:p>
            <a:pPr algn="ctr"/>
            <a:r>
              <a:rPr lang="pt-B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 livro da Ciência – Globo Livros</a:t>
            </a:r>
          </a:p>
          <a:p>
            <a:pPr algn="ctr"/>
            <a:r>
              <a:rPr lang="pt-B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Os Buracos Negros na Ciência Atual: um brevíssimo manual introdutório – J.E </a:t>
            </a:r>
            <a:r>
              <a:rPr lang="pt-BR" sz="4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Horvath</a:t>
            </a:r>
            <a:r>
              <a:rPr lang="pt-B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e P.S Custódio</a:t>
            </a:r>
          </a:p>
          <a:p>
            <a:pPr algn="ctr"/>
            <a:r>
              <a:rPr lang="pt-B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Buracos Negros: rompendo o limite da ficção – D. </a:t>
            </a:r>
            <a:r>
              <a:rPr lang="pt-BR" sz="4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Vanzella</a:t>
            </a:r>
            <a:r>
              <a:rPr lang="pt-B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e G. </a:t>
            </a:r>
            <a:r>
              <a:rPr lang="pt-BR" sz="4000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Matsas</a:t>
            </a:r>
            <a:r>
              <a:rPr lang="pt-BR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pt-BR" sz="4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8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504" y="-116160"/>
            <a:ext cx="8856984" cy="1096888"/>
          </a:xfrm>
        </p:spPr>
        <p:txBody>
          <a:bodyPr>
            <a:noAutofit/>
          </a:bodyPr>
          <a:lstStyle/>
          <a:p>
            <a:r>
              <a:rPr lang="pt-BR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Referências 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4968552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Arabic Typesetting" panose="03020402040406030203" pitchFamily="66" charset="-78"/>
                <a:cs typeface="Arabic Typesetting" panose="03020402040406030203" pitchFamily="66" charset="-78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https://super.abril.com.br/mundo-estranho/o-que-a-ciencia-ja-sabe-sobre-buracos-negros/</a:t>
            </a:r>
            <a:endParaRPr lang="pt-B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buNone/>
            </a:pPr>
            <a:endParaRPr lang="pt-B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pt-BR" dirty="0">
                <a:latin typeface="Arabic Typesetting" panose="03020402040406030203" pitchFamily="66" charset="-78"/>
                <a:cs typeface="Arabic Typesetting" panose="03020402040406030203" pitchFamily="66" charset="-78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http://hubble.stsci.edu/explore_astronomy/black_holes/</a:t>
            </a:r>
            <a:endParaRPr lang="pt-B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buNone/>
            </a:pPr>
            <a:endParaRPr lang="pt-B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pt-BR" dirty="0">
                <a:latin typeface="Arabic Typesetting" panose="03020402040406030203" pitchFamily="66" charset="-78"/>
                <a:cs typeface="Arabic Typesetting" panose="03020402040406030203" pitchFamily="66" charset="-78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https://imagine.gsfc.nasa.gov/science/objects/black_holes1.html</a:t>
            </a:r>
            <a:endParaRPr lang="pt-B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indent="0" algn="ctr">
              <a:buNone/>
            </a:pPr>
            <a:endParaRPr lang="pt-B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pt-BR" dirty="0">
                <a:latin typeface="Arabic Typesetting" panose="03020402040406030203" pitchFamily="66" charset="-78"/>
                <a:cs typeface="Arabic Typesetting" panose="03020402040406030203" pitchFamily="66" charset="-78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https://spaceplace.nasa.gov/black-holes/en/</a:t>
            </a:r>
            <a:endParaRPr lang="pt-B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endParaRPr lang="pt-BR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>
              <a:lnSpc>
                <a:spcPct val="220000"/>
              </a:lnSpc>
            </a:pPr>
            <a:endParaRPr lang="pt-BR" sz="4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14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m para isaac newton caricatura">
            <a:extLst>
              <a:ext uri="{FF2B5EF4-FFF2-40B4-BE49-F238E27FC236}">
                <a16:creationId xmlns:a16="http://schemas.microsoft.com/office/drawing/2014/main" id="{3DC10FC8-BB5A-4226-A4FA-D87514B6C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13" b="95007" l="9971" r="89932">
                        <a14:foregroundMark x1="37439" y1="9312" x2="37439" y2="9312"/>
                        <a14:foregroundMark x1="36657" y1="8097" x2="36657" y2="8097"/>
                        <a14:foregroundMark x1="43695" y1="7827" x2="43695" y2="7827"/>
                        <a14:foregroundMark x1="44966" y1="6613" x2="44966" y2="6613"/>
                        <a14:foregroundMark x1="36070" y1="6613" x2="36070" y2="6613"/>
                        <a14:foregroundMark x1="29326" y1="90148" x2="29326" y2="90148"/>
                        <a14:foregroundMark x1="22874" y1="87989" x2="22874" y2="87989"/>
                        <a14:foregroundMark x1="42913" y1="95007" x2="42913" y2="95007"/>
                        <a14:foregroundMark x1="71750" y1="86505" x2="71750" y2="86505"/>
                        <a14:foregroundMark x1="69795" y1="84076" x2="69795" y2="84076"/>
                        <a14:foregroundMark x1="71750" y1="86370" x2="71750" y2="86370"/>
                        <a14:foregroundMark x1="55816" y1="68151" x2="55816" y2="68151"/>
                        <a14:foregroundMark x1="55718" y1="64372" x2="55718" y2="64372"/>
                        <a14:foregroundMark x1="56598" y1="63428" x2="56598" y2="63428"/>
                        <a14:foregroundMark x1="54448" y1="72605" x2="54448" y2="72605"/>
                        <a14:foregroundMark x1="53177" y1="71390" x2="53177" y2="71390"/>
                        <a14:foregroundMark x1="58260" y1="68826" x2="58260" y2="68826"/>
                        <a14:foregroundMark x1="58260" y1="66667" x2="58260" y2="66667"/>
                        <a14:foregroundMark x1="55523" y1="70715" x2="55523" y2="70715"/>
                        <a14:foregroundMark x1="66569" y1="74224" x2="66569" y2="74224"/>
                        <a14:foregroundMark x1="68133" y1="75304" x2="68133" y2="75304"/>
                        <a14:foregroundMark x1="70088" y1="83401" x2="70088" y2="83401"/>
                        <a14:foregroundMark x1="30792" y1="83536" x2="30792" y2="83536"/>
                        <a14:foregroundMark x1="24438" y1="83806" x2="24438" y2="83806"/>
                        <a14:foregroundMark x1="25611" y1="83131" x2="25611" y2="8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4" r="17613" b="3131"/>
          <a:stretch/>
        </p:blipFill>
        <p:spPr bwMode="auto">
          <a:xfrm>
            <a:off x="1" y="1555810"/>
            <a:ext cx="4572000" cy="530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774608F-A74A-4844-AB4F-3FD02851C024}"/>
              </a:ext>
            </a:extLst>
          </p:cNvPr>
          <p:cNvSpPr txBox="1">
            <a:spLocks/>
          </p:cNvSpPr>
          <p:nvPr/>
        </p:nvSpPr>
        <p:spPr>
          <a:xfrm>
            <a:off x="251520" y="274638"/>
            <a:ext cx="856895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Como tudo começou...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9CDAF75-E662-400F-AE43-780F1C477573}"/>
              </a:ext>
            </a:extLst>
          </p:cNvPr>
          <p:cNvSpPr/>
          <p:nvPr/>
        </p:nvSpPr>
        <p:spPr>
          <a:xfrm>
            <a:off x="5292080" y="1571834"/>
            <a:ext cx="4139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1687</a:t>
            </a:r>
            <a:r>
              <a:rPr lang="pt-BR" sz="4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Isaac Newton </a:t>
            </a:r>
            <a:r>
              <a:rPr lang="pt-BR" sz="4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publica </a:t>
            </a:r>
            <a:r>
              <a:rPr lang="pt-BR" sz="4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 </a:t>
            </a:r>
          </a:p>
          <a:p>
            <a:pPr algn="ctr">
              <a:lnSpc>
                <a:spcPct val="150000"/>
              </a:lnSpc>
            </a:pPr>
            <a:r>
              <a:rPr lang="pt-BR" sz="4400" b="1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Lei da Gravitação Universal </a:t>
            </a:r>
            <a:r>
              <a:rPr lang="pt-BR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.   </a:t>
            </a:r>
          </a:p>
        </p:txBody>
      </p: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9A8811E2-3CE8-418F-9198-2E95134811A9}"/>
              </a:ext>
            </a:extLst>
          </p:cNvPr>
          <p:cNvSpPr/>
          <p:nvPr/>
        </p:nvSpPr>
        <p:spPr>
          <a:xfrm>
            <a:off x="3695309" y="3645024"/>
            <a:ext cx="1884803" cy="1215008"/>
          </a:xfrm>
          <a:prstGeom prst="wedgeEllipseCallout">
            <a:avLst>
              <a:gd name="adj1" fmla="val -67803"/>
              <a:gd name="adj2" fmla="val 7370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A64DF4A-00EF-4859-90D2-77C4B098BDDE}"/>
                  </a:ext>
                </a:extLst>
              </p:cNvPr>
              <p:cNvSpPr txBox="1"/>
              <p:nvPr/>
            </p:nvSpPr>
            <p:spPr>
              <a:xfrm>
                <a:off x="3444904" y="4010705"/>
                <a:ext cx="2225161" cy="5270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0A64DF4A-00EF-4859-90D2-77C4B098B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904" y="4010705"/>
                <a:ext cx="2225161" cy="527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4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612682" y="5145081"/>
            <a:ext cx="3538736" cy="9361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John Michell - 1783</a:t>
            </a:r>
          </a:p>
        </p:txBody>
      </p:sp>
      <p:pic>
        <p:nvPicPr>
          <p:cNvPr id="2050" name="Picture 2" descr="John Miche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1154" y1="15094" x2="41154" y2="15094"/>
                        <a14:foregroundMark x1="15000" y1="62264" x2="15000" y2="62264"/>
                        <a14:foregroundMark x1="13077" y1="64151" x2="13077" y2="64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31" y="1575075"/>
            <a:ext cx="3063228" cy="374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288B422-CCE9-4F55-A944-0EAB06764216}"/>
              </a:ext>
            </a:extLst>
          </p:cNvPr>
          <p:cNvSpPr txBox="1">
            <a:spLocks/>
          </p:cNvSpPr>
          <p:nvPr/>
        </p:nvSpPr>
        <p:spPr>
          <a:xfrm>
            <a:off x="251520" y="274638"/>
            <a:ext cx="8568952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As estrelas negras ...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26283A4-713B-40EA-A736-07217E6A3B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936048"/>
              </p:ext>
            </p:extLst>
          </p:nvPr>
        </p:nvGraphicFramePr>
        <p:xfrm>
          <a:off x="71234" y="1575075"/>
          <a:ext cx="6084942" cy="526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045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/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166A364E-7A2A-4E70-B7DC-57CAB4AC2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583264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C14BD48-58D8-4660-A30B-54958DBED672}"/>
              </a:ext>
            </a:extLst>
          </p:cNvPr>
          <p:cNvSpPr txBox="1">
            <a:spLocks/>
          </p:cNvSpPr>
          <p:nvPr/>
        </p:nvSpPr>
        <p:spPr>
          <a:xfrm>
            <a:off x="1210893" y="4763729"/>
            <a:ext cx="3538736" cy="93610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Albert Einstein- </a:t>
            </a:r>
            <a:r>
              <a:rPr lang="pt-BR" sz="44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1915</a:t>
            </a:r>
            <a:endParaRPr lang="pt-BR" sz="4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0413306-19CF-4F25-8D11-B382363E78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79"/>
          <a:stretch/>
        </p:blipFill>
        <p:spPr>
          <a:xfrm>
            <a:off x="5829402" y="2935357"/>
            <a:ext cx="334013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096888"/>
          </a:xfrm>
        </p:spPr>
        <p:txBody>
          <a:bodyPr>
            <a:noAutofit/>
          </a:bodyPr>
          <a:lstStyle/>
          <a:p>
            <a:r>
              <a:rPr lang="pt-BR" sz="6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Como se forma um buraco negro 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DA9B67C-C143-425C-AD35-EDD714232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49"/>
          <a:stretch/>
        </p:blipFill>
        <p:spPr>
          <a:xfrm>
            <a:off x="611560" y="1213520"/>
            <a:ext cx="4032448" cy="53246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1A5DE68-C0FB-462E-9F26-82D7D8E0E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49"/>
          <a:stretch/>
        </p:blipFill>
        <p:spPr>
          <a:xfrm>
            <a:off x="4572000" y="1196752"/>
            <a:ext cx="4032448" cy="53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ovanaCalisto\Documents\ASTRONOMIA\SA - Radiação Hawking\Evolução estrel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iovanaCalisto\Documents\ASTRONOMIA\SA - Radiação Hawking\Evolução estrelar - Copia (10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" y="1916832"/>
            <a:ext cx="14763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iovanaCalisto\Documents\ASTRONOMIA\SA - Radiação Hawking\Evolução estrelar - Copia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41" y="1695078"/>
            <a:ext cx="79057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iovanaCalisto\Documents\ASTRONOMIA\SA - Radiação Hawking\Evolução estrelar - Copia (6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93096"/>
            <a:ext cx="7905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iovanaCalisto\Documents\ASTRONOMIA\SA - Radiação Hawking\Evolução estrelar - Copia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84" y="1403995"/>
            <a:ext cx="9144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iovanaCalisto\Documents\ASTRONOMIA\SA - Radiação Hawking\Evolução estrelar - Copia (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140017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GiovanaCalisto\Documents\ASTRONOMIA\SA - Radiação Hawking\Evolução estrelar - Copia (5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78496"/>
            <a:ext cx="6381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GiovanaCalisto\Documents\ASTRONOMIA\SA - Radiação Hawking\Evolução estrelar - Copia (7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908" y="4221088"/>
            <a:ext cx="11811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GiovanaCalisto\Documents\ASTRONOMIA\SA - Radiação Hawking\Evolução estrelar - Copia (8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80" y="4077072"/>
            <a:ext cx="1905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GiovanaCalisto\Documents\ASTRONOMIA\SA - Radiação Hawking\Evolução estrelar - Copia (9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55" y="3272011"/>
            <a:ext cx="13049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GiovanaCalisto\Documents\ASTRONOMIA\SA - Radiação Hawking\Evolução estrelar - Copi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1208"/>
            <a:ext cx="13049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V="1">
            <a:off x="1331640" y="2238003"/>
            <a:ext cx="576064" cy="2548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2915816" y="2238003"/>
            <a:ext cx="54709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4427984" y="2238003"/>
            <a:ext cx="50405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V="1">
            <a:off x="6660232" y="2056457"/>
            <a:ext cx="648072" cy="1815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1475656" y="4653136"/>
            <a:ext cx="432048" cy="2638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2915816" y="5106913"/>
            <a:ext cx="360040" cy="1942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4680012" y="5067672"/>
            <a:ext cx="50726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7092280" y="4293096"/>
            <a:ext cx="495275" cy="4919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6984268" y="5301208"/>
            <a:ext cx="603287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5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1B3EF6A-19A3-47D9-BF73-A3D75358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28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468</Words>
  <Application>Microsoft Office PowerPoint</Application>
  <PresentationFormat>Apresentação na tela (4:3)</PresentationFormat>
  <Paragraphs>73</Paragraphs>
  <Slides>33</Slides>
  <Notes>4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8" baseType="lpstr">
      <vt:lpstr>Arabic Typesetting</vt:lpstr>
      <vt:lpstr>Arial</vt:lpstr>
      <vt:lpstr>Calibri</vt:lpstr>
      <vt:lpstr>Cambria Math</vt:lpstr>
      <vt:lpstr>Tema do Office</vt:lpstr>
      <vt:lpstr>Apresentação do PowerPoint</vt:lpstr>
      <vt:lpstr>Apresentação do PowerPoint</vt:lpstr>
      <vt:lpstr>O que são Buracos Negros ?</vt:lpstr>
      <vt:lpstr>Apresentação do PowerPoint</vt:lpstr>
      <vt:lpstr>Apresentação do PowerPoint</vt:lpstr>
      <vt:lpstr>Apresentação do PowerPoint</vt:lpstr>
      <vt:lpstr>Como se forma um buraco negro 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Composição de um buraco negro</vt:lpstr>
      <vt:lpstr>Porque nada escapa do buraco negro ?</vt:lpstr>
      <vt:lpstr>A Velocidade de Escape</vt:lpstr>
      <vt:lpstr>Velocidade de Escape dos Planetas</vt:lpstr>
      <vt:lpstr>Velocidade de Escape do Buraco Negro</vt:lpstr>
      <vt:lpstr>Problema !!!</vt:lpstr>
      <vt:lpstr>O que acontece se entrássemos em um buraco negro?</vt:lpstr>
      <vt:lpstr>Apresentação do PowerPoint</vt:lpstr>
      <vt:lpstr>O que há dentro deles?</vt:lpstr>
      <vt:lpstr>Qual Buraco Negro mais próximo da Terra?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 </vt:lpstr>
      <vt:lpstr>Referências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Giovana</dc:creator>
  <cp:lastModifiedBy>Observatório</cp:lastModifiedBy>
  <cp:revision>8</cp:revision>
  <dcterms:created xsi:type="dcterms:W3CDTF">2018-11-26T02:23:15Z</dcterms:created>
  <dcterms:modified xsi:type="dcterms:W3CDTF">2018-12-03T11:09:23Z</dcterms:modified>
</cp:coreProperties>
</file>