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8" r:id="rId10"/>
    <p:sldId id="299" r:id="rId11"/>
    <p:sldId id="300" r:id="rId12"/>
    <p:sldId id="264" r:id="rId13"/>
    <p:sldId id="301" r:id="rId14"/>
    <p:sldId id="265" r:id="rId15"/>
    <p:sldId id="268" r:id="rId16"/>
    <p:sldId id="269" r:id="rId17"/>
    <p:sldId id="270" r:id="rId18"/>
    <p:sldId id="271" r:id="rId19"/>
    <p:sldId id="296" r:id="rId20"/>
    <p:sldId id="297" r:id="rId21"/>
    <p:sldId id="273" r:id="rId22"/>
    <p:sldId id="277" r:id="rId23"/>
    <p:sldId id="278" r:id="rId24"/>
    <p:sldId id="280" r:id="rId25"/>
    <p:sldId id="281" r:id="rId26"/>
    <p:sldId id="279" r:id="rId27"/>
    <p:sldId id="302" r:id="rId28"/>
    <p:sldId id="293" r:id="rId29"/>
    <p:sldId id="274" r:id="rId30"/>
    <p:sldId id="275" r:id="rId31"/>
    <p:sldId id="282" r:id="rId32"/>
    <p:sldId id="284" r:id="rId33"/>
    <p:sldId id="283" r:id="rId34"/>
    <p:sldId id="285" r:id="rId35"/>
    <p:sldId id="287" r:id="rId36"/>
    <p:sldId id="288" r:id="rId37"/>
    <p:sldId id="294" r:id="rId38"/>
    <p:sldId id="295" r:id="rId39"/>
    <p:sldId id="289" r:id="rId40"/>
    <p:sldId id="290" r:id="rId41"/>
    <p:sldId id="291" r:id="rId42"/>
    <p:sldId id="292" r:id="rId43"/>
    <p:sldId id="267" r:id="rId44"/>
    <p:sldId id="286" r:id="rId4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60206A-1F52-4ABC-A263-0FDED5A261D7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98"/>
            <p14:sldId id="299"/>
            <p14:sldId id="300"/>
            <p14:sldId id="264"/>
            <p14:sldId id="301"/>
            <p14:sldId id="265"/>
            <p14:sldId id="268"/>
            <p14:sldId id="269"/>
            <p14:sldId id="270"/>
            <p14:sldId id="271"/>
            <p14:sldId id="296"/>
            <p14:sldId id="297"/>
            <p14:sldId id="273"/>
            <p14:sldId id="277"/>
            <p14:sldId id="278"/>
            <p14:sldId id="280"/>
            <p14:sldId id="281"/>
            <p14:sldId id="279"/>
            <p14:sldId id="302"/>
            <p14:sldId id="293"/>
            <p14:sldId id="274"/>
            <p14:sldId id="275"/>
            <p14:sldId id="282"/>
            <p14:sldId id="284"/>
          </p14:sldIdLst>
        </p14:section>
        <p14:section name="Untitled Section" id="{7FFC3679-3888-42DF-99FF-B66561065E29}">
          <p14:sldIdLst>
            <p14:sldId id="283"/>
            <p14:sldId id="285"/>
            <p14:sldId id="287"/>
            <p14:sldId id="288"/>
            <p14:sldId id="294"/>
            <p14:sldId id="295"/>
            <p14:sldId id="289"/>
            <p14:sldId id="290"/>
            <p14:sldId id="291"/>
            <p14:sldId id="292"/>
            <p14:sldId id="26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2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42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22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5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80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8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4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94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98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2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4902-1025-4421-84D6-E7CF825A3D43}" type="datetimeFigureOut">
              <a:rPr lang="pt-BR" smtClean="0"/>
              <a:t>08/09/2018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C5EF-029A-4F81-A0B8-D57C8F472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8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.nasa.gov/apod/ap170113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ubblesite.org/image/2177/news_release/2007-3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hubblesite.org/image/2177/news_release/2007-3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hubblesite.org/image/2177/news_release/2007-3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varia" TargetMode="External"/><Relationship Id="rId3" Type="http://schemas.openxmlformats.org/officeDocument/2006/relationships/hyperlink" Target="https://en.wikipedia.org/wiki/Antoine_Coysevox" TargetMode="External"/><Relationship Id="rId7" Type="http://schemas.openxmlformats.org/officeDocument/2006/relationships/hyperlink" Target="https://en.wikipedia.org/wiki/Nurember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s://en.wikipedia.org/wiki/Paris" TargetMode="External"/><Relationship Id="rId4" Type="http://schemas.openxmlformats.org/officeDocument/2006/relationships/hyperlink" Target="https://en.wikipedia.org/wiki/Louvre" TargetMode="External"/><Relationship Id="rId9" Type="http://schemas.openxmlformats.org/officeDocument/2006/relationships/hyperlink" Target="https://en.wikipedia.org/wiki/Germany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Neptune's_Dynamic_Environment.web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ersetoday.com/21596/what-is-neptune-made-of-1/" TargetMode="External"/><Relationship Id="rId13" Type="http://schemas.openxmlformats.org/officeDocument/2006/relationships/hyperlink" Target="https://www.youtube.com/watch?v=v4wuV14QlNM" TargetMode="External"/><Relationship Id="rId3" Type="http://schemas.openxmlformats.org/officeDocument/2006/relationships/hyperlink" Target="https://voyager.jpl.nasa.gov/mission/timeline/#event-voyager-2-encounters-neptune" TargetMode="External"/><Relationship Id="rId7" Type="http://schemas.openxmlformats.org/officeDocument/2006/relationships/hyperlink" Target="https://en.wikipedia.org/wiki/Neptune_(mythology)#/media/File:Louvre_neptune_RF3006.jpg" TargetMode="External"/><Relationship Id="rId12" Type="http://schemas.openxmlformats.org/officeDocument/2006/relationships/hyperlink" Target="https://solarsystem.nasa.gov/resources/609/hubbles-view-of-neptune/" TargetMode="External"/><Relationship Id="rId2" Type="http://schemas.openxmlformats.org/officeDocument/2006/relationships/hyperlink" Target="http://www.stellarium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tsandculture.google.com/asset/refractor-of-the-berlin-royal-observatory/8QH-rTdLxT_eUg" TargetMode="External"/><Relationship Id="rId11" Type="http://schemas.openxmlformats.org/officeDocument/2006/relationships/hyperlink" Target="https://solarsystem.nasa.gov/resources/936/neptune-from-the-very-large-telescope-vlt/" TargetMode="External"/><Relationship Id="rId5" Type="http://schemas.openxmlformats.org/officeDocument/2006/relationships/hyperlink" Target="http://solarviews.com/eng/triton.htm" TargetMode="External"/><Relationship Id="rId10" Type="http://schemas.openxmlformats.org/officeDocument/2006/relationships/hyperlink" Target="https://www.space.com/22222-neptunes-moons.html" TargetMode="External"/><Relationship Id="rId4" Type="http://schemas.openxmlformats.org/officeDocument/2006/relationships/hyperlink" Target="https://nineplanets.org/neptune.html" TargetMode="External"/><Relationship Id="rId9" Type="http://schemas.openxmlformats.org/officeDocument/2006/relationships/hyperlink" Target="https://solarsystem.nasa.gov/planets/neptune/overview/" TargetMode="External"/><Relationship Id="rId14" Type="http://schemas.openxmlformats.org/officeDocument/2006/relationships/hyperlink" Target="https://eyes.nasa.gov/dsn/dsn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1" b="22465"/>
          <a:stretch/>
        </p:blipFill>
        <p:spPr bwMode="auto">
          <a:xfrm>
            <a:off x="921225" y="706792"/>
            <a:ext cx="7301551" cy="431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0538"/>
            <a:ext cx="7772400" cy="110251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0BDDA"/>
                </a:solidFill>
                <a:latin typeface="+mn-lt"/>
              </a:rPr>
              <a:t>O OUTRO PLANETA AZUL</a:t>
            </a:r>
            <a:endParaRPr lang="pt-BR" b="1" dirty="0">
              <a:solidFill>
                <a:srgbClr val="80BDDA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116" y="4738053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  <a:latin typeface="Montserrat Light" pitchFamily="2" charset="0"/>
              </a:rPr>
              <a:t>Natália</a:t>
            </a:r>
            <a:r>
              <a:rPr lang="en-US" sz="10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Montserrat Light" pitchFamily="2" charset="0"/>
              </a:rPr>
              <a:t>Palivanas</a:t>
            </a:r>
            <a:endParaRPr lang="en-US" sz="10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Montserrat Light" pitchFamily="2" charset="0"/>
              </a:rPr>
              <a:t>natalia.palivanas@usp.br</a:t>
            </a:r>
            <a:endParaRPr lang="pt-BR" sz="1000" dirty="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1208" y="4738053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bg1"/>
                </a:solidFill>
                <a:latin typeface="Montserrat Light" pitchFamily="2" charset="0"/>
              </a:rPr>
              <a:t>Kharen</a:t>
            </a:r>
            <a:r>
              <a:rPr lang="en-US" sz="1000" dirty="0" smtClean="0">
                <a:solidFill>
                  <a:schemeClr val="bg1"/>
                </a:solidFill>
                <a:latin typeface="Montserrat Light" pitchFamily="2" charset="0"/>
              </a:rPr>
              <a:t> Silva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  <a:latin typeface="Montserrat Light" pitchFamily="2" charset="0"/>
              </a:rPr>
              <a:t>ksilva231@gmail.com</a:t>
            </a:r>
            <a:endParaRPr lang="pt-BR" sz="1000" dirty="0">
              <a:solidFill>
                <a:schemeClr val="bg1"/>
              </a:solidFill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6"/>
          <a:stretch/>
        </p:blipFill>
        <p:spPr bwMode="auto">
          <a:xfrm>
            <a:off x="6908770" y="208504"/>
            <a:ext cx="2127726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9"/>
          <a:stretch/>
        </p:blipFill>
        <p:spPr bwMode="auto">
          <a:xfrm>
            <a:off x="4659378" y="208504"/>
            <a:ext cx="2125369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7"/>
          <a:stretch/>
        </p:blipFill>
        <p:spPr bwMode="auto">
          <a:xfrm>
            <a:off x="2405110" y="208504"/>
            <a:ext cx="2130244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" r="22831"/>
          <a:stretch/>
        </p:blipFill>
        <p:spPr bwMode="auto">
          <a:xfrm>
            <a:off x="107744" y="208504"/>
            <a:ext cx="2173342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6"/>
          <a:stretch/>
        </p:blipFill>
        <p:spPr bwMode="auto">
          <a:xfrm>
            <a:off x="6908770" y="208504"/>
            <a:ext cx="2127726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9"/>
          <a:stretch/>
        </p:blipFill>
        <p:spPr bwMode="auto">
          <a:xfrm>
            <a:off x="4659378" y="208504"/>
            <a:ext cx="2125369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7"/>
          <a:stretch/>
        </p:blipFill>
        <p:spPr bwMode="auto">
          <a:xfrm>
            <a:off x="2405110" y="208504"/>
            <a:ext cx="2130244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80573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“–</a:t>
            </a:r>
            <a:r>
              <a:rPr lang="en-US" sz="3600" dirty="0" err="1" smtClean="0">
                <a:solidFill>
                  <a:schemeClr val="bg1"/>
                </a:solidFill>
              </a:rPr>
              <a:t>Dá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ver</a:t>
            </a:r>
            <a:r>
              <a:rPr lang="en-US" sz="3600" dirty="0" smtClean="0">
                <a:solidFill>
                  <a:schemeClr val="bg1"/>
                </a:solidFill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</a:rPr>
              <a:t>olho</a:t>
            </a:r>
            <a:r>
              <a:rPr lang="en-US" sz="3600" dirty="0" smtClean="0">
                <a:solidFill>
                  <a:schemeClr val="bg1"/>
                </a:solidFill>
              </a:rPr>
              <a:t> nu?”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80573"/>
            <a:ext cx="548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“–</a:t>
            </a:r>
            <a:r>
              <a:rPr lang="en-US" sz="3600" dirty="0" err="1" smtClean="0">
                <a:solidFill>
                  <a:schemeClr val="bg1"/>
                </a:solidFill>
              </a:rPr>
              <a:t>Dá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pra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ver</a:t>
            </a:r>
            <a:r>
              <a:rPr lang="en-US" sz="3600" dirty="0" smtClean="0">
                <a:solidFill>
                  <a:schemeClr val="bg1"/>
                </a:solidFill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</a:rPr>
              <a:t>olho</a:t>
            </a:r>
            <a:r>
              <a:rPr lang="en-US" sz="3600" dirty="0" smtClean="0">
                <a:solidFill>
                  <a:schemeClr val="bg1"/>
                </a:solidFill>
              </a:rPr>
              <a:t> nu?”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53" y="149163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78" y="1"/>
            <a:ext cx="40284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897279"/>
            <a:ext cx="2850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Montserrat Light" pitchFamily="2" charset="0"/>
                <a:hlinkClick r:id="rId3"/>
              </a:rPr>
              <a:t>https://apod.nasa.gov/apod/ap170113.html</a:t>
            </a:r>
            <a:r>
              <a:rPr lang="pt-BR" sz="10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endParaRPr lang="pt-BR" sz="1000" dirty="0">
              <a:solidFill>
                <a:schemeClr val="bg1"/>
              </a:solidFill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Descoberta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Montserrat Light" pitchFamily="2" charset="0"/>
              </a:rPr>
              <a:t>“–Como </a:t>
            </a:r>
            <a:r>
              <a:rPr lang="en-US" dirty="0" err="1" smtClean="0">
                <a:latin typeface="Montserrat Light" pitchFamily="2" charset="0"/>
              </a:rPr>
              <a:t>descobriram</a:t>
            </a:r>
            <a:r>
              <a:rPr lang="en-US" dirty="0" smtClean="0">
                <a:latin typeface="Montserrat Light" pitchFamily="2" charset="0"/>
              </a:rPr>
              <a:t> </a:t>
            </a:r>
            <a:r>
              <a:rPr lang="en-US" dirty="0" err="1" smtClean="0">
                <a:latin typeface="Montserrat Light" pitchFamily="2" charset="0"/>
              </a:rPr>
              <a:t>Netuno</a:t>
            </a:r>
            <a:r>
              <a:rPr lang="en-US" dirty="0" smtClean="0">
                <a:latin typeface="Montserrat Light" pitchFamily="2" charset="0"/>
              </a:rPr>
              <a:t> se </a:t>
            </a:r>
            <a:r>
              <a:rPr lang="en-US" dirty="0" err="1" smtClean="0">
                <a:latin typeface="Montserrat Light" pitchFamily="2" charset="0"/>
              </a:rPr>
              <a:t>ele</a:t>
            </a:r>
            <a:r>
              <a:rPr lang="en-US" dirty="0" smtClean="0">
                <a:latin typeface="Montserrat Light" pitchFamily="2" charset="0"/>
              </a:rPr>
              <a:t> </a:t>
            </a:r>
            <a:r>
              <a:rPr lang="en-US" dirty="0" err="1" smtClean="0">
                <a:latin typeface="Montserrat Light" pitchFamily="2" charset="0"/>
              </a:rPr>
              <a:t>não</a:t>
            </a:r>
            <a:r>
              <a:rPr lang="en-US" dirty="0" smtClean="0">
                <a:latin typeface="Montserrat Light" pitchFamily="2" charset="0"/>
              </a:rPr>
              <a:t> é </a:t>
            </a:r>
            <a:r>
              <a:rPr lang="en-US" dirty="0" err="1" smtClean="0">
                <a:latin typeface="Montserrat Light" pitchFamily="2" charset="0"/>
              </a:rPr>
              <a:t>visível</a:t>
            </a:r>
            <a:r>
              <a:rPr lang="en-US" dirty="0" smtClean="0">
                <a:latin typeface="Montserrat Light" pitchFamily="2" charset="0"/>
              </a:rPr>
              <a:t> a </a:t>
            </a:r>
            <a:r>
              <a:rPr lang="en-US" dirty="0" err="1" smtClean="0">
                <a:latin typeface="Montserrat Light" pitchFamily="2" charset="0"/>
              </a:rPr>
              <a:t>olho</a:t>
            </a:r>
            <a:r>
              <a:rPr lang="en-US" dirty="0" smtClean="0">
                <a:latin typeface="Montserrat Light" pitchFamily="2" charset="0"/>
              </a:rPr>
              <a:t> nu?”</a:t>
            </a:r>
            <a:endParaRPr lang="pt-BR" dirty="0"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Após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invenção</a:t>
            </a:r>
            <a:r>
              <a:rPr lang="en-US" dirty="0" smtClean="0">
                <a:solidFill>
                  <a:schemeClr val="bg1"/>
                </a:solidFill>
              </a:rPr>
              <a:t> dos </a:t>
            </a:r>
            <a:r>
              <a:rPr lang="en-US" dirty="0" err="1" smtClean="0">
                <a:solidFill>
                  <a:schemeClr val="bg1"/>
                </a:solidFill>
              </a:rPr>
              <a:t>telescópios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170" name="Picture 2" descr="Justus Sustermans - Portrait of Galileo Galilei, 1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9" y="1059582"/>
            <a:ext cx="2269493" cy="288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érôme Lalan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74" y="1059582"/>
            <a:ext cx="2362396" cy="288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c/c7/Julia_Margaret_Cameron_-_John_Herschel_%28Metropolitan_Museum_of_Art_copy%2C_restored%29_levels.jpg/800px-Julia_Margaret_Cameron_-_John_Herschel_%28Metropolitan_Museum_of_Art_copy%2C_restored%29_leve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9582"/>
            <a:ext cx="2261594" cy="288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1057" y="3939582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Galileu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Galilei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1613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680" y="3939581"/>
            <a:ext cx="2005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Jérôme Lalande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1795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7107" y="393958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John Herschel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1830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7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6/William_Herschel01.jpg/800px-William_Herschel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" y="811192"/>
            <a:ext cx="1323871" cy="162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379" y="811192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1781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primeira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observação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Urano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4" descr="https://upload.wikimedia.org/wikipedia/commons/0/0e/Uranus_clou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3" y="92152"/>
            <a:ext cx="1903245" cy="28036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364" y="88085"/>
            <a:ext cx="3710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Descoberta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Urano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172" y="2895779"/>
            <a:ext cx="1552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  <a:hlinkClick r:id="rId4"/>
              </a:rPr>
              <a:t>Urano</a:t>
            </a:r>
            <a:r>
              <a:rPr lang="en-US" sz="1000" dirty="0" smtClean="0">
                <a:solidFill>
                  <a:schemeClr val="bg1"/>
                </a:solidFill>
                <a:hlinkClick r:id="rId4"/>
              </a:rPr>
              <a:t> (Hubble, 2005) </a:t>
            </a:r>
            <a:endParaRPr lang="pt-BR" sz="1000" dirty="0" smtClean="0">
              <a:solidFill>
                <a:schemeClr val="bg1"/>
              </a:solidFill>
              <a:hlinkClick r:id="rId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75" y="2397537"/>
            <a:ext cx="13238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William Herschel</a:t>
            </a:r>
          </a:p>
        </p:txBody>
      </p:sp>
    </p:spTree>
    <p:extLst>
      <p:ext uri="{BB962C8B-B14F-4D97-AF65-F5344CB8AC3E}">
        <p14:creationId xmlns:p14="http://schemas.microsoft.com/office/powerpoint/2010/main" val="2861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6/William_Herschel01.jpg/800px-William_Herschel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" y="811192"/>
            <a:ext cx="1323871" cy="162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379" y="811192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1781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primeira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observação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Urano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4" descr="https://upload.wikimedia.org/wikipedia/commons/0/0e/Uranus_clou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3" y="92152"/>
            <a:ext cx="1903245" cy="28036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364" y="88085"/>
            <a:ext cx="3710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Descoberta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Urano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172" y="2895779"/>
            <a:ext cx="1552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  <a:hlinkClick r:id="rId4"/>
              </a:rPr>
              <a:t>Urano</a:t>
            </a:r>
            <a:r>
              <a:rPr lang="en-US" sz="1000" dirty="0" smtClean="0">
                <a:solidFill>
                  <a:schemeClr val="bg1"/>
                </a:solidFill>
                <a:hlinkClick r:id="rId4"/>
              </a:rPr>
              <a:t> (Hubble, 2005) </a:t>
            </a:r>
            <a:endParaRPr lang="pt-BR" sz="1000" dirty="0" smtClean="0">
              <a:solidFill>
                <a:schemeClr val="bg1"/>
              </a:solidFill>
              <a:hlinkClick r:id="rId4"/>
            </a:endParaRPr>
          </a:p>
        </p:txBody>
      </p:sp>
      <p:pic>
        <p:nvPicPr>
          <p:cNvPr id="9222" name="Picture 6" descr="Alexis Bouvar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r="14842"/>
          <a:stretch/>
        </p:blipFill>
        <p:spPr bwMode="auto">
          <a:xfrm>
            <a:off x="5254324" y="1851670"/>
            <a:ext cx="1342004" cy="162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7311" y="1851670"/>
            <a:ext cx="306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1821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órbita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calculada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diferente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observada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75" y="2397537"/>
            <a:ext cx="13238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William Herschel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4325" y="3452181"/>
            <a:ext cx="1342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Alexis </a:t>
            </a:r>
            <a:r>
              <a:rPr lang="en-US" sz="1000" dirty="0" err="1" smtClean="0">
                <a:solidFill>
                  <a:schemeClr val="bg1"/>
                </a:solidFill>
              </a:rPr>
              <a:t>Bouvard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chemeClr val="bg1"/>
                </a:solidFill>
              </a:rPr>
              <a:t>motivação</a:t>
            </a:r>
            <a:endParaRPr lang="pt-BR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6/William_Herschel01.jpg/800px-William_Herschel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" y="811192"/>
            <a:ext cx="1323871" cy="162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379" y="811192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1781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primeira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observação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Urano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4" descr="https://upload.wikimedia.org/wikipedia/commons/0/0e/Uranus_clou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3" y="92152"/>
            <a:ext cx="1903245" cy="28036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364" y="88085"/>
            <a:ext cx="3710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Descoberta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Urano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172" y="2895779"/>
            <a:ext cx="1552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  <a:hlinkClick r:id="rId4"/>
              </a:rPr>
              <a:t>Urano</a:t>
            </a:r>
            <a:r>
              <a:rPr lang="en-US" sz="1000" dirty="0" smtClean="0">
                <a:solidFill>
                  <a:schemeClr val="bg1"/>
                </a:solidFill>
                <a:hlinkClick r:id="rId4"/>
              </a:rPr>
              <a:t> (Hubble, 2005) </a:t>
            </a:r>
            <a:endParaRPr lang="pt-BR" sz="1000" dirty="0" smtClean="0">
              <a:solidFill>
                <a:schemeClr val="bg1"/>
              </a:solidFill>
              <a:hlinkClick r:id="rId4"/>
            </a:endParaRPr>
          </a:p>
        </p:txBody>
      </p:sp>
      <p:pic>
        <p:nvPicPr>
          <p:cNvPr id="9222" name="Picture 6" descr="Alexis Bouvar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r="14842"/>
          <a:stretch/>
        </p:blipFill>
        <p:spPr bwMode="auto">
          <a:xfrm>
            <a:off x="5254324" y="1851670"/>
            <a:ext cx="1342004" cy="162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7311" y="1851670"/>
            <a:ext cx="306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1821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órbita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calculada</a:t>
            </a:r>
            <a:r>
              <a:rPr lang="en-US" dirty="0" smtClean="0">
                <a:solidFill>
                  <a:schemeClr val="bg1"/>
                </a:solidFill>
              </a:rPr>
              <a:t>        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diferente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observada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75" y="2397537"/>
            <a:ext cx="13238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William Herschel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4325" y="3452181"/>
            <a:ext cx="1342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Alexis </a:t>
            </a:r>
            <a:r>
              <a:rPr lang="en-US" sz="1000" dirty="0" err="1" smtClean="0">
                <a:solidFill>
                  <a:schemeClr val="bg1"/>
                </a:solidFill>
              </a:rPr>
              <a:t>Bouvard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0983" y="3214406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1845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previsão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corpo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estaria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perturbando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a </a:t>
            </a:r>
            <a:r>
              <a:rPr lang="en-US" dirty="0" err="1" smtClean="0">
                <a:solidFill>
                  <a:schemeClr val="bg1"/>
                </a:solidFill>
              </a:rPr>
              <a:t>órbita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Urano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228" name="Picture 12" descr="https://upload.wikimedia.org/wikipedia/commons/8/89/Urbain_Le_Verri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1" y="3225809"/>
            <a:ext cx="1274102" cy="1620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7112" y="4845809"/>
            <a:ext cx="13238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Urbain</a:t>
            </a:r>
            <a:r>
              <a:rPr lang="en-US" sz="1000" dirty="0" smtClean="0">
                <a:solidFill>
                  <a:schemeClr val="bg1"/>
                </a:solidFill>
              </a:rPr>
              <a:t> Le </a:t>
            </a:r>
            <a:r>
              <a:rPr lang="en-US" sz="1000" dirty="0" err="1" smtClean="0">
                <a:solidFill>
                  <a:schemeClr val="bg1"/>
                </a:solidFill>
              </a:rPr>
              <a:t>Verrier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64" y="88085"/>
            <a:ext cx="7690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24 de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setembro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de 1846: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Netuno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é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observado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!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230" name="Picture 14" descr="https://upload.wikimedia.org/wikipedia/commons/e/ed/Johann-Gottfried-Ga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5158"/>
            <a:ext cx="2376264" cy="392116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7112" y="4686322"/>
            <a:ext cx="23806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Johann Gottfried Galle</a:t>
            </a:r>
          </a:p>
        </p:txBody>
      </p:sp>
      <p:pic>
        <p:nvPicPr>
          <p:cNvPr id="10242" name="Picture 2" descr="https://upload.wikimedia.org/wikipedia/commons/d/da/Sternwarte_Berlin_Schin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65" y="1852290"/>
            <a:ext cx="3076331" cy="244827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790774" y="4300562"/>
            <a:ext cx="3076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bg1"/>
                </a:solidFill>
              </a:rPr>
              <a:t>Observat’ório</a:t>
            </a:r>
            <a:r>
              <a:rPr lang="en-US" sz="1000" dirty="0" smtClean="0">
                <a:solidFill>
                  <a:schemeClr val="bg1"/>
                </a:solidFill>
              </a:rPr>
              <a:t> de Berlin</a:t>
            </a: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(</a:t>
            </a:r>
            <a:r>
              <a:rPr lang="pt-BR" sz="1000" dirty="0" smtClean="0">
                <a:solidFill>
                  <a:schemeClr val="bg1"/>
                </a:solidFill>
              </a:rPr>
              <a:t>Carl Daniel Freydanck, 1838)</a:t>
            </a:r>
            <a:r>
              <a:rPr lang="pt-BR" sz="1000" dirty="0" smtClean="0"/>
              <a:t>)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15817" y="3528191"/>
            <a:ext cx="2452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Telescópio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utilizado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na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descoberta</a:t>
            </a:r>
            <a:r>
              <a:rPr lang="en-US" sz="1000" dirty="0" smtClean="0">
                <a:solidFill>
                  <a:schemeClr val="bg1"/>
                </a:solidFill>
              </a:rPr>
              <a:t> de </a:t>
            </a:r>
            <a:r>
              <a:rPr lang="en-US" sz="1000" dirty="0" err="1" smtClean="0">
                <a:solidFill>
                  <a:schemeClr val="bg1"/>
                </a:solidFill>
              </a:rPr>
              <a:t>Netuno</a:t>
            </a:r>
            <a:r>
              <a:rPr lang="en-US" sz="1000" dirty="0" smtClean="0">
                <a:solidFill>
                  <a:schemeClr val="bg1"/>
                </a:solidFill>
              </a:rPr>
              <a:t>  (</a:t>
            </a:r>
            <a:r>
              <a:rPr lang="en-US" sz="1000" dirty="0" err="1" smtClean="0">
                <a:solidFill>
                  <a:schemeClr val="bg1"/>
                </a:solidFill>
              </a:rPr>
              <a:t>Museu</a:t>
            </a:r>
            <a:r>
              <a:rPr lang="en-US" sz="1000" dirty="0" smtClean="0">
                <a:solidFill>
                  <a:schemeClr val="bg1"/>
                </a:solidFill>
              </a:rPr>
              <a:t> de </a:t>
            </a:r>
            <a:r>
              <a:rPr lang="en-US" sz="1000" dirty="0" err="1" smtClean="0">
                <a:solidFill>
                  <a:schemeClr val="bg1"/>
                </a:solidFill>
              </a:rPr>
              <a:t>Berlim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46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843558"/>
            <a:ext cx="2684632" cy="268463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chemeClr val="bg1"/>
                </a:solidFill>
              </a:rPr>
              <a:t>Exploração</a:t>
            </a:r>
            <a:endParaRPr lang="pt-BR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6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51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Visitado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apenas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Voyager 2 </a:t>
            </a:r>
            <a:r>
              <a:rPr lang="en-US" sz="2000" dirty="0" err="1" smtClean="0">
                <a:solidFill>
                  <a:schemeClr val="bg1"/>
                </a:solidFill>
              </a:rPr>
              <a:t>em</a:t>
            </a:r>
            <a:r>
              <a:rPr lang="en-US" sz="2000" dirty="0" smtClean="0">
                <a:solidFill>
                  <a:schemeClr val="bg1"/>
                </a:solidFill>
              </a:rPr>
              <a:t> 1989</a:t>
            </a:r>
          </a:p>
        </p:txBody>
      </p:sp>
      <p:pic>
        <p:nvPicPr>
          <p:cNvPr id="12290" name="Picture 2" descr="Model of a small-bodied spacecraft with a large, central dish and many arms and antennas extending from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7534"/>
            <a:ext cx="6362732" cy="46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90631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ventos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mais</a:t>
            </a:r>
            <a:r>
              <a:rPr lang="en-US" dirty="0" smtClean="0">
                <a:solidFill>
                  <a:schemeClr val="bg1"/>
                </a:solidFill>
              </a:rPr>
              <a:t> fortes do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Solar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Nuvens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chemeClr val="bg1"/>
                </a:solidFill>
              </a:rPr>
              <a:t>tempestades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grande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mancha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escura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Massa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anéis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 </a:t>
            </a:r>
            <a:r>
              <a:rPr lang="en-US" dirty="0" err="1" smtClean="0">
                <a:solidFill>
                  <a:schemeClr val="bg1"/>
                </a:solidFill>
              </a:rPr>
              <a:t>novas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luas</a:t>
            </a:r>
            <a:r>
              <a:rPr lang="en-US" dirty="0" smtClean="0">
                <a:solidFill>
                  <a:schemeClr val="bg1"/>
                </a:solidFill>
              </a:rPr>
              <a:t>: Proteus, Larissa, Galatea,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Naiad, </a:t>
            </a:r>
            <a:r>
              <a:rPr lang="en-US" dirty="0" err="1" smtClean="0">
                <a:solidFill>
                  <a:schemeClr val="bg1"/>
                </a:solidFill>
              </a:rPr>
              <a:t>Despina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Thalassa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voyager.jpl.nasa.gov/assets/images/galleries/images-voyager-took/neptune/neptun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78" y="123478"/>
            <a:ext cx="5020022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voyager.jpl.nasa.gov/assets/images/galleries/images-voyager-took/neptune/nepr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6" y="157182"/>
            <a:ext cx="2880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voyager.jpl.nasa.gov/assets/images/galleries/images-voyager-took/neptune/6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6" y="2499742"/>
            <a:ext cx="2880000" cy="25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oyager.jpl.nasa.gov/assets/images/galleries/images-voyager-took/neptune/7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3478"/>
            <a:ext cx="55160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voyager.jpl.nasa.gov/assets/images/galleries/images-voyager-took/neptune/8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80" y="0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5167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Larissa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2306" y="364257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Proteus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4342" name="Picture 6" descr="https://upload.wikimedia.org/wikipedia/commons/5/5f/Desp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90" y="2715766"/>
            <a:ext cx="3048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1181" y="4434666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Despina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voyager.jpl.nasa.gov/assets/images/galleries/images-voyager-took/neptune/trit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3371" r="4470"/>
          <a:stretch/>
        </p:blipFill>
        <p:spPr bwMode="auto">
          <a:xfrm>
            <a:off x="235950" y="51750"/>
            <a:ext cx="282388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voyager.jpl.nasa.gov/assets/images/galleries/images-voyager-took/neptune/12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02" y="2621776"/>
            <a:ext cx="249659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voyager.jpl.nasa.gov/assets/images/galleries/images-voyager-took/neptune/13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0" y="51470"/>
            <a:ext cx="257635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voyager.jpl.nasa.gov/assets/images/galleries/images-voyager-took/neptune/14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470"/>
            <a:ext cx="253584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voyager.jpl.nasa.gov/assets/images/galleries/images-voyager-took/neptune/15b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10676"/>
          <a:stretch/>
        </p:blipFill>
        <p:spPr bwMode="auto">
          <a:xfrm>
            <a:off x="90328" y="2571750"/>
            <a:ext cx="310692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347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Tritão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374" name="Picture 14" descr="http://solarviews.com/browse/nep/tricld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184" r="2353" b="4995"/>
          <a:stretch/>
        </p:blipFill>
        <p:spPr bwMode="auto">
          <a:xfrm>
            <a:off x="3334432" y="2632627"/>
            <a:ext cx="2850744" cy="23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" y="195486"/>
            <a:ext cx="1474450" cy="216024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85682"/>
            <a:ext cx="3427754" cy="277835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547664" y="195486"/>
            <a:ext cx="50802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17 dias após Netuno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Retrógrado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Atmosfera de nitrogênio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Gelo de nitrogênio, água, </a:t>
            </a:r>
            <a:r>
              <a:rPr lang="pt-BR" sz="2400" dirty="0" smtClean="0">
                <a:solidFill>
                  <a:schemeClr val="bg1"/>
                </a:solidFill>
              </a:rPr>
              <a:t>CO2 </a:t>
            </a:r>
          </a:p>
          <a:p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   </a:t>
            </a:r>
            <a:r>
              <a:rPr lang="pt-BR" sz="1600" dirty="0" smtClean="0">
                <a:solidFill>
                  <a:schemeClr val="bg1"/>
                </a:solidFill>
              </a:rPr>
              <a:t>(Plutão?)</a:t>
            </a:r>
          </a:p>
        </p:txBody>
      </p:sp>
    </p:spTree>
    <p:extLst>
      <p:ext uri="{BB962C8B-B14F-4D97-AF65-F5344CB8AC3E}">
        <p14:creationId xmlns:p14="http://schemas.microsoft.com/office/powerpoint/2010/main" val="36895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Fotografado</a:t>
            </a:r>
            <a:r>
              <a:rPr lang="en-US" dirty="0" smtClean="0">
                <a:solidFill>
                  <a:schemeClr val="bg1"/>
                </a:solidFill>
              </a:rPr>
              <a:t> da Terra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7650" name="Picture 2" descr="These NASA Hubble Space Telescope views of the blue-green planet Neptune provide three snapshots of changing weather condit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5184000" cy="3240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blue neptune with bands of light clou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14706" r="14626" b="13062"/>
          <a:stretch/>
        </p:blipFill>
        <p:spPr bwMode="auto">
          <a:xfrm>
            <a:off x="5814333" y="771550"/>
            <a:ext cx="3118735" cy="3240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3575892"/>
            <a:ext cx="864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VLT, 2018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chemeClr val="bg1"/>
                </a:solidFill>
              </a:rPr>
              <a:t>Netuno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na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mitologia</a:t>
            </a:r>
            <a:endParaRPr lang="pt-BR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3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54" y="267494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Muito</a:t>
            </a:r>
            <a:r>
              <a:rPr lang="en-US" sz="2800" dirty="0" smtClean="0">
                <a:solidFill>
                  <a:schemeClr val="bg1"/>
                </a:solidFill>
              </a:rPr>
              <a:t> bonito.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9900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Deus dos mares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upload.wikimedia.org/wikipedia/commons/thumb/e/e0/Louvre_neptune_RF3006.jpg/800px-Louvre_neptune_RF3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3600400" cy="385503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4766462"/>
            <a:ext cx="36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  <a:hlinkClick r:id="rId3" tooltip="Antoine Coysevox"/>
              </a:rPr>
              <a:t>Antoine Coysevox</a:t>
            </a:r>
            <a:r>
              <a:rPr lang="fr-FR" sz="900" dirty="0" smtClean="0">
                <a:solidFill>
                  <a:schemeClr val="bg1"/>
                </a:solidFill>
              </a:rPr>
              <a:t>, </a:t>
            </a:r>
            <a:r>
              <a:rPr lang="fr-FR" sz="900" i="1" dirty="0" smtClean="0">
                <a:solidFill>
                  <a:schemeClr val="bg1"/>
                </a:solidFill>
              </a:rPr>
              <a:t>Neptune</a:t>
            </a:r>
            <a:r>
              <a:rPr lang="fr-FR" sz="900" dirty="0" smtClean="0">
                <a:solidFill>
                  <a:schemeClr val="bg1"/>
                </a:solidFill>
              </a:rPr>
              <a:t> (1705), </a:t>
            </a:r>
            <a:r>
              <a:rPr lang="fr-FR" sz="900" dirty="0" smtClean="0">
                <a:solidFill>
                  <a:schemeClr val="bg1"/>
                </a:solidFill>
                <a:hlinkClick r:id="rId4" tooltip="Louvre"/>
              </a:rPr>
              <a:t>Louvre</a:t>
            </a:r>
            <a:r>
              <a:rPr lang="fr-FR" sz="900" dirty="0" smtClean="0">
                <a:solidFill>
                  <a:schemeClr val="bg1"/>
                </a:solidFill>
              </a:rPr>
              <a:t>, </a:t>
            </a:r>
            <a:r>
              <a:rPr lang="fr-FR" sz="900" dirty="0" smtClean="0">
                <a:solidFill>
                  <a:schemeClr val="bg1"/>
                </a:solidFill>
                <a:hlinkClick r:id="rId5" tooltip="Paris"/>
              </a:rPr>
              <a:t>Paris</a:t>
            </a:r>
            <a:endParaRPr lang="fr-FR" sz="900" dirty="0" smtClean="0">
              <a:solidFill>
                <a:schemeClr val="bg1"/>
              </a:solidFill>
            </a:endParaRPr>
          </a:p>
        </p:txBody>
      </p:sp>
      <p:pic>
        <p:nvPicPr>
          <p:cNvPr id="11268" name="Picture 4" descr="https://upload.wikimedia.org/wikipedia/commons/thumb/d/db/Neptunbrunnen_Stadtpark_N%C3%BCrnberg_Juni_2010_11.jpg/800px-Neptunbrunnen_Stadtpark_N%C3%BCrnberg_Juni_2010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15566"/>
            <a:ext cx="2886692" cy="385089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7955" y="4782605"/>
            <a:ext cx="39869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Fountain of Neptune</a:t>
            </a:r>
            <a:r>
              <a:rPr lang="en-US" sz="1000" dirty="0" smtClean="0">
                <a:solidFill>
                  <a:schemeClr val="bg1"/>
                </a:solidFill>
              </a:rPr>
              <a:t> (1902) in </a:t>
            </a:r>
            <a:r>
              <a:rPr lang="en-US" sz="1000" dirty="0" smtClean="0">
                <a:solidFill>
                  <a:schemeClr val="bg1"/>
                </a:solidFill>
                <a:hlinkClick r:id="rId7" tooltip="Nuremberg"/>
              </a:rPr>
              <a:t>Nuremberg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  <a:hlinkClick r:id="rId8" tooltip="Bavaria"/>
              </a:rPr>
              <a:t>Bavaria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n-US" sz="1000" dirty="0" smtClean="0">
                <a:solidFill>
                  <a:schemeClr val="bg1"/>
                </a:solidFill>
                <a:hlinkClick r:id="rId9" tooltip="Germany"/>
              </a:rPr>
              <a:t>Germany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9892" y="-373321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aseline="-25000" dirty="0" smtClean="0">
                <a:solidFill>
                  <a:schemeClr val="bg1"/>
                </a:solidFill>
                <a:effectLst/>
              </a:rPr>
              <a:t>♆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21003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O </a:t>
            </a:r>
            <a:r>
              <a:rPr lang="en-US" b="0" dirty="0" err="1" smtClean="0">
                <a:solidFill>
                  <a:schemeClr val="bg1"/>
                </a:solidFill>
              </a:rPr>
              <a:t>que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sabemos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sobre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Netuno</a:t>
            </a:r>
            <a:endParaRPr lang="pt-BR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4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64708"/>
            <a:ext cx="678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Distância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ao</a:t>
            </a:r>
            <a:r>
              <a:rPr lang="en-US" sz="2400" dirty="0" smtClean="0">
                <a:solidFill>
                  <a:schemeClr val="bg1"/>
                </a:solidFill>
              </a:rPr>
              <a:t> Sol: ~4,5 bi km (30 x Terra-Sol)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4721"/>
            <a:ext cx="80772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b/b9/Neptune%2C_Earth_size_comparison_2.jpg/1280px-Neptune%2C_Earth_size_comparis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2422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08" y="51470"/>
            <a:ext cx="61510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Diâmetro</a:t>
            </a:r>
            <a:r>
              <a:rPr lang="en-US" sz="2400" dirty="0" smtClean="0">
                <a:solidFill>
                  <a:schemeClr val="bg1"/>
                </a:solidFill>
              </a:rPr>
              <a:t>: 48 mil km (4 x </a:t>
            </a:r>
            <a:r>
              <a:rPr lang="pt-BR" sz="2400" dirty="0" smtClean="0">
                <a:solidFill>
                  <a:schemeClr val="bg1"/>
                </a:solidFill>
                <a:effectLst/>
              </a:rPr>
              <a:t>Terra)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Massa: 10</a:t>
            </a:r>
            <a:r>
              <a:rPr lang="en-US" sz="2400" baseline="30000" dirty="0" smtClean="0">
                <a:solidFill>
                  <a:schemeClr val="bg1"/>
                </a:solidFill>
              </a:rPr>
              <a:t>26</a:t>
            </a:r>
            <a:r>
              <a:rPr lang="en-US" sz="2400" dirty="0" smtClean="0">
                <a:solidFill>
                  <a:schemeClr val="bg1"/>
                </a:solidFill>
              </a:rPr>
              <a:t> kg (17xTerra </a:t>
            </a:r>
            <a:r>
              <a:rPr lang="en-US" sz="2400" dirty="0" err="1" smtClean="0">
                <a:solidFill>
                  <a:schemeClr val="bg1"/>
                </a:solidFill>
              </a:rPr>
              <a:t>ou</a:t>
            </a:r>
            <a:r>
              <a:rPr lang="en-US" sz="2400" dirty="0" smtClean="0">
                <a:solidFill>
                  <a:schemeClr val="bg1"/>
                </a:solidFill>
              </a:rPr>
              <a:t> 0,005% Sol)</a:t>
            </a:r>
            <a:endParaRPr lang="pt-BR" sz="2400" dirty="0" smtClean="0">
              <a:solidFill>
                <a:schemeClr val="bg1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Gravidade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superfície</a:t>
            </a:r>
            <a:r>
              <a:rPr lang="en-US" sz="2400" dirty="0" smtClean="0">
                <a:solidFill>
                  <a:schemeClr val="bg1"/>
                </a:solidFill>
              </a:rPr>
              <a:t>: 11m/s²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effectLst/>
              </a:rPr>
              <a:t>Rotação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: 16h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Obliquidade</a:t>
            </a:r>
            <a:r>
              <a:rPr lang="en-US" sz="2400" dirty="0" smtClean="0">
                <a:solidFill>
                  <a:schemeClr val="bg1"/>
                </a:solidFill>
              </a:rPr>
              <a:t>: 28</a:t>
            </a:r>
            <a:r>
              <a:rPr lang="pt-BR" sz="2400" dirty="0" smtClean="0">
                <a:solidFill>
                  <a:schemeClr val="bg1"/>
                </a:solidFill>
              </a:rPr>
              <a:t>°</a:t>
            </a: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65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f/fd/Neptune_diagram.svg/1280px-Neptun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5" y="28061"/>
            <a:ext cx="3238960" cy="24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99432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 e 2: </a:t>
            </a:r>
            <a:r>
              <a:rPr lang="en-US" sz="2400" b="1" dirty="0" err="1" smtClean="0">
                <a:solidFill>
                  <a:schemeClr val="bg1"/>
                </a:solidFill>
              </a:rPr>
              <a:t>Atmosfera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externa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4" y="771550"/>
            <a:ext cx="5841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80% </a:t>
            </a:r>
            <a:r>
              <a:rPr lang="en-US" dirty="0" err="1" smtClean="0">
                <a:solidFill>
                  <a:schemeClr val="bg1"/>
                </a:solidFill>
              </a:rPr>
              <a:t>hidrogênio</a:t>
            </a:r>
            <a:r>
              <a:rPr lang="en-US" dirty="0" smtClean="0">
                <a:solidFill>
                  <a:schemeClr val="bg1"/>
                </a:solidFill>
              </a:rPr>
              <a:t>, 19% </a:t>
            </a:r>
            <a:r>
              <a:rPr lang="en-US" dirty="0" err="1" smtClean="0">
                <a:solidFill>
                  <a:schemeClr val="bg1"/>
                </a:solidFill>
              </a:rPr>
              <a:t>hélio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metano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Traços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monóxido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carbono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cianeto</a:t>
            </a:r>
            <a:r>
              <a:rPr lang="en-US" dirty="0" smtClean="0">
                <a:solidFill>
                  <a:schemeClr val="bg1"/>
                </a:solidFill>
              </a:rPr>
              <a:t> de H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Temperatura</a:t>
            </a:r>
            <a:r>
              <a:rPr lang="en-US" dirty="0" smtClean="0">
                <a:solidFill>
                  <a:schemeClr val="bg1"/>
                </a:solidFill>
              </a:rPr>
              <a:t> de -200</a:t>
            </a:r>
            <a:r>
              <a:rPr lang="pt-BR" dirty="0" smtClean="0">
                <a:solidFill>
                  <a:schemeClr val="bg1"/>
                </a:solidFill>
              </a:rPr>
              <a:t>°C na superfície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Ventos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até</a:t>
            </a:r>
            <a:r>
              <a:rPr lang="en-US" dirty="0" smtClean="0">
                <a:solidFill>
                  <a:schemeClr val="bg1"/>
                </a:solidFill>
              </a:rPr>
              <a:t> 2000km/h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9460" name="Picture 4" descr="https://upload.wikimedia.org/wikipedia/commons/d/df/Neptune%27s_Great_Dark_Sp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9702"/>
            <a:ext cx="23670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4349736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grande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mancha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escura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13000 x 6000 km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462" name="Picture 6" descr="https://upload.wikimedia.org/wikipedia/commons/8/8c/Neptune_stor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9702"/>
            <a:ext cx="31236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04448" y="1272785"/>
            <a:ext cx="432048" cy="13709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4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f/fd/Neptune_diagram.svg/1280px-Neptun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5" y="28061"/>
            <a:ext cx="3238960" cy="24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99432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3: </a:t>
            </a:r>
            <a:r>
              <a:rPr lang="en-US" sz="2400" b="1" dirty="0" err="1" smtClean="0">
                <a:solidFill>
                  <a:schemeClr val="bg1"/>
                </a:solidFill>
              </a:rPr>
              <a:t>Manto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4" y="771550"/>
            <a:ext cx="5436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err="1" smtClean="0">
                <a:solidFill>
                  <a:schemeClr val="bg1"/>
                </a:solidFill>
              </a:rPr>
              <a:t>massas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terrestres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Rico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água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amônia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cristais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metano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1700 a 5000</a:t>
            </a:r>
            <a:r>
              <a:rPr lang="pt-BR" dirty="0" smtClean="0">
                <a:solidFill>
                  <a:schemeClr val="bg1"/>
                </a:solidFill>
              </a:rPr>
              <a:t>°C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Metano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quebra</a:t>
            </a:r>
            <a:r>
              <a:rPr lang="en-US" dirty="0" smtClean="0">
                <a:solidFill>
                  <a:schemeClr val="bg1"/>
                </a:solidFill>
              </a:rPr>
              <a:t>-&gt; </a:t>
            </a:r>
            <a:r>
              <a:rPr lang="en-US" dirty="0" err="1" smtClean="0">
                <a:solidFill>
                  <a:schemeClr val="bg1"/>
                </a:solidFill>
              </a:rPr>
              <a:t>chuva</a:t>
            </a:r>
            <a:r>
              <a:rPr lang="en-US" dirty="0" smtClean="0">
                <a:solidFill>
                  <a:schemeClr val="bg1"/>
                </a:solidFill>
              </a:rPr>
              <a:t> de diamantes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Oceano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carbono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líquido</a:t>
            </a:r>
            <a:r>
              <a:rPr lang="en-US" dirty="0" smtClean="0">
                <a:solidFill>
                  <a:schemeClr val="bg1"/>
                </a:solidFill>
              </a:rPr>
              <a:t>  com diamantes</a:t>
            </a:r>
          </a:p>
        </p:txBody>
      </p:sp>
      <p:pic>
        <p:nvPicPr>
          <p:cNvPr id="22530" name="Picture 2" descr="https://img.purch.com/h/1400/aHR0cDovL3d3dy5zcGFjZS5jb20vaW1hZ2VzL2kvMDAwLzA2OS8xNzYvb3JpZ2luYWwvbmVwdHVuZS1ncmFwaGljLmpwZw=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5" y="2427734"/>
            <a:ext cx="5400600" cy="252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04448" y="28061"/>
            <a:ext cx="432048" cy="10315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8628593" y="1911973"/>
            <a:ext cx="432048" cy="10315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f/fd/Neptune_diagram.svg/1280px-Neptun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95" y="28061"/>
            <a:ext cx="3238960" cy="24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99432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 err="1" smtClean="0">
                <a:solidFill>
                  <a:schemeClr val="bg1"/>
                </a:solidFill>
              </a:rPr>
              <a:t>Núcleo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Rochoso</a:t>
            </a:r>
            <a:r>
              <a:rPr lang="en-US" sz="2400" b="1" dirty="0" smtClean="0">
                <a:solidFill>
                  <a:schemeClr val="bg1"/>
                </a:solidFill>
              </a:rPr>
              <a:t> (?)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24" y="771550"/>
            <a:ext cx="4879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 err="1" smtClean="0">
                <a:solidFill>
                  <a:schemeClr val="bg1"/>
                </a:solidFill>
              </a:rPr>
              <a:t>massa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terrestre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Ferro, </a:t>
            </a:r>
            <a:r>
              <a:rPr lang="en-US" dirty="0" err="1" smtClean="0">
                <a:solidFill>
                  <a:schemeClr val="bg1"/>
                </a:solidFill>
              </a:rPr>
              <a:t>níquel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silicato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Pressão</a:t>
            </a:r>
            <a:r>
              <a:rPr lang="en-US" dirty="0" smtClean="0">
                <a:solidFill>
                  <a:schemeClr val="bg1"/>
                </a:solidFill>
              </a:rPr>
              <a:t> 2x </a:t>
            </a:r>
            <a:r>
              <a:rPr lang="en-US" dirty="0" err="1" smtClean="0">
                <a:solidFill>
                  <a:schemeClr val="bg1"/>
                </a:solidFill>
              </a:rPr>
              <a:t>maior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núcleo</a:t>
            </a:r>
            <a:r>
              <a:rPr lang="en-US" dirty="0" smtClean="0">
                <a:solidFill>
                  <a:schemeClr val="bg1"/>
                </a:solidFill>
              </a:rPr>
              <a:t> da Terra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4448" y="28061"/>
            <a:ext cx="432048" cy="16075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9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ANÉIS</a:t>
            </a:r>
            <a:endParaRPr lang="pt-BR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6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1/1c/PIA02224_Neptune%27s_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31" y="0"/>
            <a:ext cx="30137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upload.wikimedia.org/wikipedia/commons/thumb/a/a0/Neptunian_rings_scheme_2.svg/800px-Neptunian_rings_scheme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877"/>
            <a:ext cx="4376590" cy="51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chemeClr val="bg1"/>
                </a:solidFill>
              </a:rPr>
              <a:t>Satélites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 err="1" smtClean="0">
                <a:solidFill>
                  <a:schemeClr val="bg1"/>
                </a:solidFill>
              </a:rPr>
              <a:t>naturais</a:t>
            </a:r>
            <a:endParaRPr lang="pt-BR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7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54" y="267494"/>
            <a:ext cx="51167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Muito</a:t>
            </a:r>
            <a:r>
              <a:rPr lang="en-US" sz="2800" dirty="0" smtClean="0">
                <a:solidFill>
                  <a:schemeClr val="bg1"/>
                </a:solidFill>
              </a:rPr>
              <a:t> bonito.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Oposição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em</a:t>
            </a:r>
            <a:r>
              <a:rPr lang="en-US" sz="2800" dirty="0" smtClean="0">
                <a:solidFill>
                  <a:schemeClr val="bg1"/>
                </a:solidFill>
              </a:rPr>
              <a:t> 07 de </a:t>
            </a:r>
            <a:r>
              <a:rPr lang="en-US" sz="2800" dirty="0" err="1" smtClean="0">
                <a:solidFill>
                  <a:schemeClr val="bg1"/>
                </a:solidFill>
              </a:rPr>
              <a:t>setembro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309136"/>
            <a:ext cx="61382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Tritão</a:t>
            </a:r>
            <a:r>
              <a:rPr lang="en-US" sz="2000" dirty="0" smtClean="0">
                <a:solidFill>
                  <a:schemeClr val="bg1"/>
                </a:solidFill>
              </a:rPr>
              <a:t>		1846 (</a:t>
            </a:r>
            <a:r>
              <a:rPr lang="en-US" sz="2000" dirty="0" err="1" smtClean="0">
                <a:solidFill>
                  <a:schemeClr val="bg1"/>
                </a:solidFill>
              </a:rPr>
              <a:t>Lassel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Nereid		1949 (Kuiper)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Larissa		1981 (</a:t>
            </a:r>
            <a:r>
              <a:rPr lang="en-US" sz="2000" dirty="0" err="1" smtClean="0">
                <a:solidFill>
                  <a:schemeClr val="bg1"/>
                </a:solidFill>
              </a:rPr>
              <a:t>Heitsma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Naiad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Thalassa</a:t>
            </a:r>
            <a:r>
              <a:rPr lang="en-US" sz="2000" dirty="0" smtClean="0">
                <a:solidFill>
                  <a:schemeClr val="bg1"/>
                </a:solidFill>
              </a:rPr>
              <a:t>		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Despina</a:t>
            </a:r>
            <a:r>
              <a:rPr lang="en-US" sz="2000" dirty="0" smtClean="0">
                <a:solidFill>
                  <a:schemeClr val="bg1"/>
                </a:solidFill>
              </a:rPr>
              <a:t>		1989 (Voyager 2)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Galatea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Proteus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Halimede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Sao			2002 (Holman)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Laomedeia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Neso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320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Psamathe</a:t>
            </a:r>
            <a:r>
              <a:rPr lang="en-US" sz="2000" dirty="0" smtClean="0">
                <a:solidFill>
                  <a:schemeClr val="bg1"/>
                </a:solidFill>
              </a:rPr>
              <a:t>		2003 (Sheppard)</a:t>
            </a:r>
          </a:p>
          <a:p>
            <a:pPr marL="4320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S/2004 N1		2013 (Showalter - Hubble)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53282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03648" y="839951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ight Bracket 13"/>
          <p:cNvSpPr/>
          <p:nvPr/>
        </p:nvSpPr>
        <p:spPr>
          <a:xfrm>
            <a:off x="1414237" y="1275607"/>
            <a:ext cx="205435" cy="1512168"/>
          </a:xfrm>
          <a:prstGeom prst="rightBracket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19672" y="2031691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03648" y="113159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1825352" y="2787774"/>
            <a:ext cx="205435" cy="1193833"/>
          </a:xfrm>
          <a:prstGeom prst="rightBracket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30787" y="3291830"/>
            <a:ext cx="741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12680" y="4155926"/>
            <a:ext cx="959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16176" y="4443958"/>
            <a:ext cx="10556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556" name="Picture 4" descr="https://solarsystem.nasa.gov/system/content_pages/main_images/474_despina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7574"/>
            <a:ext cx="4176464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027"/>
            <a:ext cx="4058935" cy="5064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7" y="28027"/>
            <a:ext cx="3392009" cy="2465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8" y="2443032"/>
            <a:ext cx="3392009" cy="26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ltado de imagem para triton neptune sc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/>
          <a:stretch/>
        </p:blipFill>
        <p:spPr bwMode="auto">
          <a:xfrm>
            <a:off x="2088443" y="272982"/>
            <a:ext cx="4967114" cy="45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evron 2">
            <a:hlinkClick r:id="rId3" action="ppaction://hlinkfile"/>
          </p:cNvPr>
          <p:cNvSpPr/>
          <p:nvPr/>
        </p:nvSpPr>
        <p:spPr>
          <a:xfrm>
            <a:off x="7812360" y="4227934"/>
            <a:ext cx="504056" cy="504056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</a:rPr>
              <a:t>Referências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5526"/>
            <a:ext cx="8343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Simulador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STELLARIUM: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2"/>
              </a:rPr>
              <a:t>www.stellarium.org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Voyager 2: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3"/>
              </a:rPr>
              <a:t>https://voyager.jpl.nasa.gov/mission/timeline/#event-voyager-2-encounters-neptune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4"/>
              </a:rPr>
              <a:t>https://nineplanets.org/neptune.html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Imagens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de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Tritão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5"/>
              </a:rPr>
              <a:t>http://solarviews.com/eng/triton.htm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Telescópio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usado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na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descoberta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de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6"/>
              </a:rPr>
              <a:t>https://artsandculture.google.com/asset/refractor-of-the-berlin-royal-observatory/8QH-rTdLxT_eUg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, Louvre: </a:t>
            </a:r>
            <a:r>
              <a:rPr lang="pt-BR" sz="900" dirty="0" smtClean="0">
                <a:solidFill>
                  <a:schemeClr val="bg1"/>
                </a:solidFill>
                <a:latin typeface="Montserrat Light" pitchFamily="2" charset="0"/>
                <a:hlinkClick r:id="rId7"/>
              </a:rPr>
              <a:t>https://en.wikipedia.org/wiki/Neptune_(mythology)#/media/File:Louvre_neptune_RF3006.jpg</a:t>
            </a:r>
            <a:endParaRPr lang="pt-BR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Estrutura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interna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8"/>
              </a:rPr>
              <a:t>https://www.universetoday.com/21596/what-is-neptune-made-of-1/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9"/>
              </a:rPr>
              <a:t>https://solarsystem.nasa.gov/planets/neptune/overview/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Luas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de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10"/>
              </a:rPr>
              <a:t>https://www.space.com/22222-neptunes-moons.html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fotografado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pelo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VLT: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11"/>
              </a:rPr>
              <a:t>https://solarsystem.nasa.gov/resources/936/neptune-from-the-very-large-telescope-vlt/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fotografado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pelo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Hubble: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12"/>
              </a:rPr>
              <a:t>https://solarsystem.nasa.gov/resources/609/hubbles-view-of-neptune/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endParaRPr lang="en-US" sz="900" dirty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5 </a:t>
            </a:r>
            <a:r>
              <a:rPr lang="en-US" sz="900" dirty="0" err="1">
                <a:solidFill>
                  <a:schemeClr val="bg1"/>
                </a:solidFill>
                <a:latin typeface="Montserrat Light" pitchFamily="2" charset="0"/>
              </a:rPr>
              <a:t>Fatos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Montserrat Light" pitchFamily="2" charset="0"/>
              </a:rPr>
              <a:t>Sobre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: </a:t>
            </a:r>
            <a:r>
              <a:rPr lang="en-US" sz="900" dirty="0" err="1">
                <a:solidFill>
                  <a:schemeClr val="bg1"/>
                </a:solidFill>
                <a:latin typeface="Montserrat Light" pitchFamily="2" charset="0"/>
              </a:rPr>
              <a:t>Poligonautas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–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Schwarza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 :https://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www.youtube.com/watch?v=RbUIMf75SUk 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MÚSICA: Gustav Holst – </a:t>
            </a:r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Netuno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  <a:hlinkClick r:id="rId13"/>
              </a:rPr>
              <a:t>https://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13"/>
              </a:rPr>
              <a:t>www.youtube.com/watch?v=v4wuV14QlNM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r>
              <a:rPr lang="en-US" sz="900" dirty="0" err="1" smtClean="0">
                <a:solidFill>
                  <a:schemeClr val="bg1"/>
                </a:solidFill>
                <a:latin typeface="Montserrat Light" pitchFamily="2" charset="0"/>
              </a:rPr>
              <a:t>Antenas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</a:rPr>
              <a:t>da NASA: </a:t>
            </a:r>
            <a:r>
              <a:rPr lang="en-US" sz="900" dirty="0">
                <a:solidFill>
                  <a:schemeClr val="bg1"/>
                </a:solidFill>
                <a:latin typeface="Montserrat Light" pitchFamily="2" charset="0"/>
                <a:hlinkClick r:id="rId14"/>
              </a:rPr>
              <a:t>https://</a:t>
            </a:r>
            <a:r>
              <a:rPr lang="en-US" sz="900" dirty="0" smtClean="0">
                <a:solidFill>
                  <a:schemeClr val="bg1"/>
                </a:solidFill>
                <a:latin typeface="Montserrat Light" pitchFamily="2" charset="0"/>
                <a:hlinkClick r:id="rId14"/>
              </a:rPr>
              <a:t>eyes.nasa.gov/dsn/dsn.html</a:t>
            </a:r>
            <a:endParaRPr lang="en-US" sz="900" dirty="0" smtClean="0">
              <a:solidFill>
                <a:schemeClr val="bg1"/>
              </a:solidFill>
              <a:latin typeface="Montserrat Light" pitchFamily="2" charset="0"/>
            </a:endParaRPr>
          </a:p>
          <a:p>
            <a:endParaRPr lang="en-US" sz="900" dirty="0">
              <a:solidFill>
                <a:schemeClr val="bg1"/>
              </a:solidFill>
              <a:latin typeface="Montserrat Light" pitchFamily="2" charset="0"/>
            </a:endParaRPr>
          </a:p>
          <a:p>
            <a:endParaRPr lang="pt-BR" sz="900" dirty="0">
              <a:solidFill>
                <a:schemeClr val="bg1"/>
              </a:solidFill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36" y="123478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Obrigada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34" r="1301"/>
          <a:stretch/>
        </p:blipFill>
        <p:spPr bwMode="auto">
          <a:xfrm>
            <a:off x="2513171" y="1285555"/>
            <a:ext cx="4117658" cy="344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54" y="267494"/>
            <a:ext cx="51167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Muito</a:t>
            </a:r>
            <a:r>
              <a:rPr lang="en-US" sz="2800" dirty="0" smtClean="0">
                <a:solidFill>
                  <a:schemeClr val="bg1"/>
                </a:solidFill>
              </a:rPr>
              <a:t> bonito.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Oposição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em</a:t>
            </a:r>
            <a:r>
              <a:rPr lang="en-US" sz="2800" dirty="0" smtClean="0">
                <a:solidFill>
                  <a:schemeClr val="bg1"/>
                </a:solidFill>
              </a:rPr>
              <a:t> 07 de </a:t>
            </a:r>
            <a:r>
              <a:rPr lang="en-US" sz="2800" dirty="0" err="1" smtClean="0">
                <a:solidFill>
                  <a:schemeClr val="bg1"/>
                </a:solidFill>
              </a:rPr>
              <a:t>setembro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Oposi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6922"/>
            <a:ext cx="3550070" cy="35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80573"/>
            <a:ext cx="636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“–</a:t>
            </a:r>
            <a:r>
              <a:rPr lang="en-US" sz="3600" dirty="0" err="1" smtClean="0">
                <a:solidFill>
                  <a:schemeClr val="bg1"/>
                </a:solidFill>
              </a:rPr>
              <a:t>Isso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deve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raro</a:t>
            </a:r>
            <a:r>
              <a:rPr lang="en-US" sz="3600" dirty="0" smtClean="0">
                <a:solidFill>
                  <a:schemeClr val="bg1"/>
                </a:solidFill>
              </a:rPr>
              <a:t> e…”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80573"/>
            <a:ext cx="6367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“–</a:t>
            </a:r>
            <a:r>
              <a:rPr lang="en-US" sz="3600" dirty="0" err="1" smtClean="0">
                <a:solidFill>
                  <a:schemeClr val="bg1"/>
                </a:solidFill>
              </a:rPr>
              <a:t>Isso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deve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ser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raro</a:t>
            </a:r>
            <a:r>
              <a:rPr lang="en-US" sz="3600" dirty="0" smtClean="0">
                <a:solidFill>
                  <a:schemeClr val="bg1"/>
                </a:solidFill>
              </a:rPr>
              <a:t> e…”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957" y="3939902"/>
            <a:ext cx="6364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Período</a:t>
            </a:r>
            <a:r>
              <a:rPr lang="en-US" sz="2400" dirty="0" smtClean="0">
                <a:solidFill>
                  <a:schemeClr val="bg1"/>
                </a:solidFill>
              </a:rPr>
              <a:t> orbital de </a:t>
            </a:r>
            <a:r>
              <a:rPr lang="en-US" sz="2400" dirty="0" err="1" smtClean="0">
                <a:solidFill>
                  <a:schemeClr val="bg1"/>
                </a:solidFill>
              </a:rPr>
              <a:t>Netuno</a:t>
            </a:r>
            <a:r>
              <a:rPr lang="en-US" sz="2400" dirty="0" smtClean="0">
                <a:solidFill>
                  <a:schemeClr val="bg1"/>
                </a:solidFill>
              </a:rPr>
              <a:t>: ~164 </a:t>
            </a:r>
            <a:r>
              <a:rPr lang="en-US" sz="2400" dirty="0" err="1" smtClean="0">
                <a:solidFill>
                  <a:schemeClr val="bg1"/>
                </a:solidFill>
              </a:rPr>
              <a:t>anos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Período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sinódico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Netuno</a:t>
            </a:r>
            <a:r>
              <a:rPr lang="en-US" sz="2400" dirty="0" smtClean="0">
                <a:solidFill>
                  <a:schemeClr val="bg1"/>
                </a:solidFill>
              </a:rPr>
              <a:t>: 367,5 </a:t>
            </a:r>
            <a:r>
              <a:rPr lang="en-US" sz="2400" dirty="0" err="1" smtClean="0">
                <a:solidFill>
                  <a:schemeClr val="bg1"/>
                </a:solidFill>
              </a:rPr>
              <a:t>dias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disappointed krysten ritte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65" y="1275606"/>
            <a:ext cx="2333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6"/>
          <a:stretch/>
        </p:blipFill>
        <p:spPr bwMode="auto">
          <a:xfrm>
            <a:off x="6908770" y="208504"/>
            <a:ext cx="2127726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6"/>
          <a:stretch/>
        </p:blipFill>
        <p:spPr bwMode="auto">
          <a:xfrm>
            <a:off x="6908770" y="208504"/>
            <a:ext cx="2127726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9"/>
          <a:stretch/>
        </p:blipFill>
        <p:spPr bwMode="auto">
          <a:xfrm>
            <a:off x="4659378" y="208504"/>
            <a:ext cx="2125369" cy="4680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4F3F7"/>
      </a:lt1>
      <a:dk2>
        <a:srgbClr val="000000"/>
      </a:dk2>
      <a:lt2>
        <a:srgbClr val="EEECE1"/>
      </a:lt2>
      <a:accent1>
        <a:srgbClr val="999AC6"/>
      </a:accent1>
      <a:accent2>
        <a:srgbClr val="568EA3"/>
      </a:accent2>
      <a:accent3>
        <a:srgbClr val="4A4063"/>
      </a:accent3>
      <a:accent4>
        <a:srgbClr val="8064A2"/>
      </a:accent4>
      <a:accent5>
        <a:srgbClr val="4BACC6"/>
      </a:accent5>
      <a:accent6>
        <a:srgbClr val="FF5E5B"/>
      </a:accent6>
      <a:hlink>
        <a:srgbClr val="D1CEDD"/>
      </a:hlink>
      <a:folHlink>
        <a:srgbClr val="999AC6"/>
      </a:folHlink>
    </a:clrScheme>
    <a:fontScheme name="Custom 5">
      <a:majorFont>
        <a:latin typeface="Impact"/>
        <a:ea typeface=""/>
        <a:cs typeface=""/>
      </a:majorFont>
      <a:minorFont>
        <a:latin typeface="Montserrat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599</Words>
  <Application>Microsoft Office PowerPoint</Application>
  <PresentationFormat>Apresentação na tela (16:9)</PresentationFormat>
  <Paragraphs>135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Impact</vt:lpstr>
      <vt:lpstr>Montserrat Light</vt:lpstr>
      <vt:lpstr>Montserrat Thin</vt:lpstr>
      <vt:lpstr>Office Theme</vt:lpstr>
      <vt:lpstr>O OUTRO PLANETA AZUL</vt:lpstr>
      <vt:lpstr>motivação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Descoberta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Exploração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Netuno na mitologia</vt:lpstr>
      <vt:lpstr>Apresentação do PowerPoint</vt:lpstr>
      <vt:lpstr>O que sabemos sobre Netuno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ANÉIS</vt:lpstr>
      <vt:lpstr>Apresentação do PowerPoint</vt:lpstr>
      <vt:lpstr>Satélites naturais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OUTRO PLANETA AZUL</dc:title>
  <dc:creator>Nat</dc:creator>
  <cp:lastModifiedBy>Observatório</cp:lastModifiedBy>
  <cp:revision>51</cp:revision>
  <dcterms:created xsi:type="dcterms:W3CDTF">2018-09-07T16:10:55Z</dcterms:created>
  <dcterms:modified xsi:type="dcterms:W3CDTF">2018-09-09T01:06:40Z</dcterms:modified>
</cp:coreProperties>
</file>