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omfortaa" panose="020B0604020202020204" charset="0"/>
      <p:regular r:id="rId22"/>
      <p:bold r:id="rId23"/>
    </p:embeddedFont>
    <p:embeddedFont>
      <p:font typeface="Playfair Display" panose="020B0604020202020204" charset="0"/>
      <p:regular r:id="rId24"/>
      <p:bold r:id="rId25"/>
      <p:italic r:id="rId26"/>
      <p:boldItalic r:id="rId27"/>
    </p:embeddedFont>
    <p:embeddedFont>
      <p:font typeface="Impact" panose="020B0806030902050204" pitchFamily="34" charset="0"/>
      <p:regular r:id="rId28"/>
    </p:embeddedFont>
    <p:embeddedFont>
      <p:font typeface="Lato" panose="020B0604020202020204" charset="0"/>
      <p:regular r:id="rId29"/>
      <p:bold r:id="rId30"/>
      <p:italic r:id="rId31"/>
      <p:boldItalic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8" y="1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651df6d1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651df6d1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6740bffc6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6740bffc6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6740bffc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6740bffc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6740bffc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6740bffc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6740bffc6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6740bffc6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6740bffc6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6740bffc6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6740bffc6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6740bffc6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6740bffc6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46740bffc6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6740bffc6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6740bffc6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6740bffc6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6740bffc6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6740bffc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6740bffc6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c6f83aa9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c6f83aa9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651df6d1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651df6d1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660278d7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660278d7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6f83aa9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6f83aa9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660278d7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660278d7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660278d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660278d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6f83aa91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c6f83aa91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6740bffc6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6740bffc6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rgbClr val="0215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5" name="Google Shape;45;p9"/>
          <p:cNvPicPr preferRelativeResize="0"/>
          <p:nvPr/>
        </p:nvPicPr>
        <p:blipFill rotWithShape="1">
          <a:blip r:embed="rId2">
            <a:alphaModFix/>
          </a:blip>
          <a:srcRect r="56419" b="16680"/>
          <a:stretch/>
        </p:blipFill>
        <p:spPr>
          <a:xfrm>
            <a:off x="4572000" y="-25"/>
            <a:ext cx="4833101" cy="517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hyperlink" Target="http://www.youtube.com/watch?v=0az7DEwG68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ntrs.nasa.gov/archive/nasa/casi.ntrs.nasa.gov/20150006858.pdf" TargetMode="External"/><Relationship Id="rId3" Type="http://schemas.openxmlformats.org/officeDocument/2006/relationships/image" Target="../media/image11.jpg"/><Relationship Id="rId7" Type="http://schemas.openxmlformats.org/officeDocument/2006/relationships/hyperlink" Target="https://sacd.larc.nasa.gov/smab/havoc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cvalg.pt/astronomia/sistema_solar/venus.htm" TargetMode="External"/><Relationship Id="rId5" Type="http://schemas.openxmlformats.org/officeDocument/2006/relationships/hyperlink" Target="https://canaltech.com.br/espaco/nasa-quer-enviar-missao-tripulada-para-o-planeta-venus-125162/" TargetMode="External"/><Relationship Id="rId10" Type="http://schemas.openxmlformats.org/officeDocument/2006/relationships/hyperlink" Target="https://www.nbcnews.com/mach/science/nasa-has-plan-let-humans-soar-above-clouds-venus-ncna879851" TargetMode="External"/><Relationship Id="rId4" Type="http://schemas.openxmlformats.org/officeDocument/2006/relationships/hyperlink" Target="https://ntrs.nasa.gov/archive/nasa/casi.ntrs.nasa.gov/20160006329.pdf" TargetMode="External"/><Relationship Id="rId9" Type="http://schemas.openxmlformats.org/officeDocument/2006/relationships/hyperlink" Target="https://pt.wikipedia.org/wiki/Programa_Vener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usinessinsider.com.au/colony-on-venus-2014-1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 rotWithShape="1">
          <a:blip r:embed="rId3">
            <a:alphaModFix/>
          </a:blip>
          <a:srcRect t="-3941" b="15367"/>
          <a:stretch/>
        </p:blipFill>
        <p:spPr>
          <a:xfrm rot="5400000">
            <a:off x="-1273125" y="1306875"/>
            <a:ext cx="5075975" cy="25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b="11426"/>
          <a:stretch/>
        </p:blipFill>
        <p:spPr>
          <a:xfrm rot="-5400000">
            <a:off x="5341150" y="1306887"/>
            <a:ext cx="5075975" cy="252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4">
            <a:alphaModFix amt="60000"/>
          </a:blip>
          <a:srcRect l="1438" t="725" r="68663" b="77932"/>
          <a:stretch/>
        </p:blipFill>
        <p:spPr>
          <a:xfrm>
            <a:off x="0" y="84714"/>
            <a:ext cx="2437312" cy="13047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3615350" y="1747950"/>
            <a:ext cx="81348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5">
            <a:alphaModFix amt="80000"/>
          </a:blip>
          <a:srcRect l="70579" b="76895"/>
          <a:stretch/>
        </p:blipFill>
        <p:spPr>
          <a:xfrm>
            <a:off x="6614275" y="60082"/>
            <a:ext cx="2331026" cy="135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412" y="33750"/>
            <a:ext cx="2331025" cy="174719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 txBox="1"/>
          <p:nvPr/>
        </p:nvSpPr>
        <p:spPr>
          <a:xfrm>
            <a:off x="1073100" y="2057500"/>
            <a:ext cx="6276300" cy="27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         Vamos morar em          </a:t>
            </a:r>
            <a:endParaRPr sz="3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      Vênus?</a:t>
            </a:r>
            <a:endParaRPr sz="36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    </a:t>
            </a:r>
            <a:endParaRPr sz="24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</a:t>
            </a:r>
            <a:r>
              <a:rPr lang="pt-BR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Projeto HAVOC</a:t>
            </a:r>
            <a:endParaRPr sz="2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3"/>
          <p:cNvSpPr txBox="1"/>
          <p:nvPr/>
        </p:nvSpPr>
        <p:spPr>
          <a:xfrm>
            <a:off x="4440100" y="4307325"/>
            <a:ext cx="54762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 txBox="1"/>
          <p:nvPr/>
        </p:nvSpPr>
        <p:spPr>
          <a:xfrm>
            <a:off x="2618125" y="4060150"/>
            <a:ext cx="3717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       Gabriela Cauana de Abreu Dantas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   Observatório Dietrich Schiel/CDCC/USP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/>
        </p:nvSpPr>
        <p:spPr>
          <a:xfrm>
            <a:off x="3973500" y="3979575"/>
            <a:ext cx="5170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https://ntrs.nasa.gov/archive/nasa/casi.ntrs.nasa.gov/20160006329.pdf</a:t>
            </a:r>
            <a:endParaRPr sz="1200"/>
          </a:p>
        </p:txBody>
      </p:sp>
      <p:sp>
        <p:nvSpPr>
          <p:cNvPr id="141" name="Google Shape;141;p22"/>
          <p:cNvSpPr txBox="1"/>
          <p:nvPr/>
        </p:nvSpPr>
        <p:spPr>
          <a:xfrm>
            <a:off x="80575" y="322350"/>
            <a:ext cx="8621700" cy="42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Por mais de meio século, o programa espacial humano dos Estados Unidos se dividiu entre dois objetivos de longo alcance: estabelecer uma base na Lua ou ir fundo e enviar astronautas a Marte</a:t>
            </a:r>
            <a:endParaRPr sz="2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Mas um grupo de engenheiros aeroespaciais do LRC da NASA, em Hampton, Virgínia, apresentou uma proposta persuasiva para uma terceira opção inesperada: Vênus.</a:t>
            </a:r>
            <a:endParaRPr sz="2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2" name="Google Shape;142;p22" descr="NASA Langley researchers want to get a better idea about conditions on our nearest planetary neighbor, Venus, so they have come up with HAVOC or a High Altitude Venus Operational Concept – a lighter-than-air rocket ship that would help send two astronauts on a 30-day mission to explore the planet’s atmosphere. Exploration of Venus is a challenge not only because its smog-like sulfuric acid-laced atmosphere, but also its extremely hot surface temperature and extremely high air pressure on the surface." title="A way to explore Venu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0100" y="3377013"/>
            <a:ext cx="2162050" cy="162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/>
        </p:nvSpPr>
        <p:spPr>
          <a:xfrm>
            <a:off x="157075" y="4089375"/>
            <a:ext cx="8685000" cy="19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Esse projeto foi arquitetado, para aproveitar todas as condições do planeta a favor da missão.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240300" y="3118988"/>
            <a:ext cx="8903700" cy="1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Traduzindo para o português: Conceito operacional de alta altitude em Vênus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-118662" y="80600"/>
            <a:ext cx="9381300" cy="1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pt-BR" sz="255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High Altitude Venus Operational Concept (HAVOC)</a:t>
            </a:r>
            <a:endParaRPr sz="255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2617225" y="2769750"/>
            <a:ext cx="5170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https://ntrs.nasa.gov/archive/nasa/casi.ntrs.nasa.gov/20160006329.pdf</a:t>
            </a:r>
            <a:endParaRPr sz="1100"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117" y="1274925"/>
            <a:ext cx="2993124" cy="161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296900"/>
            <a:ext cx="3740930" cy="15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/>
        </p:nvSpPr>
        <p:spPr>
          <a:xfrm>
            <a:off x="402875" y="147725"/>
            <a:ext cx="7533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 projeto foi dividido em 5 fases, sendo elas: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4">
            <a:alphaModFix/>
          </a:blip>
          <a:srcRect l="37009" t="17317" r="15632" b="69425"/>
          <a:stretch/>
        </p:blipFill>
        <p:spPr>
          <a:xfrm>
            <a:off x="3625950" y="1020649"/>
            <a:ext cx="5143499" cy="809601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24"/>
          <p:cNvPicPr preferRelativeResize="0"/>
          <p:nvPr/>
        </p:nvPicPr>
        <p:blipFill rotWithShape="1">
          <a:blip r:embed="rId4">
            <a:alphaModFix/>
          </a:blip>
          <a:srcRect l="36962" t="31129" r="15747" b="55631"/>
          <a:stretch/>
        </p:blipFill>
        <p:spPr>
          <a:xfrm>
            <a:off x="3719950" y="3704550"/>
            <a:ext cx="5143499" cy="80959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0" name="Google Shape;160;p24"/>
          <p:cNvSpPr txBox="1"/>
          <p:nvPr/>
        </p:nvSpPr>
        <p:spPr>
          <a:xfrm>
            <a:off x="228300" y="1020650"/>
            <a:ext cx="28740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Fase 1: Exploração Robótica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396150" y="3888575"/>
            <a:ext cx="25383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Fase 2: Tripulação 30 dias em órbita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2" name="Google Shape;162;p24"/>
          <p:cNvSpPr txBox="1"/>
          <p:nvPr/>
        </p:nvSpPr>
        <p:spPr>
          <a:xfrm>
            <a:off x="510325" y="4176575"/>
            <a:ext cx="28068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63" name="Google Shape;163;p24"/>
          <p:cNvPicPr preferRelativeResize="0"/>
          <p:nvPr/>
        </p:nvPicPr>
        <p:blipFill rotWithShape="1">
          <a:blip r:embed="rId5">
            <a:alphaModFix/>
          </a:blip>
          <a:srcRect t="27515"/>
          <a:stretch/>
        </p:blipFill>
        <p:spPr>
          <a:xfrm>
            <a:off x="228288" y="2309975"/>
            <a:ext cx="3048625" cy="9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/>
        </p:nvSpPr>
        <p:spPr>
          <a:xfrm>
            <a:off x="3973500" y="3979575"/>
            <a:ext cx="5170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https://ntrs.nasa.gov/archive/nasa/casi.ntrs.nasa.gov/20160006329.pdf</a:t>
            </a:r>
            <a:endParaRPr sz="1200"/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4">
            <a:alphaModFix/>
          </a:blip>
          <a:srcRect l="37207" t="45652" r="16026" b="40760"/>
          <a:stretch/>
        </p:blipFill>
        <p:spPr>
          <a:xfrm>
            <a:off x="3639375" y="510300"/>
            <a:ext cx="5143499" cy="840111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25"/>
          <p:cNvSpPr txBox="1"/>
          <p:nvPr/>
        </p:nvSpPr>
        <p:spPr>
          <a:xfrm>
            <a:off x="362600" y="510300"/>
            <a:ext cx="28068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Fase 3: Tripulação 30 dias na atmosfera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 rotWithShape="1">
          <a:blip r:embed="rId5">
            <a:alphaModFix/>
          </a:blip>
          <a:srcRect l="37137" t="49433" r="15918" b="36988"/>
          <a:stretch/>
        </p:blipFill>
        <p:spPr>
          <a:xfrm>
            <a:off x="3628238" y="2057738"/>
            <a:ext cx="5165782" cy="8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 rotWithShape="1">
          <a:blip r:embed="rId5">
            <a:alphaModFix/>
          </a:blip>
          <a:srcRect l="37167" t="63627" r="15784" b="22777"/>
          <a:stretch/>
        </p:blipFill>
        <p:spPr>
          <a:xfrm>
            <a:off x="3625875" y="3605175"/>
            <a:ext cx="5170501" cy="8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241725" y="2054700"/>
            <a:ext cx="2806800" cy="1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Fase 4: Tripulação 1 ano na atmosfera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25"/>
          <p:cNvSpPr txBox="1"/>
          <p:nvPr/>
        </p:nvSpPr>
        <p:spPr>
          <a:xfrm>
            <a:off x="322300" y="3760250"/>
            <a:ext cx="2806800" cy="1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Fase 5: Presença Humana Permanente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/>
        </p:nvSpPr>
        <p:spPr>
          <a:xfrm>
            <a:off x="3973500" y="3979575"/>
            <a:ext cx="5170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https://ntrs.nasa.gov/archive/nasa/casi.ntrs.nasa.gov/20160006329.pdf</a:t>
            </a:r>
            <a:endParaRPr sz="1200"/>
          </a:p>
        </p:txBody>
      </p:sp>
      <p:sp>
        <p:nvSpPr>
          <p:cNvPr id="180" name="Google Shape;180;p26"/>
          <p:cNvSpPr txBox="1"/>
          <p:nvPr/>
        </p:nvSpPr>
        <p:spPr>
          <a:xfrm>
            <a:off x="0" y="604275"/>
            <a:ext cx="9144000" cy="47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5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Adquirir recursos</a:t>
            </a:r>
            <a:b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planeta mais próximo da Terra</a:t>
            </a:r>
            <a:b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Abundância de recursos úteis: energia, carbono, oxigênio, nitrogênio</a:t>
            </a:r>
            <a:b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A alta atmosfera  é um ambiente ‘’hospitaleiro’’</a:t>
            </a:r>
            <a:b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*Vênus serviria  como um trampolim para Marte pela mecânica orbital:</a:t>
            </a:r>
            <a:b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- Missões mais curtas (duração total de 14 meses) com requisitos de propulsão semelhantes</a:t>
            </a:r>
            <a:b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- Abortar-Terra disponível a qualquer momento após a chegada de Vênus</a:t>
            </a:r>
            <a:b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Tecnologias similares são necessárias e / ou podem ser usadas: habitats de longa duração,</a:t>
            </a:r>
            <a:b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aerobraking / aero captura, processamento de dióxido de carbono</a:t>
            </a:r>
            <a:b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• Servir como um caso de teste para operações de em explorações em outro mundo</a:t>
            </a: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6"/>
          <p:cNvSpPr txBox="1"/>
          <p:nvPr/>
        </p:nvSpPr>
        <p:spPr>
          <a:xfrm>
            <a:off x="965400" y="93975"/>
            <a:ext cx="81786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Lista do que poderia ser ganho/feito, através da HAVOC</a:t>
            </a:r>
            <a:endParaRPr sz="18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/>
        </p:nvSpPr>
        <p:spPr>
          <a:xfrm>
            <a:off x="3973500" y="3979575"/>
            <a:ext cx="5170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https://ntrs.nasa.gov/archive/nasa/casi.ntrs.nasa.gov/20160006329.pdf</a:t>
            </a:r>
            <a:endParaRPr sz="1200"/>
          </a:p>
        </p:txBody>
      </p:sp>
      <p:sp>
        <p:nvSpPr>
          <p:cNvPr id="187" name="Google Shape;187;p27"/>
          <p:cNvSpPr txBox="1"/>
          <p:nvPr/>
        </p:nvSpPr>
        <p:spPr>
          <a:xfrm>
            <a:off x="47013" y="107425"/>
            <a:ext cx="8863500" cy="47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Atmosfera superior de Vênus (50km da superfície)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Densidade Vs Radiação Ionizante do Sol 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Proximidade do Sol - geração de Energia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8" name="Google Shape;188;p27"/>
          <p:cNvPicPr preferRelativeResize="0"/>
          <p:nvPr/>
        </p:nvPicPr>
        <p:blipFill rotWithShape="1">
          <a:blip r:embed="rId4">
            <a:alphaModFix/>
          </a:blip>
          <a:srcRect l="18274" t="36468" r="19505" b="18844"/>
          <a:stretch/>
        </p:blipFill>
        <p:spPr>
          <a:xfrm>
            <a:off x="2068175" y="719050"/>
            <a:ext cx="4821174" cy="19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 rotWithShape="1">
          <a:blip r:embed="rId5">
            <a:alphaModFix/>
          </a:blip>
          <a:srcRect l="20508" t="40636" r="25149" b="25578"/>
          <a:stretch/>
        </p:blipFill>
        <p:spPr>
          <a:xfrm>
            <a:off x="2769037" y="3719950"/>
            <a:ext cx="3419426" cy="119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/>
        </p:nvSpPr>
        <p:spPr>
          <a:xfrm>
            <a:off x="4417499" y="4848025"/>
            <a:ext cx="48213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</a:rPr>
              <a:t>https://ntrs.nasa.gov/archive/nasa/casi.ntrs.nasa.gov/20160006329.pdf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/>
          <p:nvPr/>
        </p:nvSpPr>
        <p:spPr>
          <a:xfrm>
            <a:off x="3973500" y="3979575"/>
            <a:ext cx="5170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https://ntrs.nasa.gov/archive/nasa/casi.ntrs.nasa.gov/20160006329.pdf</a:t>
            </a:r>
            <a:endParaRPr sz="1200"/>
          </a:p>
        </p:txBody>
      </p:sp>
      <p:sp>
        <p:nvSpPr>
          <p:cNvPr id="196" name="Google Shape;196;p28"/>
          <p:cNvSpPr txBox="1"/>
          <p:nvPr/>
        </p:nvSpPr>
        <p:spPr>
          <a:xfrm>
            <a:off x="993775" y="537175"/>
            <a:ext cx="4257000" cy="21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https://www.youtube.com/watch?v=0az7DEwG68A</a:t>
            </a:r>
            <a:endParaRPr/>
          </a:p>
        </p:txBody>
      </p:sp>
      <p:sp>
        <p:nvSpPr>
          <p:cNvPr id="197" name="Google Shape;197;p28"/>
          <p:cNvSpPr txBox="1"/>
          <p:nvPr/>
        </p:nvSpPr>
        <p:spPr>
          <a:xfrm>
            <a:off x="147700" y="214875"/>
            <a:ext cx="8675400" cy="3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fortaa"/>
              <a:buChar char="●"/>
            </a:pP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 espaçonave "flutuaria" ao redor de Vênus,contando com a força do vento para se locomover. Gases respiráveis podem ser usados para proporcionar flutuabilidade</a:t>
            </a: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fortaa"/>
              <a:buChar char="●"/>
            </a:pP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Com a tecnologia atual, já temos vários materiais comercialmente disponíveis, como teflon e tipos de plásticos, capazes de resistir à acidez do local, servindo, portanto, como um "envelope" externo para proteger o veículo.</a:t>
            </a: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8" name="Google Shape;19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8600" y="1340101"/>
            <a:ext cx="3438125" cy="185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"/>
          <p:cNvSpPr txBox="1"/>
          <p:nvPr/>
        </p:nvSpPr>
        <p:spPr>
          <a:xfrm>
            <a:off x="3973500" y="3979575"/>
            <a:ext cx="5170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https://ntrs.nasa.gov/archive/nasa/casi.ntrs.nasa.gov/20160006329.pdf</a:t>
            </a:r>
            <a:endParaRPr sz="1200"/>
          </a:p>
        </p:txBody>
      </p:sp>
      <p:sp>
        <p:nvSpPr>
          <p:cNvPr id="204" name="Google Shape;204;p29"/>
          <p:cNvSpPr txBox="1"/>
          <p:nvPr/>
        </p:nvSpPr>
        <p:spPr>
          <a:xfrm>
            <a:off x="993775" y="537175"/>
            <a:ext cx="4257000" cy="21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https://www.youtube.com/watch?v=0az7DEwG68A</a:t>
            </a:r>
            <a:endParaRPr/>
          </a:p>
        </p:txBody>
      </p:sp>
      <p:sp>
        <p:nvSpPr>
          <p:cNvPr id="205" name="Google Shape;205;p29"/>
          <p:cNvSpPr txBox="1"/>
          <p:nvPr/>
        </p:nvSpPr>
        <p:spPr>
          <a:xfrm>
            <a:off x="120875" y="349175"/>
            <a:ext cx="9144000" cy="4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Através desse projeto, podemos concluir que a recompensa científica da HAVOC pode ser enorme, uma vez que</a:t>
            </a:r>
            <a:endParaRPr sz="30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Alguns segredos fabulosos podem estar abaixo de sua superfície infernal.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Bilhões de anos atrás, quando o sol estava mais escuro e mais frio do que é hoje, o vizinho interno da Terra pode ter água abundante e um clima ameno.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/>
        </p:nvSpPr>
        <p:spPr>
          <a:xfrm>
            <a:off x="3973500" y="3979575"/>
            <a:ext cx="5170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https://ntrs.nasa.gov/archive/nasa/casi.ntrs.nasa.gov/20160006329.pdf</a:t>
            </a:r>
            <a:endParaRPr sz="1200"/>
          </a:p>
        </p:txBody>
      </p:sp>
      <p:sp>
        <p:nvSpPr>
          <p:cNvPr id="211" name="Google Shape;211;p30"/>
          <p:cNvSpPr txBox="1"/>
          <p:nvPr/>
        </p:nvSpPr>
        <p:spPr>
          <a:xfrm>
            <a:off x="486650" y="453350"/>
            <a:ext cx="8811000" cy="4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Referências Bibliográficas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https://ntrs.nasa.gov/archive/nasa/casi.ntrs.nasa.gov/20160006329.pdf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https://canaltech.com.br/espaco/nasa-quer-enviar-missao-tripulada-para-o-planeta-venus-125162/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6"/>
              </a:rPr>
              <a:t>http://www.ccvalg.pt/astronomia/sistema_solar/venus.htm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7"/>
              </a:rPr>
              <a:t>https://sacd.larc.nasa.gov/smab/havoc/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8"/>
              </a:rPr>
              <a:t>https://ntrs.nasa.gov/archive/nasa/casi.ntrs.nasa.gov/20150006858.pdf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9"/>
              </a:rPr>
              <a:t>https://pt.wikipedia.org/wiki/Programa_Venera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10"/>
              </a:rPr>
              <a:t>https://www.nbcnews.com/mach/science/nasa-has-plan-let-humans-soar-above-clouds-venus-ncna879851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/>
        </p:nvSpPr>
        <p:spPr>
          <a:xfrm>
            <a:off x="3973500" y="3979575"/>
            <a:ext cx="51705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https://ntrs.nasa.gov/archive/nasa/casi.ntrs.nasa.gov/20160006329.pdf</a:t>
            </a:r>
            <a:endParaRPr sz="1200"/>
          </a:p>
        </p:txBody>
      </p:sp>
      <p:sp>
        <p:nvSpPr>
          <p:cNvPr id="217" name="Google Shape;217;p31"/>
          <p:cNvSpPr txBox="1"/>
          <p:nvPr/>
        </p:nvSpPr>
        <p:spPr>
          <a:xfrm>
            <a:off x="765475" y="1584675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4"/>
              </a:rPr>
              <a:t>https://www.businessinsider.com.au/colony-on-venus-2014-12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 rotWithShape="1">
          <a:blip r:embed="rId3">
            <a:alphaModFix/>
          </a:blip>
          <a:srcRect l="39815" t="8657" r="18479" b="1540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4654550" y="2731450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0" y="380400"/>
            <a:ext cx="8957400" cy="476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Vênus é o segundo planeta no Sistema Solar mais próximo do sol</a:t>
            </a: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Além do Sol e da Lua é o corpo celeste mais brilhante no céu, motivo pelo qual é conhecido desde a antiguidade por </a:t>
            </a: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Lúcifer e Vesper pelos romanos.</a:t>
            </a: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Após descobrir que as estrelas se tratavam de apenas um corpo, seu nome passou a ser Vênus, uma homenagem a deusa da beleza e do amor </a:t>
            </a: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5238700" y="0"/>
            <a:ext cx="54762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Falando um pouco sobre o Planeta</a:t>
            </a:r>
            <a:endParaRPr sz="18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7925" y="742875"/>
            <a:ext cx="6526100" cy="418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703050" y="218825"/>
            <a:ext cx="7737900" cy="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 nascimento de Vênus - Sandro Botticelli (1445- 1510)</a:t>
            </a:r>
            <a:endParaRPr sz="18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 amt="40000"/>
          </a:blip>
          <a:srcRect l="39815" t="8657" r="18479" b="1540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4654550" y="2731450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0" y="-258625"/>
            <a:ext cx="8640000" cy="42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 primeiro a ser visitado por uma sonda espacial, e o primeiro em que uma sonda conseguiu pousar </a:t>
            </a: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Sonda Venera 9 e 10 URSS 1975</a:t>
            </a: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Sonda Mariner 10 - Eua 1974</a:t>
            </a: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5075" y="1529900"/>
            <a:ext cx="2731899" cy="13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0459" y="3224200"/>
            <a:ext cx="2253740" cy="16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1713" y="3355121"/>
            <a:ext cx="1904625" cy="1428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/>
          <p:nvPr/>
        </p:nvSpPr>
        <p:spPr>
          <a:xfrm>
            <a:off x="-165950" y="2779350"/>
            <a:ext cx="4083600" cy="22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Essas sondas conseguiram nos mostrar imagens inéditas do planeta, que mostravam formações geológicas únicas, e detalhes sobre sua composição e da atmosfera, rica em gás carbônico.</a:t>
            </a:r>
            <a:endParaRPr sz="1800" b="1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765850" y="1779350"/>
            <a:ext cx="73356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sobreviveu apenas 110 min. no planeta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4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 rotWithShape="1">
          <a:blip r:embed="rId4">
            <a:alphaModFix/>
          </a:blip>
          <a:srcRect l="21661" t="4782" r="21796" b="5160"/>
          <a:stretch/>
        </p:blipFill>
        <p:spPr>
          <a:xfrm>
            <a:off x="185150" y="848150"/>
            <a:ext cx="3943200" cy="392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5">
            <a:alphaModFix/>
          </a:blip>
          <a:srcRect l="5112" t="3980" r="4077" b="5358"/>
          <a:stretch/>
        </p:blipFill>
        <p:spPr>
          <a:xfrm>
            <a:off x="4809450" y="726950"/>
            <a:ext cx="4174800" cy="416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632275" y="204350"/>
            <a:ext cx="8792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Terra e Vênus: planetas “separados na maternidade’’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 l="21661" t="4782" r="21796" b="5160"/>
          <a:stretch/>
        </p:blipFill>
        <p:spPr>
          <a:xfrm>
            <a:off x="185150" y="848150"/>
            <a:ext cx="3943200" cy="392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5">
            <a:alphaModFix/>
          </a:blip>
          <a:srcRect l="5112" t="3980" r="4077" b="5358"/>
          <a:stretch/>
        </p:blipFill>
        <p:spPr>
          <a:xfrm>
            <a:off x="4809450" y="726950"/>
            <a:ext cx="4174800" cy="4168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661000" y="204350"/>
            <a:ext cx="8792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666666"/>
                </a:solidFill>
                <a:latin typeface="Comfortaa"/>
                <a:ea typeface="Comfortaa"/>
                <a:cs typeface="Comfortaa"/>
                <a:sym typeface="Comfortaa"/>
              </a:rPr>
              <a:t>Terra e Vênus: planetas “separados na maternidade’’</a:t>
            </a:r>
            <a:endParaRPr sz="2200">
              <a:solidFill>
                <a:srgbClr val="66666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4568950" y="2634450"/>
            <a:ext cx="55170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881275" y="924775"/>
            <a:ext cx="7241100" cy="11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Char char="-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O planeta é considerado irmão gêmeo da Terra, devido às suas semelhanças em massa, tamanho e composição química</a:t>
            </a:r>
            <a:r>
              <a:rPr lang="pt-BR" sz="1200">
                <a:solidFill>
                  <a:srgbClr val="404040"/>
                </a:solidFill>
              </a:rPr>
              <a:t>.</a:t>
            </a:r>
            <a:endParaRPr/>
          </a:p>
        </p:txBody>
      </p:sp>
      <p:sp>
        <p:nvSpPr>
          <p:cNvPr id="111" name="Google Shape;111;p18"/>
          <p:cNvSpPr txBox="1"/>
          <p:nvPr/>
        </p:nvSpPr>
        <p:spPr>
          <a:xfrm>
            <a:off x="5009525" y="2488400"/>
            <a:ext cx="5517000" cy="30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</a:pPr>
            <a:r>
              <a:rPr lang="pt-BR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Volume    1,08321×10</a:t>
            </a:r>
            <a:r>
              <a:rPr lang="pt-BR" b="1" baseline="30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12</a:t>
            </a:r>
            <a:r>
              <a:rPr lang="pt-BR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km³</a:t>
            </a:r>
            <a:endParaRPr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</a:pPr>
            <a:r>
              <a:rPr lang="pt-BR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Massa     5,9736×10</a:t>
            </a:r>
            <a:r>
              <a:rPr lang="pt-BR" b="1" baseline="30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24</a:t>
            </a:r>
            <a:r>
              <a:rPr lang="pt-BR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kg</a:t>
            </a:r>
            <a:endParaRPr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</a:pPr>
            <a:r>
              <a:rPr lang="pt-BR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Densidade média  5,515 g/cm³</a:t>
            </a:r>
            <a:endParaRPr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507750" y="2756575"/>
            <a:ext cx="3869700" cy="2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364100" y="2488400"/>
            <a:ext cx="5517000" cy="19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</a:pPr>
            <a:r>
              <a:rPr lang="pt-BR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Volume    92,843×10</a:t>
            </a:r>
            <a:r>
              <a:rPr lang="pt-BR" b="1" baseline="30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10</a:t>
            </a:r>
            <a:r>
              <a:rPr lang="pt-BR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km³</a:t>
            </a:r>
            <a:endParaRPr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</a:pPr>
            <a:r>
              <a:rPr lang="pt-BR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Massa     4,8685 ×10</a:t>
            </a:r>
            <a:r>
              <a:rPr lang="pt-BR" b="1" baseline="30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24 </a:t>
            </a:r>
            <a:r>
              <a:rPr lang="pt-BR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kg</a:t>
            </a:r>
            <a:endParaRPr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omfortaa"/>
              <a:buChar char="●"/>
            </a:pPr>
            <a:r>
              <a:rPr lang="pt-BR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 Densidade média  5,243 g/cm³</a:t>
            </a:r>
            <a:endParaRPr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914250" y="0"/>
            <a:ext cx="6928500" cy="8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latin typeface="Comfortaa"/>
                <a:ea typeface="Comfortaa"/>
                <a:cs typeface="Comfortaa"/>
                <a:sym typeface="Comfortaa"/>
              </a:rPr>
              <a:t>Porém…</a:t>
            </a:r>
            <a:r>
              <a:rPr lang="pt-BR" sz="2400"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-105900" y="831000"/>
            <a:ext cx="9355800" cy="39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Vênus é considerado o planeta MAIS QUENTE do sistema solar, podendo chegar a 500 ºC, sua temperatura média é de 461ºC 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Possui um efeito estufa desenfreado 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Chove Ácido Sulfúrico (nuvens refletem 75% luz solar)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Na superfície a pressão de 9,2 MPa, 92 vezes maior que a da terra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Ventos de até 720 Km/h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5725" y="3531625"/>
            <a:ext cx="1699650" cy="1161950"/>
          </a:xfrm>
          <a:prstGeom prst="rect">
            <a:avLst/>
          </a:prstGeom>
          <a:noFill/>
          <a:ln>
            <a:noFill/>
          </a:ln>
          <a:effectLst>
            <a:reflection stA="61000" endPos="30000" dist="38100" dir="5400000" fadeDir="5400012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/>
        </p:nvSpPr>
        <p:spPr>
          <a:xfrm>
            <a:off x="-95225" y="3464875"/>
            <a:ext cx="9727500" cy="16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Assim como Urano, sua rotação se dá no sentido contrário aos outro planetas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Período de rotação 242 dias 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omfortaa"/>
              <a:buChar char="●"/>
            </a:pPr>
            <a:r>
              <a:rPr lang="pt-BR" sz="2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Período de translação 224,7 dias</a:t>
            </a:r>
            <a:endParaRPr sz="2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 rotWithShape="1">
          <a:blip r:embed="rId4">
            <a:alphaModFix/>
          </a:blip>
          <a:srcRect l="3166" t="2221" b="5211"/>
          <a:stretch/>
        </p:blipFill>
        <p:spPr>
          <a:xfrm>
            <a:off x="1410100" y="94025"/>
            <a:ext cx="2168400" cy="2331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 rotWithShape="1">
          <a:blip r:embed="rId5">
            <a:alphaModFix/>
          </a:blip>
          <a:srcRect l="21419" t="4608" r="21629" b="5212"/>
          <a:stretch/>
        </p:blipFill>
        <p:spPr>
          <a:xfrm>
            <a:off x="5606200" y="94025"/>
            <a:ext cx="2256300" cy="2232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500050" y="2425613"/>
            <a:ext cx="3988500" cy="7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Imagem de Vênus tirada pela Mariner 10 a 5 de Fevereiro de 1974.</a:t>
            </a:r>
            <a:endParaRPr sz="1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NASA; Mariner 10; Calvin J. Hamilton</a:t>
            </a:r>
            <a:endParaRPr sz="1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4686900" y="2425625"/>
            <a:ext cx="3988500" cy="1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Vista global da superfície de Vénus, através de radar, pela sonda Magalhães. A cor simulada serve para evidenciar estruturas de pequena escala.</a:t>
            </a:r>
            <a:endParaRPr sz="1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NASA; projeto Magalhães</a:t>
            </a:r>
            <a:endParaRPr sz="1200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-26850" y="-505300"/>
            <a:ext cx="9197700" cy="36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latin typeface="Comfortaa"/>
                <a:ea typeface="Comfortaa"/>
                <a:cs typeface="Comfortaa"/>
                <a:sym typeface="Comfortaa"/>
              </a:rPr>
              <a:t>Se o planeta é tão nocivo a nós seres humanos, como que a NASA pretende levar pessoas para lá?</a:t>
            </a:r>
            <a:endParaRPr sz="3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5125" y="2571738"/>
            <a:ext cx="3333750" cy="1876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stA="73000" endPos="30000" dist="38100" dir="5400000" fadeDir="5400012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781</Words>
  <Application>Microsoft Office PowerPoint</Application>
  <PresentationFormat>Apresentação na tela (16:9)</PresentationFormat>
  <Paragraphs>107</Paragraphs>
  <Slides>19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Comfortaa</vt:lpstr>
      <vt:lpstr>Playfair Display</vt:lpstr>
      <vt:lpstr>Arial</vt:lpstr>
      <vt:lpstr>Impact</vt:lpstr>
      <vt:lpstr>Times New Roman</vt:lpstr>
      <vt:lpstr>Lato</vt:lpstr>
      <vt:lpstr>Georgia</vt:lpstr>
      <vt:lpstr>Coral</vt:lpstr>
      <vt:lpstr>Apresentação do PowerPoint</vt:lpstr>
      <vt:lpstr>Vênus é o segundo planeta no Sistema Solar mais próximo do sol  Além do Sol e da Lua é o corpo celeste mais brilhante no céu, motivo pelo qual é conhecido desde a antiguidade por Lúcifer e Vesper pelos romanos.  Após descobrir que as estrelas se tratavam de apenas um corpo, seu nome passou a ser Vênus, uma homenagem a deusa da beleza e do amor </vt:lpstr>
      <vt:lpstr>Apresentação do PowerPoint</vt:lpstr>
      <vt:lpstr>O primeiro a ser visitado por uma sonda espacial, e o primeiro em que uma sonda conseguiu pousar   Sonda Venera 9 e 10 URSS 1975   Sonda Mariner 10 - Eua 1974  </vt:lpstr>
      <vt:lpstr>Apresentação do PowerPoint</vt:lpstr>
      <vt:lpstr>Apresentação do PowerPoint</vt:lpstr>
      <vt:lpstr>Porém….</vt:lpstr>
      <vt:lpstr>Apresentação do PowerPoint</vt:lpstr>
      <vt:lpstr>Se o planeta é tão nocivo a nós seres humanos, como que a NASA pretende levar pessoas para lá?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cda</dc:creator>
  <cp:lastModifiedBy>Observatório</cp:lastModifiedBy>
  <cp:revision>1</cp:revision>
  <dcterms:modified xsi:type="dcterms:W3CDTF">2018-11-01T18:23:05Z</dcterms:modified>
</cp:coreProperties>
</file>