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337" r:id="rId2"/>
    <p:sldId id="338" r:id="rId3"/>
    <p:sldId id="339" r:id="rId4"/>
    <p:sldId id="343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83" r:id="rId13"/>
    <p:sldId id="384" r:id="rId14"/>
    <p:sldId id="357" r:id="rId15"/>
    <p:sldId id="358" r:id="rId16"/>
    <p:sldId id="386" r:id="rId17"/>
    <p:sldId id="359" r:id="rId18"/>
    <p:sldId id="362" r:id="rId19"/>
    <p:sldId id="380" r:id="rId20"/>
    <p:sldId id="366" r:id="rId21"/>
    <p:sldId id="344" r:id="rId22"/>
    <p:sldId id="381" r:id="rId23"/>
    <p:sldId id="391" r:id="rId24"/>
    <p:sldId id="393" r:id="rId25"/>
    <p:sldId id="394" r:id="rId26"/>
    <p:sldId id="395" r:id="rId27"/>
    <p:sldId id="397" r:id="rId28"/>
    <p:sldId id="382" r:id="rId29"/>
    <p:sldId id="389" r:id="rId30"/>
    <p:sldId id="388" r:id="rId31"/>
    <p:sldId id="396" r:id="rId32"/>
    <p:sldId id="385" r:id="rId33"/>
    <p:sldId id="387" r:id="rId34"/>
    <p:sldId id="398" r:id="rId35"/>
    <p:sldId id="399" r:id="rId36"/>
    <p:sldId id="319" r:id="rId37"/>
    <p:sldId id="335" r:id="rId3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2BE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50" autoAdjust="0"/>
    <p:restoredTop sz="98224" autoAdjust="0"/>
  </p:normalViewPr>
  <p:slideViewPr>
    <p:cSldViewPr>
      <p:cViewPr>
        <p:scale>
          <a:sx n="100" d="100"/>
          <a:sy n="100" d="100"/>
        </p:scale>
        <p:origin x="-492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Composição</a:t>
            </a:r>
            <a:r>
              <a:rPr lang="en-US" dirty="0" smtClean="0"/>
              <a:t>:</a:t>
            </a:r>
          </a:p>
          <a:p>
            <a:pPr>
              <a:defRPr/>
            </a:pP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8601336942257218"/>
                  <c:y val="-0.1046345964566929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4.6459848478374199E-2"/>
                  <c:y val="1.26791095557499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Hidrogênio</c:v>
                </c:pt>
                <c:pt idx="1">
                  <c:v>Hélio</c:v>
                </c:pt>
                <c:pt idx="2">
                  <c:v>Outros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71</c:v>
                </c:pt>
                <c:pt idx="1">
                  <c:v>24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CC503-B93C-4635-8009-70484F6BA7A1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C26E-1C7F-4E79-8E9B-779129EEAD1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8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C26E-1C7F-4E79-8E9B-779129EEAD1E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318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20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03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43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49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42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26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25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00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017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69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93B64-660C-4801-88AE-AB82BB4FD868}" type="datetimeFigureOut">
              <a:rPr lang="pt-BR" smtClean="0"/>
              <a:t>12/06/2018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C1E2B-37A6-4D4E-8F42-D6C8865F398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6561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Jupiter_from_Voyager_1_PIA02855_max_quality.ogv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Juno_spacecraft_trajectory_animation.webm.480p.webm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Juno_spacecraft_trajectory_animation.webm.480p.webm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Juno_spacecraft_trajectory_animation.webm.480p.webm" TargetMode="External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Juno_spacecraft_trajectory_animation.webm.480p.webm" TargetMode="External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ssionjuno.swri.edu/junocam/processing?id=4595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ssionjuno.swri.edu/junocam/processing?id=JNCE_2018091_12C00084_V01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missionjuno.swri.edu/junocam/processing?id=4595" TargetMode="Externa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onjuno.swri.edu/news/when-jovian-light-and-dark-collide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od.nasa.gov/apod/ap171128.html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od.nasa.gov/apod/ap170213.html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press-release/a-whole-new-jupiter-first-science-results-from-nasa-s-juno-mission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onjuno.swri.edu/news/jupiters-bands-of-clouds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astro.if.ufrgs.br/solar/jupiter.htm" TargetMode="External"/><Relationship Id="rId13" Type="http://schemas.openxmlformats.org/officeDocument/2006/relationships/hyperlink" Target="http://www.planetary.org/blogs/emily-lakdawalla/2010/2471.html" TargetMode="External"/><Relationship Id="rId3" Type="http://schemas.openxmlformats.org/officeDocument/2006/relationships/hyperlink" Target="https://www.nasa.gov/image-feature/jpl/pia21974/jupiter-s-colorful-cloud-belts" TargetMode="External"/><Relationship Id="rId7" Type="http://schemas.openxmlformats.org/officeDocument/2006/relationships/hyperlink" Target="http://www.planetary.org/blogs/emily-lakdawalla/2017/1218-agu17-junocam-science.html" TargetMode="External"/><Relationship Id="rId12" Type="http://schemas.openxmlformats.org/officeDocument/2006/relationships/hyperlink" Target="https://www.youtube.com/watch?v=rYJdddLyx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ience.nasa.gov/science-news/science-at-nasa/2006/02mar_redjr" TargetMode="External"/><Relationship Id="rId11" Type="http://schemas.openxmlformats.org/officeDocument/2006/relationships/hyperlink" Target="https://www.youtube.com/watch?v=Q91mJO9i1hs" TargetMode="External"/><Relationship Id="rId5" Type="http://schemas.openxmlformats.org/officeDocument/2006/relationships/hyperlink" Target="https://futurism.com/images/instruments-aboard-juno-that-will-study-jupiter/" TargetMode="External"/><Relationship Id="rId10" Type="http://schemas.openxmlformats.org/officeDocument/2006/relationships/hyperlink" Target="http://mensageirosideral.blogfolha.uol.com.br/tag/jupiter-2/" TargetMode="External"/><Relationship Id="rId4" Type="http://schemas.openxmlformats.org/officeDocument/2006/relationships/hyperlink" Target="https://www.missionjuno.swri.edu/junocam/processing?id=4352" TargetMode="External"/><Relationship Id="rId9" Type="http://schemas.openxmlformats.org/officeDocument/2006/relationships/hyperlink" Target="http://mensageirosideral.blogfolha.uol.com.br/category/juno-2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7165"/>
            <a:ext cx="9144000" cy="936104"/>
          </a:xfrm>
          <a:solidFill>
            <a:schemeClr val="bg1">
              <a:alpha val="55000"/>
            </a:schemeClr>
          </a:solidFill>
        </p:spPr>
        <p:txBody>
          <a:bodyPr anchor="b">
            <a:normAutofit/>
          </a:bodyPr>
          <a:lstStyle/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Júpiter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Uma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arte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4168" y="4298268"/>
            <a:ext cx="3059832" cy="845232"/>
          </a:xfrm>
          <a:solidFill>
            <a:schemeClr val="bg1">
              <a:alpha val="35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Natália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Palivanas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natalia.palivanas@gmail.com</a:t>
            </a:r>
          </a:p>
          <a:p>
            <a:pPr algn="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www.cdcc.usp.br/cda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14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jupit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5486"/>
            <a:ext cx="1451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earth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/>
          <a:stretch/>
        </p:blipFill>
        <p:spPr bwMode="auto">
          <a:xfrm flipV="1">
            <a:off x="4427984" y="195486"/>
            <a:ext cx="150237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81955"/>
              </p:ext>
            </p:extLst>
          </p:nvPr>
        </p:nvGraphicFramePr>
        <p:xfrm>
          <a:off x="251520" y="1707654"/>
          <a:ext cx="8712970" cy="3200400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3672408"/>
                <a:gridCol w="2448273"/>
                <a:gridCol w="2592289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Massa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6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27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Gravidade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9.8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Obliquidade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23.5°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3.13°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Período Orbital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365d 6h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12 anos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Período de rotação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23h56m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9h50m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b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Temperatura superf.</a:t>
                      </a:r>
                      <a:endParaRPr lang="pt-BR" sz="24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-90°C a 57°C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-161°C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9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jupit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5486"/>
            <a:ext cx="1451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earth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/>
          <a:stretch/>
        </p:blipFill>
        <p:spPr bwMode="auto">
          <a:xfrm flipV="1">
            <a:off x="4427984" y="195486"/>
            <a:ext cx="150237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957180"/>
              </p:ext>
            </p:extLst>
          </p:nvPr>
        </p:nvGraphicFramePr>
        <p:xfrm>
          <a:off x="251520" y="1707654"/>
          <a:ext cx="8712970" cy="3200400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3672408"/>
                <a:gridCol w="2448273"/>
                <a:gridCol w="2592289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Massa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6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27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Gravidade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9.8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Obliquidade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23.5°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3.13°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Período Orbital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365d 6h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12 anos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Período de rotação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23h56m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9h50m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b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Temperatura superf.</a:t>
                      </a:r>
                      <a:endParaRPr lang="pt-BR" sz="24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-90°C a 57°C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-161°C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Satélites Naturais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1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69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9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7494"/>
            <a:ext cx="2857500" cy="2857500"/>
          </a:xfrm>
          <a:prstGeom prst="rect">
            <a:avLst/>
          </a:prstGeom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278246837"/>
              </p:ext>
            </p:extLst>
          </p:nvPr>
        </p:nvGraphicFramePr>
        <p:xfrm>
          <a:off x="-540568" y="46777"/>
          <a:ext cx="7488832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156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2228"/>
          <a:stretch/>
        </p:blipFill>
        <p:spPr bwMode="auto">
          <a:xfrm>
            <a:off x="-5976" y="307807"/>
            <a:ext cx="9155953" cy="452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5866" y="4620280"/>
            <a:ext cx="6091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i="1" dirty="0" smtClean="0"/>
              <a:t>Diagrama da estrutura interna de Júpiter</a:t>
            </a:r>
          </a:p>
          <a:p>
            <a:pPr algn="r"/>
            <a:r>
              <a:rPr lang="pt-BR" sz="1400" i="1" dirty="0"/>
              <a:t>Autor: https://commons.wikimedia.org/wiki/User:Kelvin13</a:t>
            </a:r>
          </a:p>
        </p:txBody>
      </p:sp>
    </p:spTree>
    <p:extLst>
      <p:ext uri="{BB962C8B-B14F-4D97-AF65-F5344CB8AC3E}">
        <p14:creationId xmlns:p14="http://schemas.microsoft.com/office/powerpoint/2010/main" val="38216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Júpiter na mitologia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56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d/d4/Carracci_-_Jupiter_et_Juno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10" y="217784"/>
            <a:ext cx="4048125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upload.wikimedia.org/wikipedia/commons/thumb/a/a5/Jupiter_cameo_Louvre_Bj1820.jpg/800px-Jupiter_cameo_Louvre_Bj1820.jpg"/>
          <p:cNvSpPr>
            <a:spLocks noChangeAspect="1" noChangeArrowheads="1"/>
          </p:cNvSpPr>
          <p:nvPr/>
        </p:nvSpPr>
        <p:spPr bwMode="auto">
          <a:xfrm>
            <a:off x="155575" y="-2308225"/>
            <a:ext cx="3152775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7784"/>
            <a:ext cx="2904345" cy="442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4646910"/>
            <a:ext cx="233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Busto de </a:t>
            </a:r>
            <a:r>
              <a:rPr lang="en-US" sz="1400" b="1" i="1" dirty="0" err="1" smtClean="0"/>
              <a:t>Júpiter</a:t>
            </a:r>
            <a:endParaRPr lang="en-US" sz="1400" b="1" i="1" dirty="0" smtClean="0"/>
          </a:p>
          <a:p>
            <a:r>
              <a:rPr lang="en-US" sz="1400" b="1" i="1" dirty="0" err="1" smtClean="0"/>
              <a:t>Astista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desconhecido</a:t>
            </a:r>
            <a:endParaRPr lang="pt-BR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414877" y="4633240"/>
            <a:ext cx="2010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i="1" dirty="0" err="1" smtClean="0"/>
              <a:t>Júpiter</a:t>
            </a:r>
            <a:r>
              <a:rPr lang="en-US" sz="1400" b="1" i="1" dirty="0" smtClean="0"/>
              <a:t> e Juno</a:t>
            </a:r>
          </a:p>
          <a:p>
            <a:pPr algn="r"/>
            <a:r>
              <a:rPr lang="en-US" sz="1400" b="1" i="1" dirty="0" err="1" smtClean="0"/>
              <a:t>Agostino</a:t>
            </a:r>
            <a:r>
              <a:rPr lang="en-US" sz="1400" b="1" i="1" dirty="0" smtClean="0"/>
              <a:t> Carracci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7177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ieter Lastman - Juno Discovering Jupiter with Io - WGA12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99" y="0"/>
            <a:ext cx="73610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0938" y="4614396"/>
            <a:ext cx="3621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Juno Discovering Jupiter with </a:t>
            </a:r>
            <a:r>
              <a:rPr lang="en-US" sz="1400" b="1" i="1" dirty="0" smtClean="0"/>
              <a:t>Io</a:t>
            </a:r>
          </a:p>
          <a:p>
            <a:r>
              <a:rPr lang="en-US" sz="1400" b="1" i="1" dirty="0" smtClean="0"/>
              <a:t>Peter </a:t>
            </a:r>
            <a:r>
              <a:rPr lang="en-US" sz="1400" b="1" i="1" dirty="0" err="1" smtClean="0"/>
              <a:t>Lastman</a:t>
            </a:r>
            <a:r>
              <a:rPr lang="en-US" sz="1400" b="1" i="1" dirty="0" smtClean="0"/>
              <a:t> - 1618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827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Satélites galileanos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73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earth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 r="50000"/>
          <a:stretch/>
        </p:blipFill>
        <p:spPr bwMode="auto">
          <a:xfrm>
            <a:off x="6840000" y="385565"/>
            <a:ext cx="2304000" cy="441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io png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2" y="1938734"/>
            <a:ext cx="1310400" cy="13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áficos de satélite de Júpiter Euro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382" y="2034580"/>
            <a:ext cx="1123200" cy="11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calisto png]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 b="6587"/>
          <a:stretch/>
        </p:blipFill>
        <p:spPr bwMode="auto">
          <a:xfrm>
            <a:off x="4826126" y="1726334"/>
            <a:ext cx="1978122" cy="17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ganymedes png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526" y="1647134"/>
            <a:ext cx="1893600" cy="18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m para moon png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9648" y="685289"/>
            <a:ext cx="1249200" cy="1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241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esultado de imagem para earth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 r="50000"/>
          <a:stretch/>
        </p:blipFill>
        <p:spPr bwMode="auto">
          <a:xfrm>
            <a:off x="6840000" y="385565"/>
            <a:ext cx="2304000" cy="441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io png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2" y="1938734"/>
            <a:ext cx="1310400" cy="13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áficos de satélite de Júpiter Euro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382" y="2034580"/>
            <a:ext cx="1123200" cy="11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calisto png]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 b="6587"/>
          <a:stretch/>
        </p:blipFill>
        <p:spPr bwMode="auto">
          <a:xfrm>
            <a:off x="4826126" y="1726334"/>
            <a:ext cx="1978122" cy="17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ganymedes png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526" y="1647134"/>
            <a:ext cx="1893600" cy="18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m para moon png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9648" y="685289"/>
            <a:ext cx="1249200" cy="12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3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Alguns Fatos sobre Júpiter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28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Já foi visitado por: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80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Resultado de imag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11988"/>
            <a:ext cx="2784824" cy="19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9548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Fly-by:</a:t>
            </a:r>
            <a:endParaRPr lang="pt-BR" dirty="0"/>
          </a:p>
        </p:txBody>
      </p:sp>
      <p:pic>
        <p:nvPicPr>
          <p:cNvPr id="13314" name="Picture 2" descr="https://upload.wikimedia.org/wikipedia/commons/4/46/Pioneer10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1988"/>
            <a:ext cx="1589829" cy="20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odel of a small-bodied spacecraft with a large, central dish and many arms and antennas extending from 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381" y="789280"/>
            <a:ext cx="2730652" cy="19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66" y="2931790"/>
            <a:ext cx="2683950" cy="20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 descr="New Horizons Transpare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56" y="2966096"/>
            <a:ext cx="2156746" cy="201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8705" y="2438329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1973/74</a:t>
            </a:r>
            <a:endParaRPr lang="pt-BR" dirty="0"/>
          </a:p>
        </p:txBody>
      </p:sp>
      <p:sp>
        <p:nvSpPr>
          <p:cNvPr id="12" name="TextBox 11"/>
          <p:cNvSpPr txBox="1"/>
          <p:nvPr/>
        </p:nvSpPr>
        <p:spPr>
          <a:xfrm>
            <a:off x="3710359" y="243832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1979</a:t>
            </a:r>
            <a:endParaRPr lang="pt-BR" dirty="0"/>
          </a:p>
        </p:txBody>
      </p:sp>
      <p:sp>
        <p:nvSpPr>
          <p:cNvPr id="13" name="TextBox 12"/>
          <p:cNvSpPr txBox="1"/>
          <p:nvPr/>
        </p:nvSpPr>
        <p:spPr>
          <a:xfrm>
            <a:off x="7524328" y="243832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1992</a:t>
            </a:r>
            <a:endParaRPr lang="pt-BR" dirty="0"/>
          </a:p>
        </p:txBody>
      </p:sp>
      <p:sp>
        <p:nvSpPr>
          <p:cNvPr id="14" name="TextBox 13"/>
          <p:cNvSpPr txBox="1"/>
          <p:nvPr/>
        </p:nvSpPr>
        <p:spPr>
          <a:xfrm>
            <a:off x="3282317" y="457542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2000</a:t>
            </a:r>
            <a:endParaRPr lang="pt-BR" dirty="0"/>
          </a:p>
        </p:txBody>
      </p:sp>
      <p:sp>
        <p:nvSpPr>
          <p:cNvPr id="15" name="TextBox 14"/>
          <p:cNvSpPr txBox="1"/>
          <p:nvPr/>
        </p:nvSpPr>
        <p:spPr>
          <a:xfrm>
            <a:off x="6308433" y="457542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2007</a:t>
            </a:r>
            <a:endParaRPr lang="pt-BR" dirty="0"/>
          </a:p>
        </p:txBody>
      </p:sp>
      <p:sp>
        <p:nvSpPr>
          <p:cNvPr id="9" name="Isosceles Triangle 8">
            <a:hlinkClick r:id="rId7" action="ppaction://hlinkfile"/>
          </p:cNvPr>
          <p:cNvSpPr/>
          <p:nvPr/>
        </p:nvSpPr>
        <p:spPr>
          <a:xfrm rot="5400000">
            <a:off x="4484115" y="2459024"/>
            <a:ext cx="269558" cy="28803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9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9548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Orbitadores:</a:t>
            </a:r>
            <a:endParaRPr lang="pt-BR" dirty="0"/>
          </a:p>
        </p:txBody>
      </p:sp>
      <p:pic>
        <p:nvPicPr>
          <p:cNvPr id="26626" name="Picture 2" descr="Artwork Galileo-Io-Jupi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31590"/>
            <a:ext cx="4039909" cy="324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11560" y="4376985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1995-2003</a:t>
            </a:r>
            <a:endParaRPr lang="pt-BR" dirty="0"/>
          </a:p>
        </p:txBody>
      </p:sp>
      <p:pic>
        <p:nvPicPr>
          <p:cNvPr id="26628" name="Picture 4" descr="Resultado de imagem para Juno (spacecraft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654" y="1131590"/>
            <a:ext cx="3245394" cy="324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69800" y="4376985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2006-2018?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353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uno mission insignia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5486"/>
            <a:ext cx="2413620" cy="241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>
            <a:hlinkClick r:id="rId3" action="ppaction://hlinkfile"/>
          </p:cNvPr>
          <p:cNvSpPr/>
          <p:nvPr/>
        </p:nvSpPr>
        <p:spPr>
          <a:xfrm rot="5400000">
            <a:off x="8461784" y="4479962"/>
            <a:ext cx="504056" cy="432048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00" name="Picture 4" descr="https://d2xkkdgjnsfvb0.cloudfront.net/Vault/Thumb?VaultID=332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256281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s://d2xkkdgjnsfvb0.cloudfront.net/Vault/Thumb?VaultID=331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0" y="195486"/>
            <a:ext cx="256281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uno mission insignia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5486"/>
            <a:ext cx="2413620" cy="241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>
            <a:hlinkClick r:id="rId3" action="ppaction://hlinkfile"/>
          </p:cNvPr>
          <p:cNvSpPr/>
          <p:nvPr/>
        </p:nvSpPr>
        <p:spPr>
          <a:xfrm rot="5400000">
            <a:off x="8461784" y="4479962"/>
            <a:ext cx="504056" cy="432048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00" name="Picture 4" descr="https://d2xkkdgjnsfvb0.cloudfront.net/Vault/Thumb?VaultID=332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256281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d2xkkdgjnsfvb0.cloudfront.net/Vault/Thumb?VaultID=333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2" y="1851830"/>
            <a:ext cx="256281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51830"/>
            <a:ext cx="256281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 descr="https://d2xkkdgjnsfvb0.cloudfront.net/Vault/Thumb?VaultID=331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0" y="195486"/>
            <a:ext cx="256281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uno mission insignia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5486"/>
            <a:ext cx="2413620" cy="241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>
            <a:hlinkClick r:id="rId3" action="ppaction://hlinkfile"/>
          </p:cNvPr>
          <p:cNvSpPr/>
          <p:nvPr/>
        </p:nvSpPr>
        <p:spPr>
          <a:xfrm rot="5400000">
            <a:off x="8461784" y="4479962"/>
            <a:ext cx="504056" cy="432048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00" name="Picture 4" descr="https://d2xkkdgjnsfvb0.cloudfront.net/Vault/Thumb?VaultID=332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256281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d2xkkdgjnsfvb0.cloudfront.net/Vault/Thumb?VaultID=333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2" y="1851830"/>
            <a:ext cx="256281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51830"/>
            <a:ext cx="256281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https://d2xkkdgjnsfvb0.cloudfront.net/Vault/Thumb?VaultID=330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3508014"/>
            <a:ext cx="256281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s://d2xkkdgjnsfvb0.cloudfront.net/Vault/Thumb?VaultID=331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0" y="195486"/>
            <a:ext cx="256281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uno mission insignia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5486"/>
            <a:ext cx="2413620" cy="241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>
            <a:hlinkClick r:id="rId3" action="ppaction://hlinkfile"/>
          </p:cNvPr>
          <p:cNvSpPr/>
          <p:nvPr/>
        </p:nvSpPr>
        <p:spPr>
          <a:xfrm rot="5400000">
            <a:off x="8461784" y="4479962"/>
            <a:ext cx="504056" cy="432048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00" name="Picture 4" descr="https://d2xkkdgjnsfvb0.cloudfront.net/Vault/Thumb?VaultID=332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256281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d2xkkdgjnsfvb0.cloudfront.net/Vault/Thumb?VaultID=333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2" y="1851830"/>
            <a:ext cx="256281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51830"/>
            <a:ext cx="256281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https://d2xkkdgjnsfvb0.cloudfront.net/Vault/Thumb?VaultID=330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3508014"/>
            <a:ext cx="256281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s://d2xkkdgjnsfvb0.cloudfront.net/Vault/Thumb?VaultID=331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0" y="195486"/>
            <a:ext cx="256281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https://d2xkkdgjnsfvb0.cloudfront.net/Vault/Thumb?VaultID=334&amp;Interlaced=1&amp;Mode=R&amp;ResX=808&amp;OutputFormat=jpg&amp;Quality=80&amp;t=15232989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59" y="3508014"/>
            <a:ext cx="256281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3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858" y="359920"/>
            <a:ext cx="7864285" cy="4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AS fotos da Juno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82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d2xkkdgjnsfvb0.cloudfront.net/Vault/Thumb?VaultID=15400&amp;Interlaced=1&amp;Mode=R&amp;ResX=960&amp;OutputFormat=jpg&amp;Quality=90&amp;t=15232989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9568" y="1082203"/>
            <a:ext cx="4641442" cy="250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48066" y="4655147"/>
            <a:ext cx="2504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>
                <a:hlinkClick r:id="rId3"/>
              </a:rPr>
              <a:t>www.missionjuno.swri.edu/junocam/processing?id=4595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4881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jupit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01" y="2344950"/>
            <a:ext cx="5082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sultado de imagem para sun png"/>
          <p:cNvSpPr>
            <a:spLocks noChangeAspect="1" noChangeArrowheads="1"/>
          </p:cNvSpPr>
          <p:nvPr/>
        </p:nvSpPr>
        <p:spPr bwMode="auto">
          <a:xfrm>
            <a:off x="155575" y="-1646238"/>
            <a:ext cx="33623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 b="2965"/>
          <a:stretch/>
        </p:blipFill>
        <p:spPr>
          <a:xfrm>
            <a:off x="3846008" y="76950"/>
            <a:ext cx="5297992" cy="5040000"/>
          </a:xfrm>
          <a:prstGeom prst="rect">
            <a:avLst/>
          </a:prstGeom>
        </p:spPr>
      </p:pic>
      <p:pic>
        <p:nvPicPr>
          <p:cNvPr id="10" name="Picture 2" descr="Resultado de imagem para earth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/>
          <a:stretch/>
        </p:blipFill>
        <p:spPr bwMode="auto">
          <a:xfrm flipV="1">
            <a:off x="991025" y="2571750"/>
            <a:ext cx="52583" cy="5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4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2xkkdgjnsfvb0.cloudfront.net/Vault/Thumb?VaultID=14887&amp;Interlaced=1&amp;Mode=R&amp;ResX=960&amp;OutputFormat=jpg&amp;Quality=90&amp;t=15232989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r="25655"/>
          <a:stretch/>
        </p:blipFill>
        <p:spPr bwMode="auto">
          <a:xfrm>
            <a:off x="542260" y="0"/>
            <a:ext cx="3265742" cy="467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191" y="4673971"/>
            <a:ext cx="349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hlinkClick r:id="rId3"/>
              </a:rPr>
              <a:t>www.missionjuno.swri.edu/junocam/processing?id=JNCE_2018091_12C00084_V01</a:t>
            </a:r>
            <a:endParaRPr lang="pt-BR" sz="1000" dirty="0" smtClean="0"/>
          </a:p>
        </p:txBody>
      </p:sp>
      <p:pic>
        <p:nvPicPr>
          <p:cNvPr id="3076" name="Picture 4" descr="https://d2xkkdgjnsfvb0.cloudfront.net/Vault/Thumb?VaultID=15400&amp;Interlaced=1&amp;Mode=R&amp;ResX=960&amp;OutputFormat=jpg&amp;Quality=90&amp;t=15232989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9568" y="1082203"/>
            <a:ext cx="4641442" cy="250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48066" y="4655147"/>
            <a:ext cx="2504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>
                <a:hlinkClick r:id="rId5"/>
              </a:rPr>
              <a:t>www.missionjuno.swri.edu/junocam/processing?id=4595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9308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atalia\Desktop\backup2017\ODS\SAs (ano.mes.dia)\2018.05.05 Jupiter\PIA213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88" y="0"/>
            <a:ext cx="6312024" cy="510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9678" y="4908739"/>
            <a:ext cx="5724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hlinkClick r:id="rId3"/>
              </a:rPr>
              <a:t>https://</a:t>
            </a:r>
            <a:r>
              <a:rPr lang="pt-BR" sz="1000" dirty="0" smtClean="0">
                <a:hlinkClick r:id="rId3"/>
              </a:rPr>
              <a:t>www.missionjuno.swri.edu/news/when-jovian-light-and-dark-collide</a:t>
            </a:r>
            <a:endParaRPr lang="pt-BR" sz="1000" dirty="0" smtClean="0"/>
          </a:p>
          <a:p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3383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od.nasa.gov/apod/image/1711/SpiralCloud_Juno_4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4" y="5395"/>
            <a:ext cx="7949732" cy="51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4468" y="30147"/>
            <a:ext cx="30700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hlinkClick r:id="rId3"/>
              </a:rPr>
              <a:t>www.apod.nasa.gov/apod/ap171128.html</a:t>
            </a:r>
            <a:endParaRPr lang="pt-BR" sz="1000" dirty="0" smtClean="0"/>
          </a:p>
          <a:p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4927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pod.nasa.gov/apod/image/1702/JupiterSouth_JunoPeach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74" y="0"/>
            <a:ext cx="715305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866500"/>
            <a:ext cx="2954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hlinkClick r:id="rId3"/>
              </a:rPr>
              <a:t>www.apod.nasa.gov/apod/ap170213.html</a:t>
            </a:r>
            <a:endParaRPr lang="pt-BR" sz="1000" dirty="0" smtClean="0"/>
          </a:p>
          <a:p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027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nasa.gov/sites/default/files/thumbnails/image/17-0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3" b="7225"/>
          <a:stretch/>
        </p:blipFill>
        <p:spPr bwMode="auto">
          <a:xfrm>
            <a:off x="2368500" y="3656"/>
            <a:ext cx="4406999" cy="473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516" y="4893625"/>
            <a:ext cx="8032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hlinkClick r:id="rId3"/>
              </a:rPr>
              <a:t>https://</a:t>
            </a:r>
            <a:r>
              <a:rPr lang="pt-BR" sz="1000" dirty="0" smtClean="0">
                <a:hlinkClick r:id="rId3"/>
              </a:rPr>
              <a:t>www.nasa.gov/press-release/a-whole-new-jupiter-first-science-results-from-nasa-s-juno-mission</a:t>
            </a:r>
            <a:r>
              <a:rPr lang="pt-BR" sz="1000" dirty="0" smtClean="0"/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28641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Natalia\Desktop\backup2017\ODS\SAs (ano.mes.dia)\2018.05.05 Jupiter\PJ06_portrait004_detail_2_v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965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5926" y="4911996"/>
            <a:ext cx="5032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hlinkClick r:id="rId3"/>
              </a:rPr>
              <a:t>https://</a:t>
            </a:r>
            <a:r>
              <a:rPr lang="pt-BR" sz="1000" dirty="0" smtClean="0">
                <a:hlinkClick r:id="rId3"/>
              </a:rPr>
              <a:t>www.missionjuno.swri.edu/news/jupiters-bands-of-clouds</a:t>
            </a:r>
            <a:r>
              <a:rPr lang="pt-BR" sz="1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36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287" y="1"/>
            <a:ext cx="8229600" cy="565571"/>
          </a:xfrm>
        </p:spPr>
        <p:txBody>
          <a:bodyPr>
            <a:normAutofit/>
          </a:bodyPr>
          <a:lstStyle/>
          <a:p>
            <a:pPr algn="l"/>
            <a:r>
              <a:rPr lang="pt-BR" sz="2800" dirty="0" smtClean="0"/>
              <a:t>Referências</a:t>
            </a:r>
            <a:endParaRPr lang="pt-B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83519"/>
            <a:ext cx="8928992" cy="374441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1000" dirty="0" smtClean="0"/>
          </a:p>
          <a:p>
            <a:pPr marL="0" indent="0">
              <a:buNone/>
            </a:pPr>
            <a:endParaRPr lang="pt-BR" sz="1000" dirty="0" smtClean="0"/>
          </a:p>
          <a:p>
            <a:pPr marL="0" indent="0">
              <a:buNone/>
            </a:pPr>
            <a:endParaRPr lang="pt-BR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5" y="411510"/>
            <a:ext cx="885698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hlinkClick r:id="rId3"/>
              </a:rPr>
              <a:t>https://</a:t>
            </a:r>
            <a:r>
              <a:rPr lang="pt-BR" sz="1050" dirty="0" smtClean="0">
                <a:hlinkClick r:id="rId3"/>
              </a:rPr>
              <a:t>www.missionjuno.swri.edu/junocam</a:t>
            </a:r>
          </a:p>
          <a:p>
            <a:r>
              <a:rPr lang="pt-BR" sz="1050" dirty="0">
                <a:hlinkClick r:id="rId3"/>
              </a:rPr>
              <a:t>http://nasajunocam.tumblr.com/</a:t>
            </a:r>
          </a:p>
          <a:p>
            <a:r>
              <a:rPr lang="pt-BR" sz="1050" dirty="0" smtClean="0">
                <a:hlinkClick r:id="rId3"/>
              </a:rPr>
              <a:t>https</a:t>
            </a:r>
            <a:r>
              <a:rPr lang="pt-BR" sz="1050" dirty="0">
                <a:hlinkClick r:id="rId3"/>
              </a:rPr>
              <a:t>://</a:t>
            </a:r>
            <a:r>
              <a:rPr lang="pt-BR" sz="1050" dirty="0" smtClean="0">
                <a:hlinkClick r:id="rId3"/>
              </a:rPr>
              <a:t>www.nasa.gov/image-feature/jpl/pia21974/jupiter-s-colorful-cloud-belts</a:t>
            </a:r>
            <a:endParaRPr lang="pt-BR" sz="1050" dirty="0" smtClean="0"/>
          </a:p>
          <a:p>
            <a:r>
              <a:rPr lang="pt-BR" sz="1050" dirty="0">
                <a:hlinkClick r:id="rId4"/>
              </a:rPr>
              <a:t>https://</a:t>
            </a:r>
            <a:r>
              <a:rPr lang="pt-BR" sz="1050" dirty="0" smtClean="0">
                <a:hlinkClick r:id="rId4"/>
              </a:rPr>
              <a:t>www.missionjuno.swri.edu/junocam/processing?id=4352</a:t>
            </a:r>
            <a:endParaRPr lang="pt-BR" sz="1050" dirty="0" smtClean="0"/>
          </a:p>
          <a:p>
            <a:r>
              <a:rPr lang="pt-BR" sz="1050" dirty="0">
                <a:hlinkClick r:id="rId5"/>
              </a:rPr>
              <a:t>https://futurism.com/images/instruments-aboard-juno-that-will-study-jupiter</a:t>
            </a:r>
            <a:r>
              <a:rPr lang="pt-BR" sz="1050" dirty="0" smtClean="0">
                <a:hlinkClick r:id="rId5"/>
              </a:rPr>
              <a:t>/</a:t>
            </a:r>
            <a:endParaRPr lang="pt-BR" sz="1050" dirty="0" smtClean="0"/>
          </a:p>
          <a:p>
            <a:r>
              <a:rPr lang="pt-BR" sz="1050" dirty="0">
                <a:hlinkClick r:id="rId6"/>
              </a:rPr>
              <a:t>https://</a:t>
            </a:r>
            <a:r>
              <a:rPr lang="pt-BR" sz="1050" dirty="0" smtClean="0">
                <a:hlinkClick r:id="rId6"/>
              </a:rPr>
              <a:t>science.nasa.gov/science-news/science-at-nasa/2006/02mar_redjr</a:t>
            </a:r>
            <a:endParaRPr lang="pt-BR" sz="1050" dirty="0" smtClean="0"/>
          </a:p>
          <a:p>
            <a:r>
              <a:rPr lang="pt-BR" sz="1050" dirty="0">
                <a:hlinkClick r:id="rId7"/>
              </a:rPr>
              <a:t>http://</a:t>
            </a:r>
            <a:r>
              <a:rPr lang="pt-BR" sz="1050" dirty="0" smtClean="0">
                <a:hlinkClick r:id="rId7"/>
              </a:rPr>
              <a:t>www.planetary.org/blogs/emily-lakdawalla/2017/1218-agu17-junocam-science.html</a:t>
            </a:r>
            <a:endParaRPr lang="pt-BR" sz="1050" dirty="0" smtClean="0"/>
          </a:p>
          <a:p>
            <a:endParaRPr lang="pt-BR" sz="1050" dirty="0" smtClean="0"/>
          </a:p>
          <a:p>
            <a:endParaRPr lang="pt-BR" sz="1050" dirty="0" smtClean="0"/>
          </a:p>
          <a:p>
            <a:endParaRPr lang="pt-BR" sz="1050" dirty="0"/>
          </a:p>
          <a:p>
            <a:endParaRPr lang="pt-BR" sz="1050" dirty="0" smtClean="0"/>
          </a:p>
          <a:p>
            <a:r>
              <a:rPr lang="pt-BR" sz="1050" dirty="0" smtClean="0"/>
              <a:t>Em português:</a:t>
            </a:r>
          </a:p>
          <a:p>
            <a:r>
              <a:rPr lang="pt-BR" sz="1050" dirty="0">
                <a:hlinkClick r:id="rId8"/>
              </a:rPr>
              <a:t>http://</a:t>
            </a:r>
            <a:r>
              <a:rPr lang="pt-BR" sz="1050" dirty="0" smtClean="0">
                <a:hlinkClick r:id="rId8"/>
              </a:rPr>
              <a:t>astro.if.ufrgs.br/solar/jupiter.htm</a:t>
            </a:r>
            <a:endParaRPr lang="pt-BR" sz="1050" dirty="0" smtClean="0"/>
          </a:p>
          <a:p>
            <a:r>
              <a:rPr lang="pt-BR" sz="1050" dirty="0">
                <a:hlinkClick r:id="rId9"/>
              </a:rPr>
              <a:t>http://mensageirosideral.blogfolha.uol.com.br/category/juno-2</a:t>
            </a:r>
            <a:r>
              <a:rPr lang="pt-BR" sz="1050" dirty="0" smtClean="0">
                <a:hlinkClick r:id="rId9"/>
              </a:rPr>
              <a:t>/</a:t>
            </a:r>
            <a:endParaRPr lang="pt-BR" sz="1050" dirty="0" smtClean="0"/>
          </a:p>
          <a:p>
            <a:r>
              <a:rPr lang="pt-BR" sz="1050" dirty="0">
                <a:hlinkClick r:id="rId10"/>
              </a:rPr>
              <a:t>http://mensageirosideral.blogfolha.uol.com.br/tag/jupiter-2</a:t>
            </a:r>
            <a:r>
              <a:rPr lang="pt-BR" sz="1050" dirty="0" smtClean="0">
                <a:hlinkClick r:id="rId10"/>
              </a:rPr>
              <a:t>/</a:t>
            </a:r>
            <a:endParaRPr lang="pt-BR" sz="1050" dirty="0" smtClean="0"/>
          </a:p>
          <a:p>
            <a:r>
              <a:rPr lang="pt-BR" sz="1050" dirty="0" smtClean="0"/>
              <a:t>Live </a:t>
            </a:r>
            <a:r>
              <a:rPr lang="pt-BR" sz="1050" dirty="0"/>
              <a:t>Mensageiro Sideral </a:t>
            </a:r>
            <a:r>
              <a:rPr lang="pt-BR" sz="1050" dirty="0">
                <a:hlinkClick r:id="rId11"/>
              </a:rPr>
              <a:t>https://</a:t>
            </a:r>
            <a:r>
              <a:rPr lang="pt-BR" sz="1050" dirty="0" smtClean="0">
                <a:hlinkClick r:id="rId11"/>
              </a:rPr>
              <a:t>www.youtube.com/watch?v=Q91mJO9i1hs</a:t>
            </a:r>
            <a:endParaRPr lang="pt-BR" sz="1050" dirty="0" smtClean="0"/>
          </a:p>
          <a:p>
            <a:r>
              <a:rPr lang="pt-BR" sz="1050" dirty="0"/>
              <a:t>Live Space Today </a:t>
            </a:r>
            <a:r>
              <a:rPr lang="pt-BR" sz="1050" dirty="0">
                <a:hlinkClick r:id="rId12"/>
              </a:rPr>
              <a:t>https://</a:t>
            </a:r>
            <a:r>
              <a:rPr lang="pt-BR" sz="1050" dirty="0" smtClean="0">
                <a:hlinkClick r:id="rId12"/>
              </a:rPr>
              <a:t>www.youtube.com/watch?v=rYJdddLyxdE</a:t>
            </a:r>
            <a:endParaRPr lang="pt-BR" sz="1050" dirty="0" smtClean="0"/>
          </a:p>
          <a:p>
            <a:endParaRPr lang="pt-BR" sz="1050" dirty="0"/>
          </a:p>
          <a:p>
            <a:endParaRPr lang="pt-BR" sz="1050" dirty="0" smtClean="0"/>
          </a:p>
          <a:p>
            <a:r>
              <a:rPr lang="pt-BR" sz="1050" dirty="0" smtClean="0"/>
              <a:t>Hexágonos de Saturno (similar aos pólos de Júpiter) recriados em laboratório:</a:t>
            </a:r>
            <a:endParaRPr lang="pt-BR" sz="1050" dirty="0" smtClean="0"/>
          </a:p>
          <a:p>
            <a:r>
              <a:rPr lang="pt-BR" sz="1050" dirty="0">
                <a:hlinkClick r:id="rId13"/>
              </a:rPr>
              <a:t>http://</a:t>
            </a:r>
            <a:r>
              <a:rPr lang="pt-BR" sz="1050" dirty="0" smtClean="0">
                <a:hlinkClick r:id="rId13"/>
              </a:rPr>
              <a:t>www.planetary.org/blogs/emily-lakdawalla/2010/2471.html</a:t>
            </a:r>
            <a:endParaRPr lang="pt-BR" sz="1050" dirty="0" smtClean="0"/>
          </a:p>
          <a:p>
            <a:endParaRPr lang="pt-BR" sz="1050" dirty="0" smtClean="0"/>
          </a:p>
        </p:txBody>
      </p:sp>
    </p:spTree>
    <p:extLst>
      <p:ext uri="{BB962C8B-B14F-4D97-AF65-F5344CB8AC3E}">
        <p14:creationId xmlns:p14="http://schemas.microsoft.com/office/powerpoint/2010/main" val="150586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0022" y="186776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OBRIGADA! </a:t>
            </a:r>
            <a:r>
              <a:rPr lang="pt-BR" sz="3200" b="1" dirty="0" smtClean="0">
                <a:sym typeface="Wingdings" pitchFamily="2" charset="2"/>
              </a:rPr>
              <a:t></a:t>
            </a:r>
            <a:endParaRPr lang="pt-BR" sz="3200" b="1" dirty="0"/>
          </a:p>
        </p:txBody>
      </p:sp>
      <p:pic>
        <p:nvPicPr>
          <p:cNvPr id="13314" name="Picture 2" descr="C:\Users\Natalia\Desktop\juno-reaches-jupiter-5164229872058368-hp2x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50" y="2211710"/>
            <a:ext cx="5133901" cy="167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8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jupit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01" y="2344950"/>
            <a:ext cx="5082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sultado de imagem para sun png"/>
          <p:cNvSpPr>
            <a:spLocks noChangeAspect="1" noChangeArrowheads="1"/>
          </p:cNvSpPr>
          <p:nvPr/>
        </p:nvSpPr>
        <p:spPr bwMode="auto">
          <a:xfrm>
            <a:off x="155575" y="-1646238"/>
            <a:ext cx="33623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 b="2965"/>
          <a:stretch/>
        </p:blipFill>
        <p:spPr>
          <a:xfrm>
            <a:off x="3846008" y="76950"/>
            <a:ext cx="5297992" cy="5040000"/>
          </a:xfrm>
          <a:prstGeom prst="rect">
            <a:avLst/>
          </a:prstGeom>
        </p:spPr>
      </p:pic>
      <p:pic>
        <p:nvPicPr>
          <p:cNvPr id="10" name="Picture 2" descr="Resultado de imagem para earth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/>
          <a:stretch/>
        </p:blipFill>
        <p:spPr bwMode="auto">
          <a:xfrm flipV="1">
            <a:off x="991025" y="2571750"/>
            <a:ext cx="52583" cy="5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0809" y="471122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</a:t>
            </a:r>
            <a:r>
              <a:rPr lang="pt-BR" sz="1200" dirty="0" smtClean="0"/>
              <a:t>S</a:t>
            </a:r>
            <a:r>
              <a:rPr lang="pt-BR" dirty="0" smtClean="0"/>
              <a:t> = 1.392.000km</a:t>
            </a:r>
            <a:endParaRPr lang="pt-BR" dirty="0"/>
          </a:p>
        </p:txBody>
      </p:sp>
      <p:sp>
        <p:nvSpPr>
          <p:cNvPr id="12" name="TextBox 11"/>
          <p:cNvSpPr txBox="1"/>
          <p:nvPr/>
        </p:nvSpPr>
        <p:spPr>
          <a:xfrm>
            <a:off x="1464802" y="3003798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</a:t>
            </a:r>
            <a:r>
              <a:rPr lang="pt-BR" sz="1200" dirty="0" smtClean="0"/>
              <a:t>J</a:t>
            </a:r>
            <a:r>
              <a:rPr lang="pt-BR" dirty="0" smtClean="0"/>
              <a:t> = 143.000km</a:t>
            </a:r>
            <a:endParaRPr lang="pt-BR" dirty="0"/>
          </a:p>
        </p:txBody>
      </p:sp>
      <p:sp>
        <p:nvSpPr>
          <p:cNvPr id="13" name="TextBox 12"/>
          <p:cNvSpPr txBox="1"/>
          <p:nvPr/>
        </p:nvSpPr>
        <p:spPr>
          <a:xfrm>
            <a:off x="51346" y="2058402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</a:t>
            </a:r>
            <a:r>
              <a:rPr lang="pt-BR" sz="1200" dirty="0" smtClean="0"/>
              <a:t>T</a:t>
            </a:r>
            <a:r>
              <a:rPr lang="pt-BR" dirty="0" smtClean="0"/>
              <a:t> = 12.800km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36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jupit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5486"/>
            <a:ext cx="1451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earth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/>
          <a:stretch/>
        </p:blipFill>
        <p:spPr bwMode="auto">
          <a:xfrm flipV="1">
            <a:off x="4427984" y="195486"/>
            <a:ext cx="150237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170352"/>
              </p:ext>
            </p:extLst>
          </p:nvPr>
        </p:nvGraphicFramePr>
        <p:xfrm>
          <a:off x="251520" y="1707654"/>
          <a:ext cx="8712970" cy="3200400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3672408"/>
                <a:gridCol w="2448273"/>
                <a:gridCol w="2592289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Massa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6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27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1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jupit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5486"/>
            <a:ext cx="1451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earth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/>
          <a:stretch/>
        </p:blipFill>
        <p:spPr bwMode="auto">
          <a:xfrm flipV="1">
            <a:off x="4427984" y="195486"/>
            <a:ext cx="150237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834346"/>
              </p:ext>
            </p:extLst>
          </p:nvPr>
        </p:nvGraphicFramePr>
        <p:xfrm>
          <a:off x="251520" y="1707654"/>
          <a:ext cx="8712970" cy="3200400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3672408"/>
                <a:gridCol w="2448273"/>
                <a:gridCol w="2592289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Massa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6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27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Gravidade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9.8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9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jupit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5486"/>
            <a:ext cx="1451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earth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/>
          <a:stretch/>
        </p:blipFill>
        <p:spPr bwMode="auto">
          <a:xfrm flipV="1">
            <a:off x="4427984" y="195486"/>
            <a:ext cx="150237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183498"/>
              </p:ext>
            </p:extLst>
          </p:nvPr>
        </p:nvGraphicFramePr>
        <p:xfrm>
          <a:off x="251520" y="1707654"/>
          <a:ext cx="8712970" cy="3200400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3672408"/>
                <a:gridCol w="2448273"/>
                <a:gridCol w="2592289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Massa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6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27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Gravidade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9.8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Obliquidade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23.5°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3.13°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9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jupit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5486"/>
            <a:ext cx="1451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earth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/>
          <a:stretch/>
        </p:blipFill>
        <p:spPr bwMode="auto">
          <a:xfrm flipV="1">
            <a:off x="4427984" y="195486"/>
            <a:ext cx="150237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465363"/>
              </p:ext>
            </p:extLst>
          </p:nvPr>
        </p:nvGraphicFramePr>
        <p:xfrm>
          <a:off x="251520" y="1707654"/>
          <a:ext cx="8712970" cy="3200400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3672408"/>
                <a:gridCol w="2448273"/>
                <a:gridCol w="2592289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Massa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6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27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Gravidade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9.8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Obliquidade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23.5°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3.13°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Período Orbital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365d 6h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12 anos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9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jupit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5486"/>
            <a:ext cx="1451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 para earth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/>
          <a:stretch/>
        </p:blipFill>
        <p:spPr bwMode="auto">
          <a:xfrm flipV="1">
            <a:off x="4427984" y="195486"/>
            <a:ext cx="150237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184027"/>
              </p:ext>
            </p:extLst>
          </p:nvPr>
        </p:nvGraphicFramePr>
        <p:xfrm>
          <a:off x="251520" y="1707654"/>
          <a:ext cx="8712970" cy="3200400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3672408"/>
                <a:gridCol w="2448273"/>
                <a:gridCol w="2592289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Massa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6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x 10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27</a:t>
                      </a:r>
                      <a:r>
                        <a:rPr lang="pt-BR" sz="2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kg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Gravidade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9.8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24.8 m/s</a:t>
                      </a:r>
                      <a:r>
                        <a:rPr lang="pt-BR" sz="2400" baseline="300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</a:t>
                      </a: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Obliquidade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23.5°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3.13°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Período Orbital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365d 6h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12 anos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Período de rotação</a:t>
                      </a:r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23h56m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9h50m</a:t>
                      </a:r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pt-BR" sz="24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BR" sz="2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9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Custom 3">
      <a:majorFont>
        <a:latin typeface="Orator Std"/>
        <a:ea typeface=""/>
        <a:cs typeface=""/>
      </a:majorFont>
      <a:minorFont>
        <a:latin typeface="Letter Gothic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7214</TotalTime>
  <Words>347</Words>
  <Application>Microsoft Office PowerPoint</Application>
  <PresentationFormat>On-screen Show (16:9)</PresentationFormat>
  <Paragraphs>149</Paragraphs>
  <Slides>37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Júpiter: Uma obra de arte</vt:lpstr>
      <vt:lpstr>Alguns Fatos sobre Júpiter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Júpiter na mitologia</vt:lpstr>
      <vt:lpstr>PowerPoint Presentation</vt:lpstr>
      <vt:lpstr>PowerPoint Presentation</vt:lpstr>
      <vt:lpstr>Satélites galileanos</vt:lpstr>
      <vt:lpstr>PowerPoint Presentation</vt:lpstr>
      <vt:lpstr>PowerPoint Presentation</vt:lpstr>
      <vt:lpstr>Já foi visitado por: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 fotos da Juno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Referências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Adeus, Cassini</dc:title>
  <dc:creator>Natalia</dc:creator>
  <cp:lastModifiedBy>Natalia</cp:lastModifiedBy>
  <cp:revision>355</cp:revision>
  <dcterms:created xsi:type="dcterms:W3CDTF">2017-08-27T17:52:12Z</dcterms:created>
  <dcterms:modified xsi:type="dcterms:W3CDTF">2018-06-12T03:27:23Z</dcterms:modified>
</cp:coreProperties>
</file>