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14" r:id="rId3"/>
    <p:sldId id="309" r:id="rId4"/>
    <p:sldId id="310" r:id="rId5"/>
    <p:sldId id="311" r:id="rId6"/>
    <p:sldId id="312" r:id="rId7"/>
    <p:sldId id="313" r:id="rId8"/>
    <p:sldId id="300" r:id="rId9"/>
    <p:sldId id="315" r:id="rId10"/>
    <p:sldId id="297" r:id="rId11"/>
    <p:sldId id="332" r:id="rId12"/>
    <p:sldId id="303" r:id="rId13"/>
    <p:sldId id="305" r:id="rId14"/>
    <p:sldId id="306" r:id="rId15"/>
    <p:sldId id="307" r:id="rId16"/>
    <p:sldId id="316" r:id="rId17"/>
    <p:sldId id="271" r:id="rId18"/>
    <p:sldId id="341" r:id="rId19"/>
    <p:sldId id="317" r:id="rId20"/>
    <p:sldId id="273" r:id="rId21"/>
    <p:sldId id="275" r:id="rId22"/>
    <p:sldId id="278" r:id="rId23"/>
    <p:sldId id="279" r:id="rId24"/>
    <p:sldId id="343" r:id="rId25"/>
    <p:sldId id="345" r:id="rId26"/>
    <p:sldId id="286" r:id="rId27"/>
    <p:sldId id="287" r:id="rId28"/>
    <p:sldId id="289" r:id="rId29"/>
    <p:sldId id="346" r:id="rId30"/>
    <p:sldId id="290" r:id="rId31"/>
    <p:sldId id="291" r:id="rId32"/>
    <p:sldId id="294" r:id="rId33"/>
    <p:sldId id="293" r:id="rId34"/>
    <p:sldId id="280" r:id="rId35"/>
    <p:sldId id="321" r:id="rId36"/>
    <p:sldId id="331" r:id="rId37"/>
    <p:sldId id="334" r:id="rId38"/>
    <p:sldId id="335" r:id="rId39"/>
    <p:sldId id="336" r:id="rId40"/>
    <p:sldId id="282" r:id="rId41"/>
    <p:sldId id="333" r:id="rId42"/>
    <p:sldId id="318" r:id="rId43"/>
    <p:sldId id="319" r:id="rId44"/>
    <p:sldId id="320" r:id="rId45"/>
    <p:sldId id="337" r:id="rId46"/>
    <p:sldId id="274" r:id="rId47"/>
    <p:sldId id="338" r:id="rId4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2718" autoAdjust="0"/>
  </p:normalViewPr>
  <p:slideViewPr>
    <p:cSldViewPr>
      <p:cViewPr varScale="1">
        <p:scale>
          <a:sx n="91" d="100"/>
          <a:sy n="91" d="100"/>
        </p:scale>
        <p:origin x="-82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EF0D-76D0-40C7-971C-8B47C4C279A2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51D22-0C19-4CAE-9E94-0DA4108A2B8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860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18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30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55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24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7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90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408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3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22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90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45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36000" contrast="8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78547-85A1-4F05-A963-7134C12B7F2B}" type="datetimeFigureOut">
              <a:rPr lang="pt-BR" smtClean="0"/>
              <a:t>29/05/2018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051B2-2076-45C3-8BA0-0F11BA1273D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82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setiathome.berkeley.edu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arlosfturienzo.com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ermi_paradox" TargetMode="External"/><Relationship Id="rId13" Type="http://schemas.openxmlformats.org/officeDocument/2006/relationships/hyperlink" Target="https://www.seti.org/seti-institute/project/details/seti-observations" TargetMode="External"/><Relationship Id="rId18" Type="http://schemas.openxmlformats.org/officeDocument/2006/relationships/hyperlink" Target="https://universoracionalista.org/o-paradoxo-de-fermi-nao-e-um-paradoxo-e-nao-e-de-fermi/" TargetMode="External"/><Relationship Id="rId3" Type="http://schemas.openxmlformats.org/officeDocument/2006/relationships/hyperlink" Target="https://www.rochester.edu/news/are-we-alone-in-the-universe/" TargetMode="External"/><Relationship Id="rId7" Type="http://schemas.openxmlformats.org/officeDocument/2006/relationships/hyperlink" Target="https://en.wikipedia.org/wiki/Drake_equation" TargetMode="External"/><Relationship Id="rId12" Type="http://schemas.openxmlformats.org/officeDocument/2006/relationships/hyperlink" Target="https://en.wikipedia.org/wiki/Kardashev_scale" TargetMode="External"/><Relationship Id="rId17" Type="http://schemas.openxmlformats.org/officeDocument/2006/relationships/hyperlink" Target="https://exame.abril.com.br/ciencia/alienigenas-veem-terra-como-zoologico-diz-astrofisico/" TargetMode="External"/><Relationship Id="rId2" Type="http://schemas.openxmlformats.org/officeDocument/2006/relationships/hyperlink" Target="https://www.universetoday.com/39966/drake-equation-1/" TargetMode="External"/><Relationship Id="rId16" Type="http://schemas.openxmlformats.org/officeDocument/2006/relationships/hyperlink" Target="http://www.instagram.com/milywaychaser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log.adafruit.com/2016/05/24/are-we-alone-the-drake-equation-then-now-with-interactive-probabilities/" TargetMode="External"/><Relationship Id="rId11" Type="http://schemas.openxmlformats.org/officeDocument/2006/relationships/hyperlink" Target="http://www.princeton.edu/~achaney/tmve/wiki100k/docs/Kardashev_scale.html" TargetMode="External"/><Relationship Id="rId5" Type="http://schemas.openxmlformats.org/officeDocument/2006/relationships/hyperlink" Target="https://waitbutwhy.com/2014/05/fermi-paradox.html" TargetMode="External"/><Relationship Id="rId15" Type="http://schemas.openxmlformats.org/officeDocument/2006/relationships/hyperlink" Target="https://www.youtube.com/watch?v=UjtOGPJ0URM" TargetMode="External"/><Relationship Id="rId10" Type="http://schemas.openxmlformats.org/officeDocument/2006/relationships/hyperlink" Target="http://breakthroughinitiatives.org/" TargetMode="External"/><Relationship Id="rId4" Type="http://schemas.openxmlformats.org/officeDocument/2006/relationships/hyperlink" Target="https://futurism.com/drake-equation-tell-future-humanity/" TargetMode="External"/><Relationship Id="rId9" Type="http://schemas.openxmlformats.org/officeDocument/2006/relationships/hyperlink" Target="https://en.wikipedia.org/wiki/Search_for_extraterrestrial_intelligence" TargetMode="External"/><Relationship Id="rId14" Type="http://schemas.openxmlformats.org/officeDocument/2006/relationships/hyperlink" Target="https://www.youtube.com/watch?v=1fQkVqno-uI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pacetelescope.org/images/heic1411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23478"/>
            <a:ext cx="9144000" cy="93610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Estamos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sozinhos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620280"/>
            <a:ext cx="236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Natália Palivanas</a:t>
            </a:r>
          </a:p>
          <a:p>
            <a:r>
              <a:rPr lang="pt-BR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natalia.palivanas@usp.br</a:t>
            </a:r>
          </a:p>
        </p:txBody>
      </p:sp>
    </p:spTree>
    <p:extLst>
      <p:ext uri="{BB962C8B-B14F-4D97-AF65-F5344CB8AC3E}">
        <p14:creationId xmlns:p14="http://schemas.microsoft.com/office/powerpoint/2010/main" val="276726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28oa9i1t08037ue3m1l0i861-wpengine.netdna-ssl.com/wp-content/uploads/2014/05/Milky-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482"/>
            <a:ext cx="4817055" cy="482453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0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28oa9i1t08037ue3m1l0i861-wpengine.netdna-ssl.com/wp-content/uploads/2014/05/Milky-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482"/>
            <a:ext cx="4817055" cy="482453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36913" y="194734"/>
            <a:ext cx="27109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100 </a:t>
            </a:r>
            <a:r>
              <a:rPr lang="pt-BR" sz="2400" dirty="0" smtClean="0">
                <a:solidFill>
                  <a:schemeClr val="bg1"/>
                </a:solidFill>
              </a:rPr>
              <a:t>bilhões </a:t>
            </a:r>
            <a:r>
              <a:rPr lang="pt-BR" sz="2400" dirty="0" smtClean="0">
                <a:solidFill>
                  <a:schemeClr val="bg1"/>
                </a:solidFill>
              </a:rPr>
              <a:t>de ✪</a:t>
            </a:r>
          </a:p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5% </a:t>
            </a:r>
            <a:r>
              <a:rPr lang="pt-BR" sz="2400" dirty="0">
                <a:solidFill>
                  <a:schemeClr val="bg1"/>
                </a:solidFill>
              </a:rPr>
              <a:t>das </a:t>
            </a:r>
            <a:r>
              <a:rPr lang="pt-BR" sz="2400" dirty="0" smtClean="0">
                <a:solidFill>
                  <a:schemeClr val="bg1"/>
                </a:solidFill>
              </a:rPr>
              <a:t>✪ são </a:t>
            </a:r>
            <a:r>
              <a:rPr lang="en-US" sz="2400" dirty="0" smtClean="0">
                <a:solidFill>
                  <a:schemeClr val="bg1"/>
                </a:solidFill>
              </a:rPr>
              <a:t>⊙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=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5 </a:t>
            </a:r>
            <a:r>
              <a:rPr lang="en-US" sz="2400" dirty="0" err="1" smtClean="0">
                <a:solidFill>
                  <a:schemeClr val="bg1"/>
                </a:solidFill>
              </a:rPr>
              <a:t>bilhões</a:t>
            </a:r>
            <a:r>
              <a:rPr lang="en-US" sz="2400" dirty="0" smtClean="0">
                <a:solidFill>
                  <a:schemeClr val="bg1"/>
                </a:solidFill>
              </a:rPr>
              <a:t> de ⊙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28oa9i1t08037ue3m1l0i861-wpengine.netdna-ssl.com/wp-content/uploads/2014/05/Milky-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482"/>
            <a:ext cx="4817055" cy="482453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36913" y="194734"/>
            <a:ext cx="27109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100 </a:t>
            </a:r>
            <a:r>
              <a:rPr lang="pt-BR" sz="2400" dirty="0" smtClean="0">
                <a:solidFill>
                  <a:schemeClr val="bg1"/>
                </a:solidFill>
              </a:rPr>
              <a:t>bilhões </a:t>
            </a:r>
            <a:r>
              <a:rPr lang="pt-BR" sz="2400" dirty="0" smtClean="0">
                <a:solidFill>
                  <a:schemeClr val="bg1"/>
                </a:solidFill>
              </a:rPr>
              <a:t>de ✪</a:t>
            </a:r>
          </a:p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5% </a:t>
            </a:r>
            <a:r>
              <a:rPr lang="pt-BR" sz="2400" dirty="0">
                <a:solidFill>
                  <a:schemeClr val="bg1"/>
                </a:solidFill>
              </a:rPr>
              <a:t>das </a:t>
            </a:r>
            <a:r>
              <a:rPr lang="pt-BR" sz="2400" dirty="0" smtClean="0">
                <a:solidFill>
                  <a:schemeClr val="bg1"/>
                </a:solidFill>
              </a:rPr>
              <a:t>✪ são </a:t>
            </a:r>
            <a:r>
              <a:rPr lang="en-US" sz="2400" dirty="0" smtClean="0">
                <a:solidFill>
                  <a:schemeClr val="bg1"/>
                </a:solidFill>
              </a:rPr>
              <a:t>⊙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=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5 </a:t>
            </a:r>
            <a:r>
              <a:rPr lang="en-US" sz="2400" dirty="0" err="1" smtClean="0">
                <a:solidFill>
                  <a:schemeClr val="bg1"/>
                </a:solidFill>
              </a:rPr>
              <a:t>bilhões</a:t>
            </a:r>
            <a:r>
              <a:rPr lang="en-US" sz="2400" dirty="0" smtClean="0">
                <a:solidFill>
                  <a:schemeClr val="bg1"/>
                </a:solidFill>
              </a:rPr>
              <a:t> de 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4118" y="2283718"/>
            <a:ext cx="36134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20% dos </a:t>
            </a:r>
            <a:r>
              <a:rPr lang="en-US" sz="2400" dirty="0" smtClean="0">
                <a:solidFill>
                  <a:schemeClr val="bg1"/>
                </a:solidFill>
              </a:rPr>
              <a:t>⊙ tem </a:t>
            </a:r>
            <a:r>
              <a:rPr lang="en-US" sz="2400" dirty="0" err="1" smtClean="0">
                <a:solidFill>
                  <a:schemeClr val="bg1"/>
                </a:solidFill>
              </a:rPr>
              <a:t>uma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⊕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=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1 </a:t>
            </a:r>
            <a:r>
              <a:rPr lang="en-US" sz="2400" b="1" dirty="0" err="1" smtClean="0">
                <a:solidFill>
                  <a:schemeClr val="bg1"/>
                </a:solidFill>
              </a:rPr>
              <a:t>bilhão</a:t>
            </a:r>
            <a:r>
              <a:rPr lang="en-US" sz="2400" b="1" dirty="0" smtClean="0">
                <a:solidFill>
                  <a:schemeClr val="bg1"/>
                </a:solidFill>
              </a:rPr>
              <a:t> de </a:t>
            </a:r>
            <a:r>
              <a:rPr lang="pt-BR" sz="2400" b="1" dirty="0" smtClean="0">
                <a:solidFill>
                  <a:schemeClr val="bg1"/>
                </a:solidFill>
              </a:rPr>
              <a:t>⊕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na Via Láctea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5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11510"/>
            <a:ext cx="7313284" cy="1130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Quantos desenvolvem vida?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Quantas dessas vidas se tornam inteligentes? </a:t>
            </a:r>
            <a:endParaRPr lang="pt-BR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11510"/>
            <a:ext cx="7807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Quantos desenvolvem vida? </a:t>
            </a:r>
            <a:r>
              <a:rPr lang="pt-BR" sz="2400" b="1" dirty="0" smtClean="0">
                <a:solidFill>
                  <a:schemeClr val="accent4"/>
                </a:solidFill>
              </a:rPr>
              <a:t>1%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Quantas dessas vidas se tornam inteligentes? </a:t>
            </a:r>
            <a:r>
              <a:rPr lang="pt-BR" sz="2400" b="1" dirty="0" smtClean="0">
                <a:solidFill>
                  <a:schemeClr val="accent4"/>
                </a:solidFill>
              </a:rPr>
              <a:t>1% </a:t>
            </a:r>
            <a:endParaRPr lang="pt-BR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11510"/>
            <a:ext cx="7808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Quantos desenvolvem vida? </a:t>
            </a:r>
            <a:r>
              <a:rPr lang="pt-BR" sz="2400" b="1" dirty="0" smtClean="0">
                <a:solidFill>
                  <a:schemeClr val="accent4"/>
                </a:solidFill>
              </a:rPr>
              <a:t>1%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Quantas dessas vidas se tornam inteligentes? </a:t>
            </a:r>
            <a:r>
              <a:rPr lang="pt-BR" sz="2400" b="1" dirty="0" smtClean="0">
                <a:solidFill>
                  <a:schemeClr val="accent4"/>
                </a:solidFill>
              </a:rPr>
              <a:t>1% </a:t>
            </a:r>
            <a:endParaRPr lang="pt-BR" sz="2400" b="1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134" y="2715766"/>
            <a:ext cx="8079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accent2"/>
                </a:solidFill>
              </a:rPr>
              <a:t>100 mil </a:t>
            </a:r>
            <a:r>
              <a:rPr lang="pt-BR" sz="2800" dirty="0" smtClean="0">
                <a:solidFill>
                  <a:schemeClr val="bg1"/>
                </a:solidFill>
              </a:rPr>
              <a:t>civilizações inteligentes na </a:t>
            </a:r>
            <a:r>
              <a:rPr lang="pt-BR" sz="2800" b="1" dirty="0" smtClean="0">
                <a:solidFill>
                  <a:schemeClr val="accent3"/>
                </a:solidFill>
              </a:rPr>
              <a:t>Via Láctea</a:t>
            </a:r>
            <a:endParaRPr lang="pt-BR" sz="2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98" y="843558"/>
            <a:ext cx="5588584" cy="23751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“Cadê todo mundo?”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O Paradoxo de fermi (1950)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Resultado de imagem para enrico ferm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61" y="1419622"/>
            <a:ext cx="4324479" cy="331236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niversoracionalista.org/wp-content/uploads/2016/02/New_Yorker_alie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633412"/>
            <a:ext cx="500062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oey Tribbiani Whatev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60527"/>
            <a:ext cx="1795706" cy="216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Dr House Shrug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5" y="3219822"/>
            <a:ext cx="319148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X Files Idk GIF by The X-Fi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60528"/>
            <a:ext cx="285714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Darth Vader GIF by Star Wa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75806"/>
            <a:ext cx="319148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1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m para disclai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85725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0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A EQUAÇÃO DE DRAKE (1961)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Resultado de imagem para Frank Dr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6264"/>
            <a:ext cx="2449239" cy="306155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465"/>
            <a:ext cx="9144000" cy="456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6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SETI: BUSCANDO SINAIS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8" name="Picture 4" descr="Resultado de imagem para seti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1" b="14791"/>
          <a:stretch/>
        </p:blipFill>
        <p:spPr bwMode="auto">
          <a:xfrm>
            <a:off x="1220447" y="334113"/>
            <a:ext cx="6768752" cy="295101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3200" dirty="0" smtClean="0">
                <a:solidFill>
                  <a:schemeClr val="bg1"/>
                </a:solidFill>
              </a:rPr>
              <a:t>ENCERRADOS: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1419622"/>
            <a:ext cx="8229600" cy="3394472"/>
          </a:xfrm>
        </p:spPr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bg1"/>
                </a:solidFill>
              </a:rPr>
              <a:t>1924: Dia do “rádio-silêncio” nacional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1960: Projeto Ozma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1971: Projeto Cyclops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1981: Sentinel -&gt; META -&gt; Beta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1992: MOP e Projeto Fênix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Frank Drake viriginia 19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31590"/>
            <a:ext cx="254317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1320" y="4535414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</a:rPr>
              <a:t>Frank Drake</a:t>
            </a:r>
            <a:endParaRPr lang="pt-B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2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264" y="-40568"/>
            <a:ext cx="8229600" cy="85725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A mensagem de Arecibo (1974)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Ficheiro:Messier 13 Hubble Wiki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7574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87406" y="4659981"/>
            <a:ext cx="24497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1"/>
                </a:solidFill>
              </a:rPr>
              <a:t>M13 – 21 mil anos-luz, 300 mil estrelas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s://upload.wikimedia.org/wikipedia/commons/thumb/2/23/Arecibo_message.png/150px-Arecibo_mess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60" y="834113"/>
            <a:ext cx="1326443" cy="39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736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33" y="-164554"/>
            <a:ext cx="8229600" cy="85725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A mensagem de Arecibo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Ficheiro:Messier 13 Hubble Wiki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7574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87406" y="4659981"/>
            <a:ext cx="24497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1"/>
                </a:solidFill>
              </a:rPr>
              <a:t>M13 – 21 mil anos-luz, 300 mil estrelas</a:t>
            </a:r>
            <a:endParaRPr lang="pt-BR" sz="1000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s://upload.wikimedia.org/wikipedia/commons/thumb/2/23/Arecibo_message.png/150px-Arecibo_mess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9218"/>
            <a:ext cx="1326443" cy="39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6238" y="928440"/>
            <a:ext cx="1812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Números de 1 a 10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6238" y="1203597"/>
            <a:ext cx="2448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1, 6, 7, 8, 15 = H, C, N, O, P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6238" y="1707654"/>
            <a:ext cx="2476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Açúcares e bases do DNA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6238" y="2687272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Dupla hélice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6238" y="3507852"/>
            <a:ext cx="2619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Altura, humano, população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6238" y="3879822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Planetas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6238" y="4351408"/>
            <a:ext cx="202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Radiotelescópio</a:t>
            </a:r>
          </a:p>
          <a:p>
            <a:r>
              <a:rPr lang="pt-BR" sz="1400" dirty="0" smtClean="0">
                <a:solidFill>
                  <a:schemeClr val="bg1"/>
                </a:solidFill>
              </a:rPr>
              <a:t>Diâmetro de Arecibo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18356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sz="3100" dirty="0" smtClean="0">
                <a:solidFill>
                  <a:schemeClr val="bg1"/>
                </a:solidFill>
              </a:rPr>
              <a:t>1979: SERENDIP</a:t>
            </a:r>
            <a:r>
              <a:rPr lang="pt-BR" sz="2800" dirty="0" smtClean="0">
                <a:solidFill>
                  <a:schemeClr val="bg1"/>
                </a:solidFill>
              </a:rPr>
              <a:t/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Search for Extraterrestrial Radio Emissions from Nearby Developed Intelligent Populations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2055" name="Picture 7" descr="The Arecibo Observatory 20151101114231-0 8e7cc c7a44aca 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23678"/>
            <a:ext cx="4392488" cy="247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upload.wikimedia.org/wikipedia/commons/thumb/e/e4/Green_Bank_100m_diameter_Radio_Telescope.jpg/1024px-Green_Bank_100m_diameter_Radio_Telesc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23678"/>
            <a:ext cx="3686025" cy="247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434275"/>
            <a:ext cx="1694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Arecibo (Porto Rico)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3410" y="4434275"/>
            <a:ext cx="2168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200" dirty="0" smtClean="0">
                <a:solidFill>
                  <a:schemeClr val="bg1"/>
                </a:solidFill>
              </a:rPr>
              <a:t>Green Bank (West Virginia)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 smtClean="0">
                <a:solidFill>
                  <a:schemeClr val="bg1"/>
                </a:solidFill>
              </a:rPr>
              <a:t>2007: Allen Telescope Array (ATA)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33" y="1203598"/>
            <a:ext cx="2673881" cy="3273479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01316"/>
            <a:ext cx="2330776" cy="326308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79" y="1256416"/>
            <a:ext cx="2592288" cy="145702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79" y="2779746"/>
            <a:ext cx="2592288" cy="1697331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4033" y="4477077"/>
            <a:ext cx="1887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42 antenas (California)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sz="3100" dirty="0" smtClean="0">
                <a:solidFill>
                  <a:schemeClr val="bg1"/>
                </a:solidFill>
              </a:rPr>
              <a:t>2016: FAST</a:t>
            </a:r>
            <a:r>
              <a:rPr lang="pt-BR" sz="2800" dirty="0" smtClean="0">
                <a:solidFill>
                  <a:schemeClr val="bg1"/>
                </a:solidFill>
              </a:rPr>
              <a:t/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Five hundred meter Aperture Spherical Telescope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97" y="1203598"/>
            <a:ext cx="4645235" cy="348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4597" y="4767809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China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pt-BR" sz="3100" dirty="0" smtClean="0">
                <a:solidFill>
                  <a:schemeClr val="bg1"/>
                </a:solidFill>
              </a:rPr>
              <a:t>SETI@HOME</a:t>
            </a:r>
            <a:br>
              <a:rPr lang="pt-BR" sz="3100" dirty="0" smtClean="0">
                <a:solidFill>
                  <a:schemeClr val="bg1"/>
                </a:solidFill>
              </a:rPr>
            </a:br>
            <a:r>
              <a:rPr lang="pt-BR" sz="2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  <a:hlinkClick r:id="rId2"/>
              </a:rPr>
              <a:t>https</a:t>
            </a:r>
            <a:r>
              <a:rPr lang="pt-BR" sz="220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  <a:hlinkClick r:id="rId2"/>
              </a:rPr>
              <a:t>://setiathome.berkeley.edu</a:t>
            </a:r>
            <a:r>
              <a:rPr lang="pt-BR" sz="2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  <a:hlinkClick r:id="rId2"/>
              </a:rPr>
              <a:t>/</a:t>
            </a:r>
            <a:r>
              <a:rPr lang="pt-BR" sz="2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upload.wikimedia.org/wikipedia/commons/f/ff/Setiathomeversion3point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47" y="1059582"/>
            <a:ext cx="6682506" cy="39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6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aliens"/>
          <p:cNvSpPr>
            <a:spLocks noChangeAspect="1" noChangeArrowheads="1"/>
          </p:cNvSpPr>
          <p:nvPr/>
        </p:nvSpPr>
        <p:spPr bwMode="auto">
          <a:xfrm>
            <a:off x="155575" y="-1646238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8" name="Picture 2" descr="Resultado de imagem para i want to belie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857250"/>
            <a:ext cx="24479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>2016: Iniciativa Breakthrough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r="16546"/>
          <a:stretch/>
        </p:blipFill>
        <p:spPr bwMode="auto">
          <a:xfrm>
            <a:off x="1054349" y="3369352"/>
            <a:ext cx="184417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Yuri Miln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5"/>
          <a:stretch/>
        </p:blipFill>
        <p:spPr bwMode="auto">
          <a:xfrm>
            <a:off x="3844186" y="3369354"/>
            <a:ext cx="159854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Mark Zuckerber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2714" r="15939"/>
          <a:stretch/>
        </p:blipFill>
        <p:spPr bwMode="auto">
          <a:xfrm>
            <a:off x="6588224" y="3369353"/>
            <a:ext cx="133781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2538" y="843557"/>
            <a:ext cx="613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 |  Watch  |  Message  |  Starshot</a:t>
            </a:r>
            <a:endParaRPr lang="pt-BR" sz="2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9070" y="4809351"/>
            <a:ext cx="1495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Stephen Hawking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6356" y="4793231"/>
            <a:ext cx="1441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Mark Zuckerberg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1143" y="4809352"/>
            <a:ext cx="921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Yuri Milner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7170" name="Picture 2" descr="Resultado de imagem para Frank Dr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91630"/>
            <a:ext cx="1152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m para Ann Druy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8" y="1491630"/>
            <a:ext cx="106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ete Worden official NASA portrai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57" y="1491630"/>
            <a:ext cx="102857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12933" y="2931630"/>
            <a:ext cx="1157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Pete Worden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8527" y="2931628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Ann Druyan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9462" y="2927161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Frank Drake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6772" y="0"/>
            <a:ext cx="6390456" cy="594008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Yuri Milner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Cori </a:t>
            </a:r>
            <a:r>
              <a:rPr lang="pt-BR" sz="2000" dirty="0">
                <a:solidFill>
                  <a:schemeClr val="bg1"/>
                </a:solidFill>
              </a:rPr>
              <a:t>Bargmann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Sarah </a:t>
            </a:r>
            <a:r>
              <a:rPr lang="pt-BR" sz="2000" dirty="0">
                <a:solidFill>
                  <a:schemeClr val="bg1"/>
                </a:solidFill>
              </a:rPr>
              <a:t>Brightman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Magnus </a:t>
            </a:r>
            <a:r>
              <a:rPr lang="pt-BR" sz="2000" dirty="0">
                <a:solidFill>
                  <a:schemeClr val="bg1"/>
                </a:solidFill>
              </a:rPr>
              <a:t>Carlsen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Ding </a:t>
            </a:r>
            <a:r>
              <a:rPr lang="pt-BR" sz="2000" dirty="0">
                <a:solidFill>
                  <a:schemeClr val="bg1"/>
                </a:solidFill>
              </a:rPr>
              <a:t>Chen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Frank </a:t>
            </a:r>
            <a:r>
              <a:rPr lang="pt-BR" sz="2000" dirty="0">
                <a:solidFill>
                  <a:schemeClr val="bg1"/>
                </a:solidFill>
              </a:rPr>
              <a:t>Drake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Ann </a:t>
            </a:r>
            <a:r>
              <a:rPr lang="pt-BR" sz="2000" dirty="0">
                <a:solidFill>
                  <a:schemeClr val="bg1"/>
                </a:solidFill>
              </a:rPr>
              <a:t>Druyan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Stephen </a:t>
            </a:r>
            <a:r>
              <a:rPr lang="pt-BR" sz="2000" dirty="0">
                <a:solidFill>
                  <a:schemeClr val="bg1"/>
                </a:solidFill>
              </a:rPr>
              <a:t>Hawking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Paul </a:t>
            </a:r>
            <a:r>
              <a:rPr lang="pt-BR" sz="2000" dirty="0">
                <a:solidFill>
                  <a:schemeClr val="bg1"/>
                </a:solidFill>
              </a:rPr>
              <a:t>Horowitz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Garik </a:t>
            </a:r>
            <a:r>
              <a:rPr lang="pt-BR" sz="2000" dirty="0">
                <a:solidFill>
                  <a:schemeClr val="bg1"/>
                </a:solidFill>
              </a:rPr>
              <a:t>Israelian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Lisa </a:t>
            </a:r>
            <a:r>
              <a:rPr lang="pt-BR" sz="2000" dirty="0">
                <a:solidFill>
                  <a:schemeClr val="bg1"/>
                </a:solidFill>
              </a:rPr>
              <a:t>Kaltenegger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Nikolay </a:t>
            </a:r>
            <a:r>
              <a:rPr lang="pt-BR" sz="2000" dirty="0">
                <a:solidFill>
                  <a:schemeClr val="bg1"/>
                </a:solidFill>
              </a:rPr>
              <a:t>Kardashev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Mark </a:t>
            </a:r>
            <a:r>
              <a:rPr lang="pt-BR" sz="2000" dirty="0">
                <a:solidFill>
                  <a:schemeClr val="bg1"/>
                </a:solidFill>
              </a:rPr>
              <a:t>Kelly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Eric </a:t>
            </a:r>
            <a:r>
              <a:rPr lang="pt-BR" sz="2000" dirty="0">
                <a:solidFill>
                  <a:schemeClr val="bg1"/>
                </a:solidFill>
              </a:rPr>
              <a:t>Lander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Alexey Leonov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endParaRPr lang="pt-BR" sz="2000" dirty="0" smtClean="0">
              <a:solidFill>
                <a:schemeClr val="bg1"/>
              </a:solidFill>
            </a:endParaRP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Avi Loeb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Seth MacFarlane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Geoff </a:t>
            </a:r>
            <a:r>
              <a:rPr lang="pt-BR" sz="2000" dirty="0">
                <a:solidFill>
                  <a:schemeClr val="bg1"/>
                </a:solidFill>
              </a:rPr>
              <a:t>Marcy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Kenneth Rogof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Dimitar Sasselov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Sara Seager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Sujan Sengupta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Seth Shostak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Thomas Stafford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Jill Tarter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Kip Thorne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James Watson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Steven Weinberg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Edward Witten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Pete Worden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Shinya </a:t>
            </a:r>
            <a:r>
              <a:rPr lang="pt-BR" sz="2000" dirty="0" smtClean="0">
                <a:solidFill>
                  <a:schemeClr val="bg1"/>
                </a:solidFill>
              </a:rPr>
              <a:t>Yamanaka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</a:rPr>
              <a:t>O QUE PROCURAR?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203598"/>
            <a:ext cx="53103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Pulsos </a:t>
            </a:r>
            <a:r>
              <a:rPr lang="pt-BR" dirty="0">
                <a:solidFill>
                  <a:schemeClr val="bg1"/>
                </a:solidFill>
              </a:rPr>
              <a:t>repetidos em um </a:t>
            </a:r>
            <a:r>
              <a:rPr lang="pt-BR" dirty="0" smtClean="0">
                <a:solidFill>
                  <a:schemeClr val="bg1"/>
                </a:solidFill>
              </a:rPr>
              <a:t>padrão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Série </a:t>
            </a:r>
            <a:r>
              <a:rPr lang="pt-BR" dirty="0">
                <a:solidFill>
                  <a:schemeClr val="bg1"/>
                </a:solidFill>
              </a:rPr>
              <a:t>de números </a:t>
            </a:r>
            <a:r>
              <a:rPr lang="pt-BR" dirty="0" smtClean="0">
                <a:solidFill>
                  <a:schemeClr val="bg1"/>
                </a:solidFill>
              </a:rPr>
              <a:t>“especiais”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122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96013"/>
            <a:ext cx="4403439" cy="330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6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Quantos sinais etS</a:t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dirty="0" smtClean="0">
                <a:solidFill>
                  <a:schemeClr val="bg1"/>
                </a:solidFill>
              </a:rPr>
              <a:t>já foram confirmados?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5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-1028650"/>
            <a:ext cx="2779928" cy="6447919"/>
          </a:xfrm>
          <a:prstGeom prst="rect">
            <a:avLst/>
          </a:prstGeom>
          <a:noFill/>
          <a:effectLst>
            <a:glow rad="1231900">
              <a:srgbClr val="FF0000">
                <a:alpha val="11000"/>
              </a:srgbClr>
            </a:glow>
            <a:softEdge rad="977900"/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41300" dirty="0" smtClean="0">
                <a:solidFill>
                  <a:srgbClr val="FF0000"/>
                </a:solidFill>
                <a:latin typeface="DS-Digital" pitchFamily="2" charset="0"/>
              </a:rPr>
              <a:t>0</a:t>
            </a:r>
            <a:endParaRPr lang="pt-BR" sz="41300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Hipótese 1: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Não estamos sozinhos, mas...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0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411510"/>
            <a:ext cx="8229600" cy="425512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pt-BR" sz="2800" dirty="0" smtClean="0">
                <a:solidFill>
                  <a:schemeClr val="bg1"/>
                </a:solidFill>
              </a:rPr>
              <a:t>Perdemos o sinal.</a:t>
            </a:r>
          </a:p>
          <a:p>
            <a:pPr>
              <a:lnSpc>
                <a:spcPct val="160000"/>
              </a:lnSpc>
            </a:pPr>
            <a:endParaRPr lang="pt-BR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5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411510"/>
            <a:ext cx="8229600" cy="425512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pt-BR" sz="2800" dirty="0" smtClean="0">
                <a:solidFill>
                  <a:schemeClr val="bg1"/>
                </a:solidFill>
              </a:rPr>
              <a:t>Perdemos o sinal.</a:t>
            </a:r>
          </a:p>
          <a:p>
            <a:pPr>
              <a:lnSpc>
                <a:spcPct val="160000"/>
              </a:lnSpc>
            </a:pPr>
            <a:r>
              <a:rPr lang="pt-BR" sz="2800" dirty="0" smtClean="0">
                <a:solidFill>
                  <a:schemeClr val="bg1"/>
                </a:solidFill>
              </a:rPr>
              <a:t>Civilizações não se comunicam/interferem.</a:t>
            </a:r>
          </a:p>
        </p:txBody>
      </p:sp>
    </p:spTree>
    <p:extLst>
      <p:ext uri="{BB962C8B-B14F-4D97-AF65-F5344CB8AC3E}">
        <p14:creationId xmlns:p14="http://schemas.microsoft.com/office/powerpoint/2010/main" val="24876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411510"/>
            <a:ext cx="8229600" cy="425512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pt-BR" sz="2800" dirty="0" smtClean="0">
                <a:solidFill>
                  <a:schemeClr val="bg1"/>
                </a:solidFill>
              </a:rPr>
              <a:t>Perdemos o sinal.</a:t>
            </a:r>
          </a:p>
          <a:p>
            <a:pPr>
              <a:lnSpc>
                <a:spcPct val="160000"/>
              </a:lnSpc>
            </a:pPr>
            <a:r>
              <a:rPr lang="pt-BR" sz="2800" dirty="0" smtClean="0">
                <a:solidFill>
                  <a:schemeClr val="bg1"/>
                </a:solidFill>
              </a:rPr>
              <a:t>Civilizações não se comunicam/interferem.</a:t>
            </a:r>
          </a:p>
          <a:p>
            <a:pPr>
              <a:lnSpc>
                <a:spcPct val="160000"/>
              </a:lnSpc>
            </a:pPr>
            <a:r>
              <a:rPr lang="pt-BR" sz="2800" dirty="0">
                <a:solidFill>
                  <a:schemeClr val="bg1"/>
                </a:solidFill>
              </a:rPr>
              <a:t>Nossa </a:t>
            </a:r>
            <a:r>
              <a:rPr lang="pt-BR" sz="2800" dirty="0" smtClean="0">
                <a:solidFill>
                  <a:schemeClr val="bg1"/>
                </a:solidFill>
              </a:rPr>
              <a:t>tecnologia e ciência são primitivas.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411510"/>
            <a:ext cx="8229600" cy="425512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pt-BR" sz="2800" dirty="0" smtClean="0">
                <a:solidFill>
                  <a:schemeClr val="bg1"/>
                </a:solidFill>
              </a:rPr>
              <a:t>Perdemos o sinal.</a:t>
            </a:r>
          </a:p>
          <a:p>
            <a:pPr>
              <a:lnSpc>
                <a:spcPct val="160000"/>
              </a:lnSpc>
            </a:pPr>
            <a:r>
              <a:rPr lang="pt-BR" sz="2800" dirty="0" smtClean="0">
                <a:solidFill>
                  <a:schemeClr val="bg1"/>
                </a:solidFill>
              </a:rPr>
              <a:t>Civilizações não se comunicam/interferem.</a:t>
            </a:r>
          </a:p>
          <a:p>
            <a:pPr>
              <a:lnSpc>
                <a:spcPct val="160000"/>
              </a:lnSpc>
            </a:pPr>
            <a:r>
              <a:rPr lang="pt-BR" sz="2800" dirty="0">
                <a:solidFill>
                  <a:schemeClr val="bg1"/>
                </a:solidFill>
              </a:rPr>
              <a:t>Nossa </a:t>
            </a:r>
            <a:r>
              <a:rPr lang="pt-BR" sz="2800" dirty="0" smtClean="0">
                <a:solidFill>
                  <a:schemeClr val="bg1"/>
                </a:solidFill>
              </a:rPr>
              <a:t>tecnologia e ciência são primitivas.</a:t>
            </a:r>
            <a:endParaRPr lang="pt-BR" sz="2800" dirty="0">
              <a:solidFill>
                <a:schemeClr val="bg1"/>
              </a:solidFill>
            </a:endParaRPr>
          </a:p>
          <a:p>
            <a:pPr>
              <a:lnSpc>
                <a:spcPct val="160000"/>
              </a:lnSpc>
            </a:pPr>
            <a:r>
              <a:rPr lang="pt-BR" sz="2800" dirty="0" smtClean="0">
                <a:solidFill>
                  <a:schemeClr val="bg1"/>
                </a:solidFill>
              </a:rPr>
              <a:t>Colonização é ridículo.</a:t>
            </a:r>
          </a:p>
        </p:txBody>
      </p:sp>
    </p:spTree>
    <p:extLst>
      <p:ext uri="{BB962C8B-B14F-4D97-AF65-F5344CB8AC3E}">
        <p14:creationId xmlns:p14="http://schemas.microsoft.com/office/powerpoint/2010/main" val="24876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aliens"/>
          <p:cNvSpPr>
            <a:spLocks noChangeAspect="1" noChangeArrowheads="1"/>
          </p:cNvSpPr>
          <p:nvPr/>
        </p:nvSpPr>
        <p:spPr bwMode="auto">
          <a:xfrm>
            <a:off x="155575" y="-1646238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5" name="Picture 7" descr="Resultado de imagem para crop circ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r="8591"/>
          <a:stretch/>
        </p:blipFill>
        <p:spPr bwMode="auto">
          <a:xfrm>
            <a:off x="6251575" y="144949"/>
            <a:ext cx="2685336" cy="207307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esultado de imagem para giz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r="5961"/>
          <a:stretch/>
        </p:blipFill>
        <p:spPr bwMode="auto">
          <a:xfrm>
            <a:off x="154761" y="2859782"/>
            <a:ext cx="2685336" cy="20664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Resultado de imagem para uf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8" t="11067" r="24911"/>
          <a:stretch/>
        </p:blipFill>
        <p:spPr bwMode="auto">
          <a:xfrm>
            <a:off x="6261040" y="2859782"/>
            <a:ext cx="2666405" cy="20664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/>
          <a:stretch/>
        </p:blipFill>
        <p:spPr bwMode="auto">
          <a:xfrm>
            <a:off x="155575" y="144949"/>
            <a:ext cx="2684522" cy="207040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m para i want to belie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857250"/>
            <a:ext cx="24479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4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Hipótese 2:</a:t>
            </a:r>
            <a:br>
              <a:rPr lang="pt-BR" sz="3200" dirty="0" smtClean="0">
                <a:solidFill>
                  <a:schemeClr val="bg1"/>
                </a:solidFill>
              </a:rPr>
            </a:br>
            <a:r>
              <a:rPr lang="pt-BR" sz="3200" dirty="0" smtClean="0">
                <a:solidFill>
                  <a:schemeClr val="bg1"/>
                </a:solidFill>
              </a:rPr>
              <a:t>estamos sozinhos mesmo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4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Escala de Kardashev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9220" name="Picture 4" descr="Resultado de imagem para Corusca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9622"/>
            <a:ext cx="216024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lag of the United Federation of Planet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412922"/>
            <a:ext cx="2669259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922"/>
            <a:ext cx="25589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9592" y="3444978"/>
            <a:ext cx="2879999" cy="14401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25" name="Picture 9" descr="Emblem of the Galactic Republ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451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Emblem of the Galactic Emp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92" y="3445138"/>
            <a:ext cx="143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639" y="1043590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0.x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104359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7" y="104359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II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3075806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III   (1%)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34630" y="3445138"/>
            <a:ext cx="2879999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29" name="Picture 13" descr="Imagem relacion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19" y="3445138"/>
            <a:ext cx="144582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34630" y="3075806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IV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575624"/>
            <a:ext cx="7848872" cy="1296144"/>
          </a:xfrm>
          <a:prstGeom prst="rect">
            <a:avLst/>
          </a:prstGeom>
          <a:solidFill>
            <a:srgbClr val="070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FFFF00"/>
              </a:solidFill>
              <a:latin typeface="xkcd Script" pitchFamily="66" charset="0"/>
              <a:ea typeface="xkcd Script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697" y="1135584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xkcd Script" pitchFamily="66" charset="0"/>
                <a:ea typeface="xkcd Script" pitchFamily="66" charset="0"/>
              </a:rPr>
              <a:t>Origem da vida</a:t>
            </a:r>
            <a:endParaRPr lang="pt-BR" sz="2400" dirty="0">
              <a:solidFill>
                <a:schemeClr val="bg1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18" name="Straight Connector 17"/>
          <p:cNvCxnSpPr>
            <a:stCxn id="3" idx="1"/>
          </p:cNvCxnSpPr>
          <p:nvPr/>
        </p:nvCxnSpPr>
        <p:spPr>
          <a:xfrm flipH="1" flipV="1">
            <a:off x="620447" y="1366416"/>
            <a:ext cx="198250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1560" y="1366416"/>
            <a:ext cx="0" cy="70527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60432" y="2143696"/>
            <a:ext cx="0" cy="2160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57554" y="1135582"/>
            <a:ext cx="17812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00B0F0"/>
                </a:solidFill>
                <a:latin typeface="xkcd Script" pitchFamily="66" charset="0"/>
                <a:ea typeface="xkcd Script" pitchFamily="66" charset="0"/>
              </a:rPr>
              <a:t>Civilização III</a:t>
            </a:r>
            <a:endParaRPr lang="pt-BR" sz="2400" dirty="0">
              <a:solidFill>
                <a:srgbClr val="00B0F0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7974695" y="1366417"/>
            <a:ext cx="46409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438786" y="1366417"/>
            <a:ext cx="0" cy="705272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20447" y="3223696"/>
            <a:ext cx="315946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43720" y="2838482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00B050"/>
                </a:solidFill>
                <a:latin typeface="xkcd Script" pitchFamily="66" charset="0"/>
                <a:ea typeface="xkcd Script" pitchFamily="66" charset="0"/>
              </a:rPr>
              <a:t>Nós</a:t>
            </a:r>
            <a:endParaRPr lang="pt-BR" sz="2000" b="1" dirty="0">
              <a:solidFill>
                <a:srgbClr val="00B050"/>
              </a:solidFill>
              <a:latin typeface="xkcd Script" pitchFamily="66" charset="0"/>
              <a:ea typeface="xkcd Script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34474" y="126230"/>
            <a:ext cx="4875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+mj-lt"/>
              </a:rPr>
              <a:t>Somos os primeiros?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20447" y="3435846"/>
            <a:ext cx="290556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627784" y="3435846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solidFill>
                  <a:schemeClr val="accent2"/>
                </a:solidFill>
                <a:latin typeface="xkcd Script" pitchFamily="66" charset="0"/>
                <a:ea typeface="xkcd Script" pitchFamily="66" charset="0"/>
              </a:rPr>
              <a:t>Outras espécies</a:t>
            </a:r>
            <a:endParaRPr lang="pt-BR" dirty="0">
              <a:solidFill>
                <a:schemeClr val="accent2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25036" y="3723878"/>
            <a:ext cx="200274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25036" y="3031528"/>
            <a:ext cx="250680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25036" y="2838482"/>
            <a:ext cx="222336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25036" y="4877493"/>
            <a:ext cx="7835396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96376" y="4587974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xkcd Script" pitchFamily="66" charset="0"/>
                <a:ea typeface="xkcd Script" pitchFamily="66" charset="0"/>
              </a:rPr>
              <a:t>Avanço da espécie</a:t>
            </a:r>
            <a:endParaRPr lang="pt-BR" sz="1400" dirty="0">
              <a:solidFill>
                <a:schemeClr val="bg1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25036" y="2715766"/>
            <a:ext cx="177783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11560" y="3620512"/>
            <a:ext cx="179131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05167" y="3806190"/>
            <a:ext cx="179131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36" y="3355387"/>
            <a:ext cx="179131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0447" y="2143696"/>
            <a:ext cx="0" cy="2160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57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575624"/>
            <a:ext cx="7848872" cy="1296144"/>
          </a:xfrm>
          <a:prstGeom prst="rect">
            <a:avLst/>
          </a:prstGeom>
          <a:solidFill>
            <a:srgbClr val="070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FFFF00"/>
              </a:solidFill>
              <a:latin typeface="xkcd Script" pitchFamily="66" charset="0"/>
              <a:ea typeface="xkcd Script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697" y="1135584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xkcd Script" pitchFamily="66" charset="0"/>
                <a:ea typeface="xkcd Script" pitchFamily="66" charset="0"/>
              </a:rPr>
              <a:t>Origem da vida</a:t>
            </a:r>
            <a:endParaRPr lang="pt-BR" sz="2400" dirty="0">
              <a:solidFill>
                <a:schemeClr val="bg1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18" name="Straight Connector 17"/>
          <p:cNvCxnSpPr>
            <a:stCxn id="3" idx="1"/>
          </p:cNvCxnSpPr>
          <p:nvPr/>
        </p:nvCxnSpPr>
        <p:spPr>
          <a:xfrm flipH="1" flipV="1">
            <a:off x="620447" y="1366416"/>
            <a:ext cx="198250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1560" y="1366416"/>
            <a:ext cx="0" cy="70527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60432" y="2143696"/>
            <a:ext cx="0" cy="2160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57554" y="1135582"/>
            <a:ext cx="17812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00B0F0"/>
                </a:solidFill>
                <a:latin typeface="xkcd Script" pitchFamily="66" charset="0"/>
                <a:ea typeface="xkcd Script" pitchFamily="66" charset="0"/>
              </a:rPr>
              <a:t>Civilização III</a:t>
            </a:r>
            <a:endParaRPr lang="pt-BR" sz="2400" dirty="0">
              <a:solidFill>
                <a:srgbClr val="00B0F0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7974695" y="1366417"/>
            <a:ext cx="46409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438786" y="1366417"/>
            <a:ext cx="0" cy="705272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20447" y="3223696"/>
            <a:ext cx="315946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43720" y="2838482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00B050"/>
                </a:solidFill>
                <a:latin typeface="xkcd Script" pitchFamily="66" charset="0"/>
                <a:ea typeface="xkcd Script" pitchFamily="66" charset="0"/>
              </a:rPr>
              <a:t>Nós</a:t>
            </a:r>
            <a:endParaRPr lang="pt-BR" sz="2000" b="1" dirty="0">
              <a:solidFill>
                <a:srgbClr val="00B050"/>
              </a:solidFill>
              <a:latin typeface="xkcd Script" pitchFamily="66" charset="0"/>
              <a:ea typeface="xkcd Script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45907" y="4362658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xkcd Script" pitchFamily="66" charset="0"/>
                <a:ea typeface="xkcd Script" pitchFamily="66" charset="0"/>
              </a:rPr>
              <a:t>O grande filtro</a:t>
            </a:r>
            <a:endParaRPr lang="pt-BR" dirty="0">
              <a:solidFill>
                <a:srgbClr val="FF0000"/>
              </a:solidFill>
              <a:latin typeface="xkcd Script" pitchFamily="66" charset="0"/>
              <a:ea typeface="xkcd Script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8493" y="126230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+mj-lt"/>
              </a:rPr>
              <a:t>Somos raros?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20447" y="3435846"/>
            <a:ext cx="290556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627784" y="3435846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solidFill>
                  <a:schemeClr val="accent2"/>
                </a:solidFill>
                <a:latin typeface="xkcd Script" pitchFamily="66" charset="0"/>
                <a:ea typeface="xkcd Script" pitchFamily="66" charset="0"/>
              </a:rPr>
              <a:t>Outras espécies</a:t>
            </a:r>
            <a:endParaRPr lang="pt-BR" dirty="0">
              <a:solidFill>
                <a:schemeClr val="accent2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25036" y="3723878"/>
            <a:ext cx="177783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25036" y="3031528"/>
            <a:ext cx="1771443" cy="700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25036" y="2838482"/>
            <a:ext cx="177783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25036" y="4877493"/>
            <a:ext cx="7835396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96376" y="4587974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xkcd Script" pitchFamily="66" charset="0"/>
                <a:ea typeface="xkcd Script" pitchFamily="66" charset="0"/>
              </a:rPr>
              <a:t>Avanço da espécie</a:t>
            </a:r>
            <a:endParaRPr lang="pt-BR" sz="1400" dirty="0">
              <a:solidFill>
                <a:schemeClr val="bg1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25036" y="2715766"/>
            <a:ext cx="177783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11560" y="3620512"/>
            <a:ext cx="179131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05167" y="3806190"/>
            <a:ext cx="179131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36" y="3355387"/>
            <a:ext cx="179131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02873" y="2172587"/>
            <a:ext cx="0" cy="216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0447" y="2143696"/>
            <a:ext cx="0" cy="2160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4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575624"/>
            <a:ext cx="7848872" cy="1296144"/>
          </a:xfrm>
          <a:prstGeom prst="rect">
            <a:avLst/>
          </a:prstGeom>
          <a:solidFill>
            <a:srgbClr val="070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FFFF00"/>
              </a:solidFill>
              <a:latin typeface="xkcd Script" pitchFamily="66" charset="0"/>
              <a:ea typeface="xkcd Script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697" y="1135584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xkcd Script" pitchFamily="66" charset="0"/>
                <a:ea typeface="xkcd Script" pitchFamily="66" charset="0"/>
              </a:rPr>
              <a:t>Origem da vida</a:t>
            </a:r>
            <a:endParaRPr lang="pt-BR" sz="2400" dirty="0">
              <a:solidFill>
                <a:schemeClr val="bg1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18" name="Straight Connector 17"/>
          <p:cNvCxnSpPr>
            <a:stCxn id="3" idx="1"/>
          </p:cNvCxnSpPr>
          <p:nvPr/>
        </p:nvCxnSpPr>
        <p:spPr>
          <a:xfrm flipH="1" flipV="1">
            <a:off x="620447" y="1366416"/>
            <a:ext cx="198250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1560" y="1366416"/>
            <a:ext cx="0" cy="70527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60432" y="2143696"/>
            <a:ext cx="0" cy="2160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57554" y="1135582"/>
            <a:ext cx="17812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00B0F0"/>
                </a:solidFill>
                <a:latin typeface="xkcd Script" pitchFamily="66" charset="0"/>
                <a:ea typeface="xkcd Script" pitchFamily="66" charset="0"/>
              </a:rPr>
              <a:t>Civilização III</a:t>
            </a:r>
            <a:endParaRPr lang="pt-BR" sz="2400" dirty="0">
              <a:solidFill>
                <a:srgbClr val="00B0F0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7974695" y="1366417"/>
            <a:ext cx="464091" cy="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438786" y="1366417"/>
            <a:ext cx="0" cy="705272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20447" y="3223696"/>
            <a:ext cx="315946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43720" y="2838482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00B050"/>
                </a:solidFill>
                <a:latin typeface="xkcd Script" pitchFamily="66" charset="0"/>
                <a:ea typeface="xkcd Script" pitchFamily="66" charset="0"/>
              </a:rPr>
              <a:t>Nós</a:t>
            </a:r>
            <a:endParaRPr lang="pt-BR" sz="2000" b="1" dirty="0">
              <a:solidFill>
                <a:srgbClr val="00B050"/>
              </a:solidFill>
              <a:latin typeface="xkcd Script" pitchFamily="66" charset="0"/>
              <a:ea typeface="xkcd Script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34474" y="126230"/>
            <a:ext cx="4875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+mj-lt"/>
              </a:rPr>
              <a:t>Estamos condenados?</a:t>
            </a:r>
            <a:endParaRPr lang="pt-BR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20447" y="3435846"/>
            <a:ext cx="502454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914011" y="3354546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>
                <a:solidFill>
                  <a:schemeClr val="accent2"/>
                </a:solidFill>
                <a:latin typeface="xkcd Script" pitchFamily="66" charset="0"/>
                <a:ea typeface="xkcd Script" pitchFamily="66" charset="0"/>
              </a:rPr>
              <a:t>Outras espécies</a:t>
            </a:r>
            <a:endParaRPr lang="pt-BR" dirty="0">
              <a:solidFill>
                <a:schemeClr val="accent2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25036" y="3723878"/>
            <a:ext cx="501995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25036" y="2838482"/>
            <a:ext cx="6167581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25036" y="4877493"/>
            <a:ext cx="7835396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96376" y="4587974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xkcd Script" pitchFamily="66" charset="0"/>
                <a:ea typeface="xkcd Script" pitchFamily="66" charset="0"/>
              </a:rPr>
              <a:t>Avanço da espécie</a:t>
            </a:r>
            <a:endParaRPr lang="pt-BR" sz="1400" dirty="0">
              <a:solidFill>
                <a:schemeClr val="bg1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25036" y="2715766"/>
            <a:ext cx="501995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11560" y="3620512"/>
            <a:ext cx="503342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05167" y="3806190"/>
            <a:ext cx="503982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36" y="3355387"/>
            <a:ext cx="501995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88024" y="4362658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xkcd Script" pitchFamily="66" charset="0"/>
                <a:ea typeface="xkcd Script" pitchFamily="66" charset="0"/>
              </a:rPr>
              <a:t>O grande filtro</a:t>
            </a:r>
            <a:endParaRPr lang="pt-BR" dirty="0">
              <a:solidFill>
                <a:srgbClr val="FF0000"/>
              </a:solidFill>
              <a:latin typeface="xkcd Script" pitchFamily="66" charset="0"/>
              <a:ea typeface="xkcd Script" pitchFamily="66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25036" y="3507854"/>
            <a:ext cx="502454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44990" y="2172587"/>
            <a:ext cx="0" cy="216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0447" y="2143696"/>
            <a:ext cx="0" cy="2160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8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carlos turienzo- El Guardiá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9" y="-3387"/>
            <a:ext cx="7711102" cy="515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0246" y="4924777"/>
            <a:ext cx="2473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Créditos: </a:t>
            </a:r>
            <a:r>
              <a:rPr lang="pt-BR" sz="1000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pt-BR" sz="1000" dirty="0" smtClean="0">
                <a:solidFill>
                  <a:schemeClr val="bg1"/>
                </a:solidFill>
                <a:hlinkClick r:id="rId3"/>
              </a:rPr>
              <a:t>carlosfturienzo.com</a:t>
            </a:r>
            <a:r>
              <a:rPr lang="pt-BR" sz="1000" dirty="0" smtClean="0">
                <a:solidFill>
                  <a:schemeClr val="bg1"/>
                </a:solidFill>
              </a:rPr>
              <a:t> 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1553" y="76438"/>
            <a:ext cx="52859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“Existem apenas duas possibilidades:</a:t>
            </a:r>
          </a:p>
          <a:p>
            <a:pPr algn="r"/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 estamos sozinhos no universo, ou não.</a:t>
            </a:r>
          </a:p>
          <a:p>
            <a:pPr algn="r">
              <a:lnSpc>
                <a:spcPct val="150000"/>
              </a:lnSpc>
            </a:pP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as duas são igualmente aterrorizantes.”</a:t>
            </a:r>
          </a:p>
          <a:p>
            <a:pPr algn="r">
              <a:lnSpc>
                <a:spcPct val="150000"/>
              </a:lnSpc>
            </a:pP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Arthur C. Clarke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1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23478"/>
            <a:ext cx="7850226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>
                <a:solidFill>
                  <a:schemeClr val="bg1">
                    <a:lumMod val="95000"/>
                  </a:schemeClr>
                </a:solidFill>
              </a:rPr>
              <a:t>Referências:</a:t>
            </a:r>
          </a:p>
          <a:p>
            <a:endParaRPr lang="pt-BR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2"/>
              </a:rPr>
              <a:t>https://www.universetoday.com/39966/drake-equation-1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2"/>
              </a:rPr>
              <a:t>/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https://www.rochester.edu/news/are-we-alone-in-the-universe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/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4"/>
              </a:rPr>
              <a:t>https://futurism.com/drake-equation-tell-future-humanity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/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5"/>
              </a:rPr>
              <a:t>https://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5"/>
              </a:rPr>
              <a:t>waitbutwhy.com/2014/05/fermi-paradox.html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6"/>
              </a:rPr>
              <a:t>https://blog.adafruit.com/2016/05/24/are-we-alone-the-drake-equation-then-now-with-interactive-probabilities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6"/>
              </a:rPr>
              <a:t>/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2"/>
              </a:rPr>
              <a:t>https://www.universetoday.com/39966/drake-equation-1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2"/>
              </a:rPr>
              <a:t>/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7"/>
              </a:rPr>
              <a:t>https://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7"/>
              </a:rPr>
              <a:t>en.wikipedia.org/wiki/Drake_equation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8"/>
              </a:rPr>
              <a:t>https://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8"/>
              </a:rPr>
              <a:t>en.wikipedia.org/wiki/Fermi_paradox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9"/>
              </a:rPr>
              <a:t>https://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9"/>
              </a:rPr>
              <a:t>en.wikipedia.org/wiki/Search_for_extraterrestrial_intelligence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10"/>
              </a:rPr>
              <a:t>http://breakthroughinitiatives.org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10"/>
              </a:rPr>
              <a:t>/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11"/>
              </a:rPr>
              <a:t>http://www.princeton.edu/~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11"/>
              </a:rPr>
              <a:t>achaney/tmve/wiki100k/docs/Kardashev_scale.html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12"/>
              </a:rPr>
              <a:t>https://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12"/>
              </a:rPr>
              <a:t>en.wikipedia.org/wiki/Kardashev_scale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13"/>
              </a:rPr>
              <a:t>https://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13"/>
              </a:rPr>
              <a:t>www.seti.org/seti-institute/project/details/seti-observations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</a:rPr>
              <a:t>Canal LINDO Kurzgezagt:</a:t>
            </a: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14"/>
              </a:rPr>
              <a:t>https://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14"/>
              </a:rPr>
              <a:t>www.youtube.com/watch?v=1fQkVqno-uI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15"/>
              </a:rPr>
              <a:t>https://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15"/>
              </a:rPr>
              <a:t>www.youtube.com/watch?v=UjtOGPJ0URM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</a:rPr>
              <a:t>Instagram lindo: 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16"/>
              </a:rPr>
              <a:t>www.instagram.com/milkywaychasers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pt-BR" sz="1100" dirty="0">
              <a:solidFill>
                <a:schemeClr val="bg1">
                  <a:lumMod val="95000"/>
                </a:schemeClr>
              </a:solidFill>
            </a:endParaRPr>
          </a:p>
          <a:p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</a:rPr>
              <a:t>Em português:</a:t>
            </a: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17"/>
              </a:rPr>
              <a:t>https://exame.abril.com.br/ciencia/alienigenas-veem-terra-como-zoologico-diz-astrofisico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17"/>
              </a:rPr>
              <a:t>/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100" dirty="0">
                <a:solidFill>
                  <a:schemeClr val="bg1">
                    <a:lumMod val="95000"/>
                  </a:schemeClr>
                </a:solidFill>
                <a:hlinkClick r:id="rId18"/>
              </a:rPr>
              <a:t>https://universoracionalista.org/o-paradoxo-de-fermi-nao-e-um-paradoxo-e-nao-e-de-fermi</a:t>
            </a:r>
            <a:r>
              <a:rPr lang="pt-BR" sz="1100" dirty="0" smtClean="0">
                <a:solidFill>
                  <a:schemeClr val="bg1">
                    <a:lumMod val="95000"/>
                  </a:schemeClr>
                </a:solidFill>
                <a:hlinkClick r:id="rId18"/>
              </a:rPr>
              <a:t>/</a:t>
            </a:r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pt-B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pt-BR" sz="11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4907" y="71825"/>
            <a:ext cx="3682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smtClean="0">
                <a:solidFill>
                  <a:schemeClr val="bg1"/>
                </a:solidFill>
              </a:rPr>
              <a:t>Obrigada! </a:t>
            </a:r>
            <a:r>
              <a:rPr lang="pt-BR" sz="4400" b="1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16" y="1275606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14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aliens"/>
          <p:cNvSpPr>
            <a:spLocks noChangeAspect="1" noChangeArrowheads="1"/>
          </p:cNvSpPr>
          <p:nvPr/>
        </p:nvSpPr>
        <p:spPr bwMode="auto">
          <a:xfrm>
            <a:off x="155575" y="-1646238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5" name="Picture 7" descr="Resultado de imagem para crop circ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r="8591"/>
          <a:stretch/>
        </p:blipFill>
        <p:spPr bwMode="auto">
          <a:xfrm>
            <a:off x="6251575" y="144949"/>
            <a:ext cx="2685336" cy="207307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esultado de imagem para giz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r="5961"/>
          <a:stretch/>
        </p:blipFill>
        <p:spPr bwMode="auto">
          <a:xfrm>
            <a:off x="154761" y="2859782"/>
            <a:ext cx="2685336" cy="20664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Resultado de imagem para uf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8" t="11067" r="24911"/>
          <a:stretch/>
        </p:blipFill>
        <p:spPr bwMode="auto">
          <a:xfrm>
            <a:off x="6261040" y="2859782"/>
            <a:ext cx="2666405" cy="20664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/>
          <a:stretch/>
        </p:blipFill>
        <p:spPr bwMode="auto">
          <a:xfrm>
            <a:off x="155575" y="144949"/>
            <a:ext cx="2684522" cy="207040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m para i want to belie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857250"/>
            <a:ext cx="24479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Resultado de imagem para aliens me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22" y="453609"/>
            <a:ext cx="4859956" cy="423628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1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89" y="483518"/>
            <a:ext cx="7424823" cy="417646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89" y="483518"/>
            <a:ext cx="7424823" cy="417646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&quot;No&quot; Symbol 1"/>
          <p:cNvSpPr/>
          <p:nvPr/>
        </p:nvSpPr>
        <p:spPr>
          <a:xfrm>
            <a:off x="5148064" y="503475"/>
            <a:ext cx="2088232" cy="2088232"/>
          </a:xfrm>
          <a:prstGeom prst="noSmoking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8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96" y="786583"/>
            <a:ext cx="3895009" cy="3556313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3909" r="14113" b="5343"/>
          <a:stretch/>
        </p:blipFill>
        <p:spPr>
          <a:xfrm>
            <a:off x="1500692" y="-96819"/>
            <a:ext cx="6142616" cy="5240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096" y="4305154"/>
            <a:ext cx="3143809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Hubble eXtreme Deep Field</a:t>
            </a:r>
          </a:p>
          <a:p>
            <a:pPr algn="ctr"/>
            <a:r>
              <a:rPr lang="pt-BR" sz="1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http://spacetelescope.org/images/heic1411a/</a:t>
            </a:r>
            <a:r>
              <a:rPr lang="pt-BR" sz="1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128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Custom 4">
      <a:majorFont>
        <a:latin typeface="Orator St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594</Words>
  <Application>Microsoft Office PowerPoint</Application>
  <PresentationFormat>On-screen Show (16:9)</PresentationFormat>
  <Paragraphs>175</Paragraphs>
  <Slides>47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“Cadê todo mundo?”</vt:lpstr>
      <vt:lpstr>O Paradoxo de fermi (1950)</vt:lpstr>
      <vt:lpstr>PowerPoint Presentation</vt:lpstr>
      <vt:lpstr>PowerPoint Presentation</vt:lpstr>
      <vt:lpstr>A EQUAÇÃO DE DRAKE (1961)</vt:lpstr>
      <vt:lpstr>PowerPoint Presentation</vt:lpstr>
      <vt:lpstr>SETI: BUSCANDO SINAIS</vt:lpstr>
      <vt:lpstr>ENCERRADOS:</vt:lpstr>
      <vt:lpstr>A mensagem de Arecibo (1974)</vt:lpstr>
      <vt:lpstr>A mensagem de Arecibo</vt:lpstr>
      <vt:lpstr>1979: SERENDIP Search for Extraterrestrial Radio Emissions from Nearby Developed Intelligent Populations</vt:lpstr>
      <vt:lpstr>2007: Allen Telescope Array (ATA)</vt:lpstr>
      <vt:lpstr>2016: FAST Five hundred meter Aperture Spherical Telescope</vt:lpstr>
      <vt:lpstr>SETI@HOME https://setiathome.berkeley.edu/  </vt:lpstr>
      <vt:lpstr>2016: Iniciativa Breakthrough</vt:lpstr>
      <vt:lpstr>PowerPoint Presentation</vt:lpstr>
      <vt:lpstr>O QUE PROCURAR?</vt:lpstr>
      <vt:lpstr>Quantos sinais etS já foram confirmados?</vt:lpstr>
      <vt:lpstr>PowerPoint Presentation</vt:lpstr>
      <vt:lpstr>Hipótese 1: Não estamos sozinhos, mas...</vt:lpstr>
      <vt:lpstr>PowerPoint Presentation</vt:lpstr>
      <vt:lpstr>PowerPoint Presentation</vt:lpstr>
      <vt:lpstr>PowerPoint Presentation</vt:lpstr>
      <vt:lpstr>PowerPoint Presentation</vt:lpstr>
      <vt:lpstr>Hipótese 2: estamos sozinhos mesmo</vt:lpstr>
      <vt:lpstr>Escala de Kardashev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</dc:creator>
  <cp:lastModifiedBy>Natalia</cp:lastModifiedBy>
  <cp:revision>89</cp:revision>
  <dcterms:created xsi:type="dcterms:W3CDTF">2018-05-25T04:41:39Z</dcterms:created>
  <dcterms:modified xsi:type="dcterms:W3CDTF">2018-05-30T04:36:47Z</dcterms:modified>
</cp:coreProperties>
</file>