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93" r:id="rId15"/>
    <p:sldId id="265" r:id="rId16"/>
    <p:sldId id="269" r:id="rId17"/>
    <p:sldId id="287" r:id="rId18"/>
    <p:sldId id="270" r:id="rId19"/>
    <p:sldId id="272" r:id="rId20"/>
    <p:sldId id="292" r:id="rId21"/>
    <p:sldId id="273" r:id="rId22"/>
    <p:sldId id="288" r:id="rId23"/>
    <p:sldId id="274" r:id="rId24"/>
    <p:sldId id="275" r:id="rId25"/>
    <p:sldId id="290" r:id="rId26"/>
    <p:sldId id="289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94" r:id="rId39"/>
    <p:sldId id="319" r:id="rId40"/>
    <p:sldId id="291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D85B8-A5E3-46EE-BEFC-29BEE3F1D5ED}" type="datetimeFigureOut">
              <a:rPr lang="pt-BR"/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9B2A-DDB2-459A-AC2C-5D13127E8E8E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9B2A-DDB2-459A-AC2C-5D13127E8E8E}" type="slidenum">
              <a:rPr lang="pt-BR"/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546100" y="657225"/>
            <a:ext cx="5765800" cy="324485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9B2A-DDB2-459A-AC2C-5D13127E8E8E}" type="slidenum">
              <a:rPr lang="pt-BR"/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9B2A-DDB2-459A-AC2C-5D13127E8E8E}" type="slidenum">
              <a:rPr lang="pt-BR"/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9B2A-DDB2-459A-AC2C-5D13127E8E8E}" type="slidenum">
              <a:rPr lang="pt-BR"/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9B2A-DDB2-459A-AC2C-5D13127E8E8E}" type="slidenum">
              <a:rPr lang="pt-BR"/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9B2A-DDB2-459A-AC2C-5D13127E8E8E}" type="slidenum">
              <a:rPr lang="pt-BR"/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9B2A-DDB2-459A-AC2C-5D13127E8E8E}" type="slidenum">
              <a:rPr lang="pt-BR"/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9B2A-DDB2-459A-AC2C-5D13127E8E8E}" type="slidenum">
              <a:rPr lang="pt-BR"/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9B2A-DDB2-459A-AC2C-5D13127E8E8E}" type="slidenum">
              <a:rPr lang="pt-BR"/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9B2A-DDB2-459A-AC2C-5D13127E8E8E}" type="slidenum">
              <a:rPr lang="pt-BR"/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293-E181-4C48-93A5-E9AE590B5A1D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59C5-EB2F-45EE-94A1-AA45C684E82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293-E181-4C48-93A5-E9AE590B5A1D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59C5-EB2F-45EE-94A1-AA45C684E82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293-E181-4C48-93A5-E9AE590B5A1D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59C5-EB2F-45EE-94A1-AA45C684E82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293-E181-4C48-93A5-E9AE590B5A1D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59C5-EB2F-45EE-94A1-AA45C684E82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293-E181-4C48-93A5-E9AE590B5A1D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59C5-EB2F-45EE-94A1-AA45C684E82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293-E181-4C48-93A5-E9AE590B5A1D}" type="datetimeFigureOut">
              <a:rPr lang="pt-BR" smtClean="0"/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59C5-EB2F-45EE-94A1-AA45C684E82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293-E181-4C48-93A5-E9AE590B5A1D}" type="datetimeFigureOut">
              <a:rPr lang="pt-BR" smtClean="0"/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59C5-EB2F-45EE-94A1-AA45C684E82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293-E181-4C48-93A5-E9AE590B5A1D}" type="datetimeFigureOut">
              <a:rPr lang="pt-BR" smtClean="0"/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59C5-EB2F-45EE-94A1-AA45C684E82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293-E181-4C48-93A5-E9AE590B5A1D}" type="datetimeFigureOut">
              <a:rPr lang="pt-BR" smtClean="0"/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59C5-EB2F-45EE-94A1-AA45C684E82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293-E181-4C48-93A5-E9AE590B5A1D}" type="datetimeFigureOut">
              <a:rPr lang="pt-BR" smtClean="0"/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59C5-EB2F-45EE-94A1-AA45C684E82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293-E181-4C48-93A5-E9AE590B5A1D}" type="datetimeFigureOut">
              <a:rPr lang="pt-BR" smtClean="0"/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59C5-EB2F-45EE-94A1-AA45C684E82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B293-E181-4C48-93A5-E9AE590B5A1D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C59C5-EB2F-45EE-94A1-AA45C684E822}" type="slidenum">
              <a:rPr lang="pt-BR" smtClean="0"/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1.wdp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hyperlink" Target="https://4.bp.blogspot.com/-UKZ3c138DUE/Vxg2dd5SRwI/AAAAAAAAB9A/xme3_RNOa_kWqz6o1Evb2PKx_MHMC9qaACLcB/s1600/Chuva+de+Meteoros+Lir%C3%ADdeas+1.jpg" TargetMode="Externa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2.wdp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3.wdp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4.wdp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4.wdp"/><Relationship Id="rId1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4571" y="3171825"/>
            <a:ext cx="9144000" cy="849853"/>
          </a:xfrm>
        </p:spPr>
        <p:txBody>
          <a:bodyPr>
            <a:noAutofit/>
          </a:bodyPr>
          <a:lstStyle/>
          <a:p>
            <a:r>
              <a:rPr lang="pt-BR" sz="8800" b="1" dirty="0"/>
              <a:t>As Lirídeas</a:t>
            </a:r>
            <a:endParaRPr lang="pt-BR" sz="9600" b="1" dirty="0">
              <a:solidFill>
                <a:srgbClr val="FFFFFF"/>
              </a:solidFill>
              <a:latin typeface="Calibri Light" panose="020F0302020204030204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5667375"/>
            <a:ext cx="9144000" cy="878052"/>
          </a:xfrm>
        </p:spPr>
        <p:txBody>
          <a:bodyPr/>
          <a:lstStyle/>
          <a:p>
            <a:r>
              <a:rPr lang="pt-BR"/>
              <a:t>Giovana Calisto </a:t>
            </a:r>
            <a:r>
              <a:rPr lang="pt-BR" err="1"/>
              <a:t>Bertolino</a:t>
            </a:r>
            <a:endParaRPr lang="pt-BR" err="1"/>
          </a:p>
          <a:p>
            <a:r>
              <a:rPr lang="pt-BR"/>
              <a:t>Gcb.024@gmail.com </a:t>
            </a:r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" y="180975"/>
            <a:ext cx="2969632" cy="170723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799" y="85725"/>
            <a:ext cx="2567326" cy="17739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091310" y="306314"/>
            <a:ext cx="5839265" cy="63758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rgbClr val="FFFFFF"/>
                </a:solidFill>
                <a:latin typeface="Calibri" panose="020F0502020204030204"/>
                <a:cs typeface="Arial" panose="020B0604020202020204"/>
              </a:rPr>
              <a:t>A chuva de meteoros nada mais é do que a entrada na atmosfera terrestre de pequenas partículas sólidas vindas do espaço. Quando a Terra passa pelo rastro de cometas este fenômeno pode ser visto com mais intensidade, já que eles desprendem uma grande quantidade de "resíduos" ao viajar perto do Sol.</a:t>
            </a:r>
            <a:r>
              <a:rPr lang="pt-BR" dirty="0">
                <a:solidFill>
                  <a:srgbClr val="5D5850"/>
                </a:solidFill>
                <a:latin typeface="Arial" panose="020B0604020202020204"/>
                <a:cs typeface="Arial" panose="020B0604020202020204"/>
              </a:rPr>
              <a:t> </a:t>
            </a:r>
            <a:endParaRPr lang="pt-BR" dirty="0">
              <a:solidFill>
                <a:srgbClr val="5D5850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" name="Picture 2" descr="C:\Users\Bruno\Desktop\Sessão Astronomia 2\trilha do cometa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596194"/>
            <a:ext cx="6198408" cy="3749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m para orbita comet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lipse 37"/>
          <p:cNvSpPr/>
          <p:nvPr/>
        </p:nvSpPr>
        <p:spPr bwMode="auto">
          <a:xfrm rot="20201506">
            <a:off x="3092742" y="2069727"/>
            <a:ext cx="7312692" cy="2817257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-27384"/>
            <a:ext cx="9144000" cy="1143000"/>
          </a:xfrm>
          <a:solidFill>
            <a:schemeClr val="tx1">
              <a:alpha val="0"/>
            </a:schemeClr>
          </a:solidFill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Chuvas de meteoros</a:t>
            </a:r>
            <a:endParaRPr lang="pt-BR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1" name="Grupo 10"/>
          <p:cNvGrpSpPr>
            <a:grpSpLocks noChangeAspect="1"/>
          </p:cNvGrpSpPr>
          <p:nvPr/>
        </p:nvGrpSpPr>
        <p:grpSpPr>
          <a:xfrm>
            <a:off x="4088954" y="4005065"/>
            <a:ext cx="998935" cy="988965"/>
            <a:chOff x="4230514" y="2138607"/>
            <a:chExt cx="4721895" cy="4674769"/>
          </a:xfrm>
        </p:grpSpPr>
        <p:sp>
          <p:nvSpPr>
            <p:cNvPr id="22" name="Elipse 21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4" name="Retângulo 8"/>
          <p:cNvSpPr>
            <a:spLocks noChangeArrowheads="1"/>
          </p:cNvSpPr>
          <p:nvPr/>
        </p:nvSpPr>
        <p:spPr bwMode="auto">
          <a:xfrm>
            <a:off x="5015880" y="4221089"/>
            <a:ext cx="187220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C000"/>
                </a:solidFill>
                <a:latin typeface="Century Gothic" panose="020B0502020202020204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 Box 141"/>
          <p:cNvSpPr txBox="1">
            <a:spLocks noChangeArrowheads="1"/>
          </p:cNvSpPr>
          <p:nvPr/>
        </p:nvSpPr>
        <p:spPr bwMode="auto">
          <a:xfrm>
            <a:off x="1559496" y="6536377"/>
            <a:ext cx="9108504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rgbClr val="FFC000"/>
                </a:solidFill>
                <a:latin typeface="Century Gothic" panose="020B0502020202020204" pitchFamily="34" charset="0"/>
              </a:rPr>
              <a:t>Crédito da imagem: André Luiz da Silva/CDA/CDCC, baseada em ilustração de </a:t>
            </a:r>
            <a:r>
              <a:rPr lang="pt-BR" sz="1100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Chaisson</a:t>
            </a:r>
            <a:r>
              <a:rPr lang="pt-BR" sz="1100" dirty="0">
                <a:solidFill>
                  <a:srgbClr val="FFC000"/>
                </a:solidFill>
                <a:latin typeface="Century Gothic" panose="020B0502020202020204" pitchFamily="34" charset="0"/>
              </a:rPr>
              <a:t> &amp; </a:t>
            </a:r>
            <a:r>
              <a:rPr lang="pt-BR" sz="1100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McMillan</a:t>
            </a:r>
            <a:r>
              <a:rPr lang="pt-BR" sz="1100" dirty="0">
                <a:solidFill>
                  <a:srgbClr val="FFC000"/>
                </a:solidFill>
                <a:latin typeface="Century Gothic" panose="020B0502020202020204" pitchFamily="34" charset="0"/>
              </a:rPr>
              <a:t> em </a:t>
            </a:r>
            <a:r>
              <a:rPr lang="pt-BR" sz="1100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Astronomy</a:t>
            </a:r>
            <a:r>
              <a:rPr lang="pt-BR" sz="1100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pt-BR" sz="1100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Today</a:t>
            </a:r>
            <a:endParaRPr lang="pt-BR" sz="11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Elipse 36"/>
          <p:cNvSpPr/>
          <p:nvPr/>
        </p:nvSpPr>
        <p:spPr bwMode="auto">
          <a:xfrm>
            <a:off x="2567608" y="3645024"/>
            <a:ext cx="4032448" cy="2160240"/>
          </a:xfrm>
          <a:prstGeom prst="ellipse">
            <a:avLst/>
          </a:prstGeom>
          <a:noFill/>
          <a:ln w="28575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ln>
                <a:solidFill>
                  <a:srgbClr val="53D2FF"/>
                </a:solidFill>
              </a:ln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grpSp>
        <p:nvGrpSpPr>
          <p:cNvPr id="803" name="Grupo 802"/>
          <p:cNvGrpSpPr/>
          <p:nvPr/>
        </p:nvGrpSpPr>
        <p:grpSpPr>
          <a:xfrm>
            <a:off x="2333826" y="4653136"/>
            <a:ext cx="3654974" cy="1680650"/>
            <a:chOff x="693716" y="4653136"/>
            <a:chExt cx="3654974" cy="1680650"/>
          </a:xfrm>
        </p:grpSpPr>
        <p:sp>
          <p:nvSpPr>
            <p:cNvPr id="680" name="Lágrima 11"/>
            <p:cNvSpPr/>
            <p:nvPr/>
          </p:nvSpPr>
          <p:spPr bwMode="auto">
            <a:xfrm rot="767894">
              <a:off x="693716" y="4770667"/>
              <a:ext cx="1526829" cy="1563119"/>
            </a:xfrm>
            <a:custGeom>
              <a:avLst/>
              <a:gdLst>
                <a:gd name="connsiteX0" fmla="*/ 0 w 1156717"/>
                <a:gd name="connsiteY0" fmla="*/ 579323 h 1158646"/>
                <a:gd name="connsiteX1" fmla="*/ 578359 w 1156717"/>
                <a:gd name="connsiteY1" fmla="*/ 0 h 1158646"/>
                <a:gd name="connsiteX2" fmla="*/ 1735076 w 1156717"/>
                <a:gd name="connsiteY2" fmla="*/ -579323 h 1158646"/>
                <a:gd name="connsiteX3" fmla="*/ 1156717 w 1156717"/>
                <a:gd name="connsiteY3" fmla="*/ 579323 h 1158646"/>
                <a:gd name="connsiteX4" fmla="*/ 578358 w 1156717"/>
                <a:gd name="connsiteY4" fmla="*/ 1158646 h 1158646"/>
                <a:gd name="connsiteX5" fmla="*/ -1 w 1156717"/>
                <a:gd name="connsiteY5" fmla="*/ 579323 h 1158646"/>
                <a:gd name="connsiteX6" fmla="*/ 0 w 1156717"/>
                <a:gd name="connsiteY6" fmla="*/ 579323 h 1158646"/>
                <a:gd name="connsiteX0-1" fmla="*/ 1 w 1747623"/>
                <a:gd name="connsiteY0-2" fmla="*/ 1160280 h 1739603"/>
                <a:gd name="connsiteX1-3" fmla="*/ 476760 w 1747623"/>
                <a:gd name="connsiteY1-4" fmla="*/ 885757 h 1739603"/>
                <a:gd name="connsiteX2-5" fmla="*/ 1735077 w 1747623"/>
                <a:gd name="connsiteY2-6" fmla="*/ 1634 h 1739603"/>
                <a:gd name="connsiteX3-7" fmla="*/ 1156718 w 1747623"/>
                <a:gd name="connsiteY3-8" fmla="*/ 1160280 h 1739603"/>
                <a:gd name="connsiteX4-9" fmla="*/ 578359 w 1747623"/>
                <a:gd name="connsiteY4-10" fmla="*/ 1739603 h 1739603"/>
                <a:gd name="connsiteX5-11" fmla="*/ 0 w 1747623"/>
                <a:gd name="connsiteY5-12" fmla="*/ 1160280 h 1739603"/>
                <a:gd name="connsiteX6-13" fmla="*/ 1 w 1747623"/>
                <a:gd name="connsiteY6-14" fmla="*/ 1160280 h 1739603"/>
                <a:gd name="connsiteX0-15" fmla="*/ 177801 w 1747623"/>
                <a:gd name="connsiteY0-16" fmla="*/ 1554574 h 1740197"/>
                <a:gd name="connsiteX1-17" fmla="*/ 476760 w 1747623"/>
                <a:gd name="connsiteY1-18" fmla="*/ 886351 h 1740197"/>
                <a:gd name="connsiteX2-19" fmla="*/ 1735077 w 1747623"/>
                <a:gd name="connsiteY2-20" fmla="*/ 2228 h 1740197"/>
                <a:gd name="connsiteX3-21" fmla="*/ 1156718 w 1747623"/>
                <a:gd name="connsiteY3-22" fmla="*/ 1160874 h 1740197"/>
                <a:gd name="connsiteX4-23" fmla="*/ 578359 w 1747623"/>
                <a:gd name="connsiteY4-24" fmla="*/ 1740197 h 1740197"/>
                <a:gd name="connsiteX5-25" fmla="*/ 0 w 1747623"/>
                <a:gd name="connsiteY5-26" fmla="*/ 1160874 h 1740197"/>
                <a:gd name="connsiteX6-27" fmla="*/ 177801 w 1747623"/>
                <a:gd name="connsiteY6-28" fmla="*/ 1554574 h 1740197"/>
                <a:gd name="connsiteX0-29" fmla="*/ 177801 w 1740940"/>
                <a:gd name="connsiteY0-30" fmla="*/ 1556616 h 1742239"/>
                <a:gd name="connsiteX1-31" fmla="*/ 476760 w 1740940"/>
                <a:gd name="connsiteY1-32" fmla="*/ 888393 h 1742239"/>
                <a:gd name="connsiteX2-33" fmla="*/ 1735077 w 1740940"/>
                <a:gd name="connsiteY2-34" fmla="*/ 4270 h 1742239"/>
                <a:gd name="connsiteX3-35" fmla="*/ 978918 w 1740940"/>
                <a:gd name="connsiteY3-36" fmla="*/ 1277216 h 1742239"/>
                <a:gd name="connsiteX4-37" fmla="*/ 578359 w 1740940"/>
                <a:gd name="connsiteY4-38" fmla="*/ 1742239 h 1742239"/>
                <a:gd name="connsiteX5-39" fmla="*/ 0 w 1740940"/>
                <a:gd name="connsiteY5-40" fmla="*/ 1162916 h 1742239"/>
                <a:gd name="connsiteX6-41" fmla="*/ 177801 w 1740940"/>
                <a:gd name="connsiteY6-42" fmla="*/ 1556616 h 1742239"/>
                <a:gd name="connsiteX0-43" fmla="*/ 177801 w 2868564"/>
                <a:gd name="connsiteY0-44" fmla="*/ 2570335 h 2755958"/>
                <a:gd name="connsiteX1-45" fmla="*/ 476760 w 2868564"/>
                <a:gd name="connsiteY1-46" fmla="*/ 1902112 h 2755958"/>
                <a:gd name="connsiteX2-47" fmla="*/ 2865377 w 2868564"/>
                <a:gd name="connsiteY2-48" fmla="*/ 1989 h 2755958"/>
                <a:gd name="connsiteX3-49" fmla="*/ 978918 w 2868564"/>
                <a:gd name="connsiteY3-50" fmla="*/ 2290935 h 2755958"/>
                <a:gd name="connsiteX4-51" fmla="*/ 578359 w 2868564"/>
                <a:gd name="connsiteY4-52" fmla="*/ 2755958 h 2755958"/>
                <a:gd name="connsiteX5-53" fmla="*/ 0 w 2868564"/>
                <a:gd name="connsiteY5-54" fmla="*/ 2176635 h 2755958"/>
                <a:gd name="connsiteX6-55" fmla="*/ 177801 w 2868564"/>
                <a:gd name="connsiteY6-56" fmla="*/ 2570335 h 2755958"/>
                <a:gd name="connsiteX0-57" fmla="*/ 177801 w 2868564"/>
                <a:gd name="connsiteY0-58" fmla="*/ 2570335 h 2755958"/>
                <a:gd name="connsiteX1-59" fmla="*/ 476760 w 2868564"/>
                <a:gd name="connsiteY1-60" fmla="*/ 1902112 h 2755958"/>
                <a:gd name="connsiteX2-61" fmla="*/ 2865377 w 2868564"/>
                <a:gd name="connsiteY2-62" fmla="*/ 1989 h 2755958"/>
                <a:gd name="connsiteX3-63" fmla="*/ 978918 w 2868564"/>
                <a:gd name="connsiteY3-64" fmla="*/ 2290935 h 2755958"/>
                <a:gd name="connsiteX4-65" fmla="*/ 578359 w 2868564"/>
                <a:gd name="connsiteY4-66" fmla="*/ 2755958 h 2755958"/>
                <a:gd name="connsiteX5-67" fmla="*/ 0 w 2868564"/>
                <a:gd name="connsiteY5-68" fmla="*/ 2176635 h 2755958"/>
                <a:gd name="connsiteX6-69" fmla="*/ 177801 w 2868564"/>
                <a:gd name="connsiteY6-70" fmla="*/ 2570335 h 2755958"/>
                <a:gd name="connsiteX0-71" fmla="*/ 31108 w 2721871"/>
                <a:gd name="connsiteY0-72" fmla="*/ 2570335 h 2768331"/>
                <a:gd name="connsiteX1-73" fmla="*/ 330067 w 2721871"/>
                <a:gd name="connsiteY1-74" fmla="*/ 1902112 h 2768331"/>
                <a:gd name="connsiteX2-75" fmla="*/ 2718684 w 2721871"/>
                <a:gd name="connsiteY2-76" fmla="*/ 1989 h 2768331"/>
                <a:gd name="connsiteX3-77" fmla="*/ 832225 w 2721871"/>
                <a:gd name="connsiteY3-78" fmla="*/ 2290935 h 2768331"/>
                <a:gd name="connsiteX4-79" fmla="*/ 431666 w 2721871"/>
                <a:gd name="connsiteY4-80" fmla="*/ 2755958 h 2768331"/>
                <a:gd name="connsiteX5-81" fmla="*/ 31108 w 2721871"/>
                <a:gd name="connsiteY5-82" fmla="*/ 2570335 h 2768331"/>
                <a:gd name="connsiteX0-83" fmla="*/ 31108 w 2721937"/>
                <a:gd name="connsiteY0-84" fmla="*/ 2570335 h 2756819"/>
                <a:gd name="connsiteX1-85" fmla="*/ 330067 w 2721937"/>
                <a:gd name="connsiteY1-86" fmla="*/ 1902112 h 2756819"/>
                <a:gd name="connsiteX2-87" fmla="*/ 2718684 w 2721937"/>
                <a:gd name="connsiteY2-88" fmla="*/ 1989 h 2756819"/>
                <a:gd name="connsiteX3-89" fmla="*/ 832225 w 2721937"/>
                <a:gd name="connsiteY3-90" fmla="*/ 2290935 h 2756819"/>
                <a:gd name="connsiteX4-91" fmla="*/ 228466 w 2721937"/>
                <a:gd name="connsiteY4-92" fmla="*/ 2743258 h 2756819"/>
                <a:gd name="connsiteX5-93" fmla="*/ 31108 w 2721937"/>
                <a:gd name="connsiteY5-94" fmla="*/ 2570335 h 2756819"/>
                <a:gd name="connsiteX0-95" fmla="*/ 11654 w 2791383"/>
                <a:gd name="connsiteY0-96" fmla="*/ 2494120 h 2751745"/>
                <a:gd name="connsiteX1-97" fmla="*/ 399513 w 2791383"/>
                <a:gd name="connsiteY1-98" fmla="*/ 1902097 h 2751745"/>
                <a:gd name="connsiteX2-99" fmla="*/ 2788130 w 2791383"/>
                <a:gd name="connsiteY2-100" fmla="*/ 1974 h 2751745"/>
                <a:gd name="connsiteX3-101" fmla="*/ 901671 w 2791383"/>
                <a:gd name="connsiteY3-102" fmla="*/ 2290920 h 2751745"/>
                <a:gd name="connsiteX4-103" fmla="*/ 297912 w 2791383"/>
                <a:gd name="connsiteY4-104" fmla="*/ 2743243 h 2751745"/>
                <a:gd name="connsiteX5-105" fmla="*/ 11654 w 2791383"/>
                <a:gd name="connsiteY5-106" fmla="*/ 2494120 h 2751745"/>
                <a:gd name="connsiteX0-107" fmla="*/ 11654 w 2791399"/>
                <a:gd name="connsiteY0-108" fmla="*/ 2494120 h 2697049"/>
                <a:gd name="connsiteX1-109" fmla="*/ 399513 w 2791399"/>
                <a:gd name="connsiteY1-110" fmla="*/ 1902097 h 2697049"/>
                <a:gd name="connsiteX2-111" fmla="*/ 2788130 w 2791399"/>
                <a:gd name="connsiteY2-112" fmla="*/ 1974 h 2697049"/>
                <a:gd name="connsiteX3-113" fmla="*/ 901671 w 2791399"/>
                <a:gd name="connsiteY3-114" fmla="*/ 2290920 h 2697049"/>
                <a:gd name="connsiteX4-115" fmla="*/ 249337 w 2791399"/>
                <a:gd name="connsiteY4-116" fmla="*/ 2685124 h 2697049"/>
                <a:gd name="connsiteX5-117" fmla="*/ 11654 w 2791399"/>
                <a:gd name="connsiteY5-118" fmla="*/ 2494120 h 2697049"/>
                <a:gd name="connsiteX0-119" fmla="*/ 37021 w 2708872"/>
                <a:gd name="connsiteY0-120" fmla="*/ 2560003 h 2705587"/>
                <a:gd name="connsiteX1-121" fmla="*/ 316986 w 2708872"/>
                <a:gd name="connsiteY1-122" fmla="*/ 1902110 h 2705587"/>
                <a:gd name="connsiteX2-123" fmla="*/ 2705603 w 2708872"/>
                <a:gd name="connsiteY2-124" fmla="*/ 1987 h 2705587"/>
                <a:gd name="connsiteX3-125" fmla="*/ 819144 w 2708872"/>
                <a:gd name="connsiteY3-126" fmla="*/ 2290933 h 2705587"/>
                <a:gd name="connsiteX4-127" fmla="*/ 166810 w 2708872"/>
                <a:gd name="connsiteY4-128" fmla="*/ 2685137 h 2705587"/>
                <a:gd name="connsiteX5-129" fmla="*/ 37021 w 2708872"/>
                <a:gd name="connsiteY5-130" fmla="*/ 2560003 h 2705587"/>
                <a:gd name="connsiteX0-131" fmla="*/ 20200 w 2691429"/>
                <a:gd name="connsiteY0-132" fmla="*/ 2558718 h 2704302"/>
                <a:gd name="connsiteX1-133" fmla="*/ 352550 w 2691429"/>
                <a:gd name="connsiteY1-134" fmla="*/ 2051036 h 2704302"/>
                <a:gd name="connsiteX2-135" fmla="*/ 2688782 w 2691429"/>
                <a:gd name="connsiteY2-136" fmla="*/ 702 h 2704302"/>
                <a:gd name="connsiteX3-137" fmla="*/ 802323 w 2691429"/>
                <a:gd name="connsiteY3-138" fmla="*/ 2289648 h 2704302"/>
                <a:gd name="connsiteX4-139" fmla="*/ 149989 w 2691429"/>
                <a:gd name="connsiteY4-140" fmla="*/ 2683852 h 2704302"/>
                <a:gd name="connsiteX5-141" fmla="*/ 20200 w 2691429"/>
                <a:gd name="connsiteY5-142" fmla="*/ 2558718 h 2704302"/>
                <a:gd name="connsiteX0-143" fmla="*/ 20200 w 2689847"/>
                <a:gd name="connsiteY0-144" fmla="*/ 2558988 h 2704572"/>
                <a:gd name="connsiteX1-145" fmla="*/ 352550 w 2689847"/>
                <a:gd name="connsiteY1-146" fmla="*/ 2051306 h 2704572"/>
                <a:gd name="connsiteX2-147" fmla="*/ 2688782 w 2689847"/>
                <a:gd name="connsiteY2-148" fmla="*/ 972 h 2704572"/>
                <a:gd name="connsiteX3-149" fmla="*/ 647652 w 2689847"/>
                <a:gd name="connsiteY3-150" fmla="*/ 2333423 h 2704572"/>
                <a:gd name="connsiteX4-151" fmla="*/ 149989 w 2689847"/>
                <a:gd name="connsiteY4-152" fmla="*/ 2684122 h 2704572"/>
                <a:gd name="connsiteX5-153" fmla="*/ 20200 w 2689847"/>
                <a:gd name="connsiteY5-154" fmla="*/ 2558988 h 27045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689847" h="2704572">
                  <a:moveTo>
                    <a:pt x="20200" y="2558988"/>
                  </a:moveTo>
                  <a:cubicBezTo>
                    <a:pt x="3267" y="2416680"/>
                    <a:pt x="-92214" y="2477642"/>
                    <a:pt x="352550" y="2051306"/>
                  </a:cubicBezTo>
                  <a:cubicBezTo>
                    <a:pt x="797314" y="1624970"/>
                    <a:pt x="2639598" y="-46047"/>
                    <a:pt x="2688782" y="972"/>
                  </a:cubicBezTo>
                  <a:cubicBezTo>
                    <a:pt x="2737966" y="47991"/>
                    <a:pt x="1070784" y="1886231"/>
                    <a:pt x="647652" y="2333423"/>
                  </a:cubicBezTo>
                  <a:cubicBezTo>
                    <a:pt x="224520" y="2780615"/>
                    <a:pt x="469408" y="2684122"/>
                    <a:pt x="149989" y="2684122"/>
                  </a:cubicBezTo>
                  <a:cubicBezTo>
                    <a:pt x="16470" y="2730689"/>
                    <a:pt x="37133" y="2701296"/>
                    <a:pt x="20200" y="2558988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5E9EFF"/>
                </a:gs>
                <a:gs pos="39999">
                  <a:srgbClr val="00B0F0"/>
                </a:gs>
                <a:gs pos="74000">
                  <a:srgbClr val="C4D6EB">
                    <a:alpha val="5000"/>
                  </a:srgbClr>
                </a:gs>
                <a:gs pos="32000">
                  <a:srgbClr val="FFEBFA">
                    <a:lumMod val="0"/>
                    <a:lumOff val="100000"/>
                    <a:alpha val="79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Elipse 27"/>
            <p:cNvSpPr/>
            <p:nvPr/>
          </p:nvSpPr>
          <p:spPr bwMode="auto">
            <a:xfrm>
              <a:off x="1547664" y="4653136"/>
              <a:ext cx="998935" cy="988965"/>
            </a:xfrm>
            <a:prstGeom prst="ellipse">
              <a:avLst/>
            </a:prstGeom>
            <a:gradFill>
              <a:gsLst>
                <a:gs pos="62000">
                  <a:srgbClr val="FFFFCC">
                    <a:alpha val="0"/>
                  </a:srgbClr>
                </a:gs>
                <a:gs pos="4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Oval 3"/>
            <p:cNvSpPr>
              <a:spLocks noChangeArrowheads="1"/>
            </p:cNvSpPr>
            <p:nvPr/>
          </p:nvSpPr>
          <p:spPr bwMode="auto">
            <a:xfrm rot="2168867">
              <a:off x="1835696" y="4869160"/>
              <a:ext cx="432048" cy="629112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5" name="Retângulo 8"/>
            <p:cNvSpPr>
              <a:spLocks noChangeArrowheads="1"/>
            </p:cNvSpPr>
            <p:nvPr/>
          </p:nvSpPr>
          <p:spPr bwMode="auto">
            <a:xfrm>
              <a:off x="899592" y="5786100"/>
              <a:ext cx="3420549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sz="2800" dirty="0" err="1">
                  <a:solidFill>
                    <a:srgbClr val="FFFFCC"/>
                  </a:solidFill>
                  <a:latin typeface="Century Gothic" panose="020B0502020202020204" pitchFamily="34" charset="0"/>
                </a:rPr>
                <a:t>Desfragmentação</a:t>
              </a:r>
              <a:endParaRPr lang="pt-BR" sz="2800" dirty="0">
                <a:solidFill>
                  <a:srgbClr val="FFFFC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Oval 3"/>
            <p:cNvSpPr>
              <a:spLocks noChangeAspect="1" noChangeArrowheads="1"/>
            </p:cNvSpPr>
            <p:nvPr/>
          </p:nvSpPr>
          <p:spPr bwMode="auto">
            <a:xfrm rot="2168867">
              <a:off x="1965174" y="5319335"/>
              <a:ext cx="90738" cy="8980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1" name="Oval 3"/>
            <p:cNvSpPr>
              <a:spLocks noChangeAspect="1" noChangeArrowheads="1"/>
            </p:cNvSpPr>
            <p:nvPr/>
          </p:nvSpPr>
          <p:spPr bwMode="auto">
            <a:xfrm rot="2168867">
              <a:off x="1821158" y="5319335"/>
              <a:ext cx="90738" cy="8980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2" name="Oval 3"/>
            <p:cNvSpPr>
              <a:spLocks noChangeAspect="1" noChangeArrowheads="1"/>
            </p:cNvSpPr>
            <p:nvPr/>
          </p:nvSpPr>
          <p:spPr bwMode="auto">
            <a:xfrm rot="2168867">
              <a:off x="1605134" y="5391343"/>
              <a:ext cx="90738" cy="8980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3" name="Oval 3"/>
            <p:cNvSpPr>
              <a:spLocks noChangeAspect="1" noChangeArrowheads="1"/>
            </p:cNvSpPr>
            <p:nvPr/>
          </p:nvSpPr>
          <p:spPr bwMode="auto">
            <a:xfrm rot="2168867">
              <a:off x="1749150" y="5175319"/>
              <a:ext cx="90738" cy="8980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4" name="Oval 3"/>
            <p:cNvSpPr>
              <a:spLocks noChangeArrowheads="1"/>
            </p:cNvSpPr>
            <p:nvPr/>
          </p:nvSpPr>
          <p:spPr bwMode="auto">
            <a:xfrm rot="2168867">
              <a:off x="1722744" y="5332909"/>
              <a:ext cx="158768" cy="15713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5" name="Oval 3"/>
            <p:cNvSpPr>
              <a:spLocks noChangeArrowheads="1"/>
            </p:cNvSpPr>
            <p:nvPr/>
          </p:nvSpPr>
          <p:spPr bwMode="auto">
            <a:xfrm rot="2168867">
              <a:off x="1866761" y="5332910"/>
              <a:ext cx="158768" cy="15713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6" name="Oval 3"/>
            <p:cNvSpPr>
              <a:spLocks noChangeArrowheads="1"/>
            </p:cNvSpPr>
            <p:nvPr/>
          </p:nvSpPr>
          <p:spPr bwMode="auto">
            <a:xfrm rot="2168867">
              <a:off x="1794750" y="5188893"/>
              <a:ext cx="158768" cy="15713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7" name="Oval 3"/>
            <p:cNvSpPr>
              <a:spLocks noChangeArrowheads="1"/>
            </p:cNvSpPr>
            <p:nvPr/>
          </p:nvSpPr>
          <p:spPr bwMode="auto">
            <a:xfrm rot="2168867">
              <a:off x="1794752" y="5476925"/>
              <a:ext cx="158768" cy="15713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8" name="Oval 3"/>
            <p:cNvSpPr>
              <a:spLocks noChangeAspect="1" noChangeArrowheads="1"/>
            </p:cNvSpPr>
            <p:nvPr/>
          </p:nvSpPr>
          <p:spPr bwMode="auto">
            <a:xfrm rot="2168867">
              <a:off x="1973558" y="5471735"/>
              <a:ext cx="90738" cy="8980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9" name="Oval 3"/>
            <p:cNvSpPr>
              <a:spLocks noChangeAspect="1" noChangeArrowheads="1"/>
            </p:cNvSpPr>
            <p:nvPr/>
          </p:nvSpPr>
          <p:spPr bwMode="auto">
            <a:xfrm rot="2168867">
              <a:off x="1757534" y="5543743"/>
              <a:ext cx="90738" cy="8980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0" name="Oval 3"/>
            <p:cNvSpPr>
              <a:spLocks noChangeAspect="1" noChangeArrowheads="1"/>
            </p:cNvSpPr>
            <p:nvPr/>
          </p:nvSpPr>
          <p:spPr bwMode="auto">
            <a:xfrm rot="2168867">
              <a:off x="1901550" y="5327719"/>
              <a:ext cx="90738" cy="8980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1" name="Oval 3"/>
            <p:cNvSpPr>
              <a:spLocks noChangeArrowheads="1"/>
            </p:cNvSpPr>
            <p:nvPr/>
          </p:nvSpPr>
          <p:spPr bwMode="auto">
            <a:xfrm rot="2168867">
              <a:off x="1794752" y="5116886"/>
              <a:ext cx="158768" cy="15713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257" name="Grupo 256"/>
            <p:cNvGrpSpPr/>
            <p:nvPr/>
          </p:nvGrpSpPr>
          <p:grpSpPr>
            <a:xfrm rot="18834804">
              <a:off x="1658740" y="5089227"/>
              <a:ext cx="758919" cy="522775"/>
              <a:chOff x="5167122" y="4476508"/>
              <a:chExt cx="758919" cy="522775"/>
            </a:xfrm>
          </p:grpSpPr>
          <p:sp>
            <p:nvSpPr>
              <p:cNvPr id="25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5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2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3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4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8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2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3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4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5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9" name="Oval 3"/>
              <p:cNvSpPr>
                <a:spLocks noChangeArrowheads="1"/>
              </p:cNvSpPr>
              <p:nvPr/>
            </p:nvSpPr>
            <p:spPr bwMode="auto">
              <a:xfrm rot="15260985">
                <a:off x="5166308" y="451674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280" name="Grupo 279"/>
            <p:cNvGrpSpPr/>
            <p:nvPr/>
          </p:nvGrpSpPr>
          <p:grpSpPr>
            <a:xfrm rot="18834804">
              <a:off x="1657495" y="5078557"/>
              <a:ext cx="650349" cy="581558"/>
              <a:chOff x="5275692" y="4417725"/>
              <a:chExt cx="650349" cy="581558"/>
            </a:xfrm>
          </p:grpSpPr>
          <p:sp>
            <p:nvSpPr>
              <p:cNvPr id="28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5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6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7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1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5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6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7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8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0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0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02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652" name="Oval 3"/>
            <p:cNvSpPr>
              <a:spLocks noChangeAspect="1" noChangeArrowheads="1"/>
            </p:cNvSpPr>
            <p:nvPr/>
          </p:nvSpPr>
          <p:spPr bwMode="auto">
            <a:xfrm rot="2168867">
              <a:off x="2004033" y="5184583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53" name="Oval 3"/>
            <p:cNvSpPr>
              <a:spLocks noChangeArrowheads="1"/>
            </p:cNvSpPr>
            <p:nvPr/>
          </p:nvSpPr>
          <p:spPr bwMode="auto">
            <a:xfrm rot="2168867">
              <a:off x="2121395" y="5182685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54" name="Oval 3"/>
            <p:cNvSpPr>
              <a:spLocks noChangeArrowheads="1"/>
            </p:cNvSpPr>
            <p:nvPr/>
          </p:nvSpPr>
          <p:spPr bwMode="auto">
            <a:xfrm rot="2168867">
              <a:off x="2063132" y="5077396"/>
              <a:ext cx="78068" cy="102933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55" name="Oval 3"/>
            <p:cNvSpPr>
              <a:spLocks noChangeAspect="1" noChangeArrowheads="1"/>
            </p:cNvSpPr>
            <p:nvPr/>
          </p:nvSpPr>
          <p:spPr bwMode="auto">
            <a:xfrm rot="2168867">
              <a:off x="2166653" y="5381368"/>
              <a:ext cx="45719" cy="75966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656" name="Grupo 655"/>
            <p:cNvGrpSpPr/>
            <p:nvPr/>
          </p:nvGrpSpPr>
          <p:grpSpPr>
            <a:xfrm>
              <a:off x="1629319" y="5135516"/>
              <a:ext cx="426007" cy="439647"/>
              <a:chOff x="5275692" y="4417725"/>
              <a:chExt cx="650349" cy="581558"/>
            </a:xfrm>
          </p:grpSpPr>
          <p:sp>
            <p:nvSpPr>
              <p:cNvPr id="65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5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5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1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2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3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7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1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2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3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4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8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781" name="Grupo 780"/>
            <p:cNvGrpSpPr/>
            <p:nvPr/>
          </p:nvGrpSpPr>
          <p:grpSpPr>
            <a:xfrm rot="18834804">
              <a:off x="4056142" y="5163944"/>
              <a:ext cx="426007" cy="159089"/>
              <a:chOff x="5275692" y="4540121"/>
              <a:chExt cx="650349" cy="323541"/>
            </a:xfrm>
          </p:grpSpPr>
          <p:sp>
            <p:nvSpPr>
              <p:cNvPr id="78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8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88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9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9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grpSp>
        <p:nvGrpSpPr>
          <p:cNvPr id="804" name="Grupo 803"/>
          <p:cNvGrpSpPr/>
          <p:nvPr/>
        </p:nvGrpSpPr>
        <p:grpSpPr>
          <a:xfrm>
            <a:off x="2423592" y="1681645"/>
            <a:ext cx="4392738" cy="1148119"/>
            <a:chOff x="899592" y="1681644"/>
            <a:chExt cx="4392738" cy="1148119"/>
          </a:xfrm>
        </p:grpSpPr>
        <p:sp>
          <p:nvSpPr>
            <p:cNvPr id="334" name="Oval 3"/>
            <p:cNvSpPr>
              <a:spLocks noChangeArrowheads="1"/>
            </p:cNvSpPr>
            <p:nvPr/>
          </p:nvSpPr>
          <p:spPr bwMode="auto">
            <a:xfrm rot="2168867">
              <a:off x="3480103" y="2702036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35" name="Oval 3"/>
            <p:cNvSpPr>
              <a:spLocks noChangeAspect="1" noChangeArrowheads="1"/>
            </p:cNvSpPr>
            <p:nvPr/>
          </p:nvSpPr>
          <p:spPr bwMode="auto">
            <a:xfrm rot="2168867">
              <a:off x="3642160" y="2669999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36" name="Oval 3"/>
            <p:cNvSpPr>
              <a:spLocks noChangeAspect="1" noChangeArrowheads="1"/>
            </p:cNvSpPr>
            <p:nvPr/>
          </p:nvSpPr>
          <p:spPr bwMode="auto">
            <a:xfrm rot="2168867">
              <a:off x="3498144" y="2669999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38" name="Oval 3"/>
            <p:cNvSpPr>
              <a:spLocks noChangeArrowheads="1"/>
            </p:cNvSpPr>
            <p:nvPr/>
          </p:nvSpPr>
          <p:spPr bwMode="auto">
            <a:xfrm rot="2168867">
              <a:off x="3696126" y="2630028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0" name="Oval 3"/>
            <p:cNvSpPr>
              <a:spLocks noChangeAspect="1" noChangeArrowheads="1"/>
            </p:cNvSpPr>
            <p:nvPr/>
          </p:nvSpPr>
          <p:spPr bwMode="auto">
            <a:xfrm rot="2168867">
              <a:off x="3578536" y="2678383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1" name="Oval 3"/>
            <p:cNvSpPr>
              <a:spLocks noChangeAspect="1" noChangeArrowheads="1"/>
            </p:cNvSpPr>
            <p:nvPr/>
          </p:nvSpPr>
          <p:spPr bwMode="auto">
            <a:xfrm rot="2168867">
              <a:off x="3542154" y="2564435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2" name="Oval 3"/>
            <p:cNvSpPr>
              <a:spLocks noChangeAspect="1" noChangeArrowheads="1"/>
            </p:cNvSpPr>
            <p:nvPr/>
          </p:nvSpPr>
          <p:spPr bwMode="auto">
            <a:xfrm rot="2168867">
              <a:off x="3690260" y="2606386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3" name="Oval 3"/>
            <p:cNvSpPr>
              <a:spLocks noChangeAspect="1" noChangeArrowheads="1"/>
            </p:cNvSpPr>
            <p:nvPr/>
          </p:nvSpPr>
          <p:spPr bwMode="auto">
            <a:xfrm rot="2168867">
              <a:off x="3855814" y="2505165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rgbClr val="FFFFCC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4" name="Oval 3"/>
            <p:cNvSpPr>
              <a:spLocks noChangeArrowheads="1"/>
            </p:cNvSpPr>
            <p:nvPr/>
          </p:nvSpPr>
          <p:spPr bwMode="auto">
            <a:xfrm rot="2168867">
              <a:off x="3591598" y="2676496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5" name="Oval 3"/>
            <p:cNvSpPr>
              <a:spLocks noChangeArrowheads="1"/>
            </p:cNvSpPr>
            <p:nvPr/>
          </p:nvSpPr>
          <p:spPr bwMode="auto">
            <a:xfrm rot="2168867">
              <a:off x="3735615" y="2599065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7" name="Oval 3"/>
            <p:cNvSpPr>
              <a:spLocks noChangeArrowheads="1"/>
            </p:cNvSpPr>
            <p:nvPr/>
          </p:nvSpPr>
          <p:spPr bwMode="auto">
            <a:xfrm rot="2168867">
              <a:off x="3389608" y="2642730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8" name="Oval 3"/>
            <p:cNvSpPr>
              <a:spLocks noChangeAspect="1" noChangeArrowheads="1"/>
            </p:cNvSpPr>
            <p:nvPr/>
          </p:nvSpPr>
          <p:spPr bwMode="auto">
            <a:xfrm rot="2168867">
              <a:off x="3568662" y="2581004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50" name="Oval 3"/>
            <p:cNvSpPr>
              <a:spLocks noChangeAspect="1" noChangeArrowheads="1"/>
            </p:cNvSpPr>
            <p:nvPr/>
          </p:nvSpPr>
          <p:spPr bwMode="auto">
            <a:xfrm rot="2168867">
              <a:off x="3770652" y="2537338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51" name="Oval 3"/>
            <p:cNvSpPr>
              <a:spLocks noChangeArrowheads="1"/>
            </p:cNvSpPr>
            <p:nvPr/>
          </p:nvSpPr>
          <p:spPr bwMode="auto">
            <a:xfrm rot="2168867">
              <a:off x="3620029" y="2516069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352" name="Grupo 351"/>
            <p:cNvGrpSpPr/>
            <p:nvPr/>
          </p:nvGrpSpPr>
          <p:grpSpPr>
            <a:xfrm rot="16789911">
              <a:off x="3720470" y="2412126"/>
              <a:ext cx="426007" cy="285958"/>
              <a:chOff x="5275692" y="4417725"/>
              <a:chExt cx="650349" cy="581558"/>
            </a:xfrm>
          </p:grpSpPr>
          <p:sp>
            <p:nvSpPr>
              <p:cNvPr id="35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5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5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5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57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58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59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3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7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8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9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70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7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7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7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74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375" name="Grupo 374"/>
            <p:cNvGrpSpPr/>
            <p:nvPr/>
          </p:nvGrpSpPr>
          <p:grpSpPr>
            <a:xfrm rot="18834804">
              <a:off x="4063710" y="2243657"/>
              <a:ext cx="426007" cy="285958"/>
              <a:chOff x="5275692" y="4417725"/>
              <a:chExt cx="650349" cy="581558"/>
            </a:xfrm>
          </p:grpSpPr>
          <p:sp>
            <p:nvSpPr>
              <p:cNvPr id="37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7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7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7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0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1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2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6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1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2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3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7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398" name="Grupo 397"/>
            <p:cNvGrpSpPr/>
            <p:nvPr/>
          </p:nvGrpSpPr>
          <p:grpSpPr>
            <a:xfrm rot="18834804">
              <a:off x="3916617" y="2396057"/>
              <a:ext cx="426007" cy="285958"/>
              <a:chOff x="5275692" y="4417725"/>
              <a:chExt cx="650349" cy="581558"/>
            </a:xfrm>
          </p:grpSpPr>
          <p:sp>
            <p:nvSpPr>
              <p:cNvPr id="39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3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4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5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9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3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4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5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6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20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421" name="Grupo 420"/>
            <p:cNvGrpSpPr/>
            <p:nvPr/>
          </p:nvGrpSpPr>
          <p:grpSpPr>
            <a:xfrm rot="18834804">
              <a:off x="4207726" y="2242489"/>
              <a:ext cx="426007" cy="285958"/>
              <a:chOff x="5275692" y="4417725"/>
              <a:chExt cx="650349" cy="581558"/>
            </a:xfrm>
          </p:grpSpPr>
          <p:sp>
            <p:nvSpPr>
              <p:cNvPr id="42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2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2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2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26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27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28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2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2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6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7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8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1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546" name="Grupo 545"/>
            <p:cNvGrpSpPr/>
            <p:nvPr/>
          </p:nvGrpSpPr>
          <p:grpSpPr>
            <a:xfrm rot="10287150">
              <a:off x="3578177" y="2100456"/>
              <a:ext cx="1174101" cy="595644"/>
              <a:chOff x="3578177" y="2100456"/>
              <a:chExt cx="1174101" cy="595644"/>
            </a:xfrm>
          </p:grpSpPr>
          <p:sp>
            <p:nvSpPr>
              <p:cNvPr id="442" name="Oval 3"/>
              <p:cNvSpPr>
                <a:spLocks noChangeArrowheads="1"/>
              </p:cNvSpPr>
              <p:nvPr/>
            </p:nvSpPr>
            <p:spPr bwMode="auto">
              <a:xfrm rot="2168867">
                <a:off x="3668672" y="2552596"/>
                <a:ext cx="120252" cy="127727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3" name="Oval 3"/>
              <p:cNvSpPr>
                <a:spLocks noChangeAspect="1" noChangeArrowheads="1"/>
              </p:cNvSpPr>
              <p:nvPr/>
            </p:nvSpPr>
            <p:spPr bwMode="auto">
              <a:xfrm rot="2168867">
                <a:off x="3830729" y="2520559"/>
                <a:ext cx="70424" cy="117015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4" name="Oval 3"/>
              <p:cNvSpPr>
                <a:spLocks noChangeAspect="1" noChangeArrowheads="1"/>
              </p:cNvSpPr>
              <p:nvPr/>
            </p:nvSpPr>
            <p:spPr bwMode="auto">
              <a:xfrm rot="2168867">
                <a:off x="3686713" y="2520559"/>
                <a:ext cx="70424" cy="117015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5" name="Oval 3"/>
              <p:cNvSpPr>
                <a:spLocks noChangeArrowheads="1"/>
              </p:cNvSpPr>
              <p:nvPr/>
            </p:nvSpPr>
            <p:spPr bwMode="auto">
              <a:xfrm rot="2168867">
                <a:off x="3884695" y="2480588"/>
                <a:ext cx="120252" cy="127727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6" name="Oval 3"/>
              <p:cNvSpPr>
                <a:spLocks noChangeAspect="1" noChangeArrowheads="1"/>
              </p:cNvSpPr>
              <p:nvPr/>
            </p:nvSpPr>
            <p:spPr bwMode="auto">
              <a:xfrm rot="2168867">
                <a:off x="3767105" y="2528943"/>
                <a:ext cx="70424" cy="117015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7" name="Oval 3"/>
              <p:cNvSpPr>
                <a:spLocks noChangeAspect="1" noChangeArrowheads="1"/>
              </p:cNvSpPr>
              <p:nvPr/>
            </p:nvSpPr>
            <p:spPr bwMode="auto">
              <a:xfrm rot="2168867">
                <a:off x="3730723" y="2414995"/>
                <a:ext cx="70424" cy="117015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8" name="Oval 3"/>
              <p:cNvSpPr>
                <a:spLocks noChangeAspect="1" noChangeArrowheads="1"/>
              </p:cNvSpPr>
              <p:nvPr/>
            </p:nvSpPr>
            <p:spPr bwMode="auto">
              <a:xfrm rot="2168867">
                <a:off x="3878829" y="2456946"/>
                <a:ext cx="70424" cy="117015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9" name="Oval 3"/>
              <p:cNvSpPr>
                <a:spLocks noChangeAspect="1" noChangeArrowheads="1"/>
              </p:cNvSpPr>
              <p:nvPr/>
            </p:nvSpPr>
            <p:spPr bwMode="auto">
              <a:xfrm rot="2168867">
                <a:off x="4044383" y="2433157"/>
                <a:ext cx="70424" cy="117015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50" name="Oval 3"/>
              <p:cNvSpPr>
                <a:spLocks noChangeArrowheads="1"/>
              </p:cNvSpPr>
              <p:nvPr/>
            </p:nvSpPr>
            <p:spPr bwMode="auto">
              <a:xfrm rot="2168867">
                <a:off x="3780167" y="2527056"/>
                <a:ext cx="120252" cy="127727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51" name="Oval 3"/>
              <p:cNvSpPr>
                <a:spLocks noChangeArrowheads="1"/>
              </p:cNvSpPr>
              <p:nvPr/>
            </p:nvSpPr>
            <p:spPr bwMode="auto">
              <a:xfrm rot="2168867">
                <a:off x="3924184" y="2527057"/>
                <a:ext cx="120252" cy="127727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52" name="Oval 3"/>
              <p:cNvSpPr>
                <a:spLocks noChangeArrowheads="1"/>
              </p:cNvSpPr>
              <p:nvPr/>
            </p:nvSpPr>
            <p:spPr bwMode="auto">
              <a:xfrm rot="2168867">
                <a:off x="3578177" y="2493290"/>
                <a:ext cx="120252" cy="127727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53" name="Oval 3"/>
              <p:cNvSpPr>
                <a:spLocks noChangeAspect="1" noChangeArrowheads="1"/>
              </p:cNvSpPr>
              <p:nvPr/>
            </p:nvSpPr>
            <p:spPr bwMode="auto">
              <a:xfrm rot="2168867">
                <a:off x="3757231" y="2431564"/>
                <a:ext cx="70424" cy="117015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54" name="Oval 3"/>
              <p:cNvSpPr>
                <a:spLocks noChangeAspect="1" noChangeArrowheads="1"/>
              </p:cNvSpPr>
              <p:nvPr/>
            </p:nvSpPr>
            <p:spPr bwMode="auto">
              <a:xfrm rot="2168867">
                <a:off x="3959221" y="2465330"/>
                <a:ext cx="70424" cy="117015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55" name="Oval 3"/>
              <p:cNvSpPr>
                <a:spLocks noChangeArrowheads="1"/>
              </p:cNvSpPr>
              <p:nvPr/>
            </p:nvSpPr>
            <p:spPr bwMode="auto">
              <a:xfrm rot="2168867">
                <a:off x="3808598" y="2366629"/>
                <a:ext cx="120252" cy="127727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grpSp>
            <p:nvGrpSpPr>
              <p:cNvPr id="456" name="Grupo 455"/>
              <p:cNvGrpSpPr/>
              <p:nvPr/>
            </p:nvGrpSpPr>
            <p:grpSpPr>
              <a:xfrm rot="16789911">
                <a:off x="3909039" y="2340118"/>
                <a:ext cx="426007" cy="285958"/>
                <a:chOff x="5275692" y="4417725"/>
                <a:chExt cx="650349" cy="581558"/>
              </a:xfrm>
            </p:grpSpPr>
            <p:sp>
              <p:nvSpPr>
                <p:cNvPr id="457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35268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58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91252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59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275228" y="47566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0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19244" y="45405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1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392838" y="4698175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2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36855" y="4698176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3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4" y="455415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4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43652" y="48370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5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27628" y="49090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6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571644" y="46929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7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6" y="448215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8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27384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9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83368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0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1360" y="44769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1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84954" y="463456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2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728971" y="4634563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3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0" y="4490546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4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778578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5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35768" y="47733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6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9744" y="4845396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7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763760" y="46293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8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41853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grpSp>
            <p:nvGrpSpPr>
              <p:cNvPr id="479" name="Grupo 478"/>
              <p:cNvGrpSpPr/>
              <p:nvPr/>
            </p:nvGrpSpPr>
            <p:grpSpPr>
              <a:xfrm rot="18834804">
                <a:off x="4252279" y="2171649"/>
                <a:ext cx="426007" cy="285958"/>
                <a:chOff x="5275692" y="4417725"/>
                <a:chExt cx="650349" cy="581558"/>
              </a:xfrm>
            </p:grpSpPr>
            <p:sp>
              <p:nvSpPr>
                <p:cNvPr id="480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35268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1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91252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2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275228" y="47566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3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19244" y="45405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4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392838" y="4698175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5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36855" y="4698176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6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4" y="455415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7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43652" y="48370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8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27628" y="49090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9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571644" y="46929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0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6" y="448215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1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27384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2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83368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3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1360" y="44769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4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84954" y="463456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5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728971" y="4634563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6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0" y="4490546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7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778578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8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35768" y="47733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9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9744" y="4845396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00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763760" y="46293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01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41853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grpSp>
            <p:nvGrpSpPr>
              <p:cNvPr id="502" name="Grupo 501"/>
              <p:cNvGrpSpPr/>
              <p:nvPr/>
            </p:nvGrpSpPr>
            <p:grpSpPr>
              <a:xfrm rot="18834804">
                <a:off x="4105186" y="2324049"/>
                <a:ext cx="426007" cy="285958"/>
                <a:chOff x="5275692" y="4417725"/>
                <a:chExt cx="650349" cy="581558"/>
              </a:xfrm>
            </p:grpSpPr>
            <p:sp>
              <p:nvSpPr>
                <p:cNvPr id="503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35268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04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91252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05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275228" y="47566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06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19244" y="45405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07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392838" y="4698175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08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36855" y="4698176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09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4" y="455415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0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43652" y="48370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1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27628" y="49090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2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571644" y="46929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3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6" y="448215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4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27384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5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83368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6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1360" y="44769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7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84954" y="463456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8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728971" y="4634563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9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0" y="4490546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20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778578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21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35768" y="47733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22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9744" y="4845396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23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763760" y="46293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24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41853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grpSp>
            <p:nvGrpSpPr>
              <p:cNvPr id="525" name="Grupo 524"/>
              <p:cNvGrpSpPr/>
              <p:nvPr/>
            </p:nvGrpSpPr>
            <p:grpSpPr>
              <a:xfrm rot="18834804">
                <a:off x="4396295" y="2170481"/>
                <a:ext cx="426007" cy="285958"/>
                <a:chOff x="5275692" y="4417725"/>
                <a:chExt cx="650349" cy="581558"/>
              </a:xfrm>
            </p:grpSpPr>
            <p:sp>
              <p:nvSpPr>
                <p:cNvPr id="526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35268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27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91252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28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275228" y="47566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29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19244" y="45405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0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392838" y="4698175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1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36855" y="4698176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2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4" y="455415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3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43652" y="48370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4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27628" y="49090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5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571644" y="46929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6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6" y="448215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7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27384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8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83368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9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1360" y="44769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40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84954" y="463456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41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728971" y="4634563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42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0" y="4490546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43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35768" y="47733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44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763760" y="46293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45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41853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</p:grpSp>
        <p:grpSp>
          <p:nvGrpSpPr>
            <p:cNvPr id="651" name="Grupo 650"/>
            <p:cNvGrpSpPr/>
            <p:nvPr/>
          </p:nvGrpSpPr>
          <p:grpSpPr>
            <a:xfrm rot="10473759">
              <a:off x="3668569" y="2176546"/>
              <a:ext cx="949887" cy="584412"/>
              <a:chOff x="3794560" y="2336057"/>
              <a:chExt cx="949887" cy="584412"/>
            </a:xfrm>
          </p:grpSpPr>
          <p:sp>
            <p:nvSpPr>
              <p:cNvPr id="548" name="Oval 3"/>
              <p:cNvSpPr>
                <a:spLocks noChangeAspect="1" noChangeArrowheads="1"/>
              </p:cNvSpPr>
              <p:nvPr/>
            </p:nvSpPr>
            <p:spPr bwMode="auto">
              <a:xfrm rot="2168867">
                <a:off x="3794560" y="2744967"/>
                <a:ext cx="70424" cy="117015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50" name="Oval 3"/>
              <p:cNvSpPr>
                <a:spLocks noChangeArrowheads="1"/>
              </p:cNvSpPr>
              <p:nvPr/>
            </p:nvSpPr>
            <p:spPr bwMode="auto">
              <a:xfrm rot="2168867">
                <a:off x="3848526" y="2704996"/>
                <a:ext cx="120252" cy="127727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53" name="Oval 3"/>
              <p:cNvSpPr>
                <a:spLocks noChangeAspect="1" noChangeArrowheads="1"/>
              </p:cNvSpPr>
              <p:nvPr/>
            </p:nvSpPr>
            <p:spPr bwMode="auto">
              <a:xfrm rot="2168867">
                <a:off x="3842660" y="2681354"/>
                <a:ext cx="70424" cy="117015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54" name="Oval 3"/>
              <p:cNvSpPr>
                <a:spLocks noChangeAspect="1" noChangeArrowheads="1"/>
              </p:cNvSpPr>
              <p:nvPr/>
            </p:nvSpPr>
            <p:spPr bwMode="auto">
              <a:xfrm rot="2168867">
                <a:off x="4008214" y="2657565"/>
                <a:ext cx="70424" cy="117015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grpSp>
            <p:nvGrpSpPr>
              <p:cNvPr id="561" name="Grupo 560"/>
              <p:cNvGrpSpPr/>
              <p:nvPr/>
            </p:nvGrpSpPr>
            <p:grpSpPr>
              <a:xfrm rot="16789911">
                <a:off x="3875147" y="2567233"/>
                <a:ext cx="420515" cy="285958"/>
                <a:chOff x="5275692" y="4417725"/>
                <a:chExt cx="641965" cy="581558"/>
              </a:xfrm>
            </p:grpSpPr>
            <p:sp>
              <p:nvSpPr>
                <p:cNvPr id="562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35268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63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91252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64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275228" y="47566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65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19244" y="45405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66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392838" y="4698175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67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36855" y="4698176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68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4" y="455415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69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43652" y="48370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0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27628" y="49090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1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571644" y="46929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2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6" y="448215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3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27384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4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83368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5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1360" y="44769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6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84954" y="463456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7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728971" y="4634563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8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0" y="4490546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9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778578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0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22710" y="479520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1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9744" y="4845396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2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763760" y="46293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3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41853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grpSp>
            <p:nvGrpSpPr>
              <p:cNvPr id="584" name="Grupo 583"/>
              <p:cNvGrpSpPr/>
              <p:nvPr/>
            </p:nvGrpSpPr>
            <p:grpSpPr>
              <a:xfrm rot="18834804">
                <a:off x="4226522" y="2420534"/>
                <a:ext cx="426007" cy="257054"/>
                <a:chOff x="5275692" y="4476508"/>
                <a:chExt cx="650349" cy="522775"/>
              </a:xfrm>
            </p:grpSpPr>
            <p:sp>
              <p:nvSpPr>
                <p:cNvPr id="585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35268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6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91252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7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275228" y="47566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8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19244" y="45405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9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392838" y="4698175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92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43652" y="48370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93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27628" y="49090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94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571644" y="46929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95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6" y="448215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96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27384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97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83368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98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1360" y="44769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00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728971" y="4634563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02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778578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03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35768" y="47733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04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9744" y="4845396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05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763760" y="46293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grpSp>
            <p:nvGrpSpPr>
              <p:cNvPr id="607" name="Grupo 606"/>
              <p:cNvGrpSpPr/>
              <p:nvPr/>
            </p:nvGrpSpPr>
            <p:grpSpPr>
              <a:xfrm rot="18834804">
                <a:off x="4072945" y="2557684"/>
                <a:ext cx="400384" cy="285958"/>
                <a:chOff x="5275692" y="4417725"/>
                <a:chExt cx="611232" cy="581558"/>
              </a:xfrm>
            </p:grpSpPr>
            <p:sp>
              <p:nvSpPr>
                <p:cNvPr id="608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35268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09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91252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0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275228" y="47566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1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19244" y="45405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2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392838" y="4698175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3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36855" y="4698176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4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4" y="455415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5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43652" y="48370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6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27628" y="49090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7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571644" y="46929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8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6" y="448215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20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83368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21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1360" y="44769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22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84954" y="463456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23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728971" y="4634563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25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778578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29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41853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grpSp>
            <p:nvGrpSpPr>
              <p:cNvPr id="630" name="Grupo 629"/>
              <p:cNvGrpSpPr/>
              <p:nvPr/>
            </p:nvGrpSpPr>
            <p:grpSpPr>
              <a:xfrm rot="18834804">
                <a:off x="4456765" y="2387401"/>
                <a:ext cx="320686" cy="254679"/>
                <a:chOff x="5428092" y="4481338"/>
                <a:chExt cx="489565" cy="517945"/>
              </a:xfrm>
            </p:grpSpPr>
            <p:sp>
              <p:nvSpPr>
                <p:cNvPr id="631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35268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32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91252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37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4" y="455415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39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27628" y="49090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40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571644" y="46929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41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6" y="448215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42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27384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</p:grpSp>
        <p:grpSp>
          <p:nvGrpSpPr>
            <p:cNvPr id="681" name="Grupo 680"/>
            <p:cNvGrpSpPr/>
            <p:nvPr/>
          </p:nvGrpSpPr>
          <p:grpSpPr>
            <a:xfrm rot="18834804">
              <a:off x="4588206" y="2003892"/>
              <a:ext cx="426007" cy="226199"/>
              <a:chOff x="5275692" y="4476508"/>
              <a:chExt cx="650349" cy="460024"/>
            </a:xfrm>
          </p:grpSpPr>
          <p:sp>
            <p:nvSpPr>
              <p:cNvPr id="68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8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8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8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86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87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88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8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4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5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6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7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0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721" name="Grupo 720"/>
            <p:cNvGrpSpPr/>
            <p:nvPr/>
          </p:nvGrpSpPr>
          <p:grpSpPr>
            <a:xfrm rot="202560">
              <a:off x="4866323" y="1857172"/>
              <a:ext cx="426007" cy="226199"/>
              <a:chOff x="5275692" y="4476508"/>
              <a:chExt cx="650349" cy="460024"/>
            </a:xfrm>
          </p:grpSpPr>
          <p:sp>
            <p:nvSpPr>
              <p:cNvPr id="72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2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2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2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26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27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28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2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4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5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6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7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4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801" name="Retângulo 8"/>
            <p:cNvSpPr>
              <a:spLocks noChangeArrowheads="1"/>
            </p:cNvSpPr>
            <p:nvPr/>
          </p:nvSpPr>
          <p:spPr bwMode="auto">
            <a:xfrm>
              <a:off x="899592" y="1681644"/>
              <a:ext cx="3420549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sz="2800" dirty="0">
                  <a:solidFill>
                    <a:srgbClr val="FFFFCC"/>
                  </a:solidFill>
                  <a:latin typeface="Century Gothic" panose="020B0502020202020204" pitchFamily="34" charset="0"/>
                </a:rPr>
                <a:t>Espalhamento</a:t>
              </a:r>
              <a:endParaRPr lang="pt-BR" sz="2800" dirty="0">
                <a:solidFill>
                  <a:srgbClr val="FFFFC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06" name="Grupo 805"/>
          <p:cNvGrpSpPr/>
          <p:nvPr/>
        </p:nvGrpSpPr>
        <p:grpSpPr>
          <a:xfrm>
            <a:off x="5807969" y="3772808"/>
            <a:ext cx="3276533" cy="2320489"/>
            <a:chOff x="4298228" y="3772807"/>
            <a:chExt cx="3276533" cy="2320489"/>
          </a:xfrm>
        </p:grpSpPr>
        <p:sp>
          <p:nvSpPr>
            <p:cNvPr id="807" name="Oval 3"/>
            <p:cNvSpPr>
              <a:spLocks noChangeAspect="1" noChangeArrowheads="1"/>
            </p:cNvSpPr>
            <p:nvPr/>
          </p:nvSpPr>
          <p:spPr bwMode="auto">
            <a:xfrm rot="2168867">
              <a:off x="4925612" y="4966239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08" name="Oval 3"/>
            <p:cNvSpPr>
              <a:spLocks noChangeAspect="1" noChangeArrowheads="1"/>
            </p:cNvSpPr>
            <p:nvPr/>
          </p:nvSpPr>
          <p:spPr bwMode="auto">
            <a:xfrm rot="2168867">
              <a:off x="4895786" y="5004312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09" name="Oval 3"/>
            <p:cNvSpPr>
              <a:spLocks noChangeAspect="1" noChangeArrowheads="1"/>
            </p:cNvSpPr>
            <p:nvPr/>
          </p:nvSpPr>
          <p:spPr bwMode="auto">
            <a:xfrm rot="2168867">
              <a:off x="4679762" y="5076320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0" name="Oval 3"/>
            <p:cNvSpPr>
              <a:spLocks noChangeAspect="1" noChangeArrowheads="1"/>
            </p:cNvSpPr>
            <p:nvPr/>
          </p:nvSpPr>
          <p:spPr bwMode="auto">
            <a:xfrm rot="2168867">
              <a:off x="5134024" y="4766416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rgbClr val="FFFFCC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1" name="Oval 3"/>
            <p:cNvSpPr>
              <a:spLocks noChangeArrowheads="1"/>
            </p:cNvSpPr>
            <p:nvPr/>
          </p:nvSpPr>
          <p:spPr bwMode="auto">
            <a:xfrm rot="2168867">
              <a:off x="4797124" y="5074422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2" name="Oval 3"/>
            <p:cNvSpPr>
              <a:spLocks noChangeArrowheads="1"/>
            </p:cNvSpPr>
            <p:nvPr/>
          </p:nvSpPr>
          <p:spPr bwMode="auto">
            <a:xfrm rot="2168867">
              <a:off x="4941141" y="5074423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3" name="Oval 3"/>
            <p:cNvSpPr>
              <a:spLocks noChangeArrowheads="1"/>
            </p:cNvSpPr>
            <p:nvPr/>
          </p:nvSpPr>
          <p:spPr bwMode="auto">
            <a:xfrm rot="2168867">
              <a:off x="4869130" y="4930406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4" name="Oval 3"/>
            <p:cNvSpPr>
              <a:spLocks noChangeArrowheads="1"/>
            </p:cNvSpPr>
            <p:nvPr/>
          </p:nvSpPr>
          <p:spPr bwMode="auto">
            <a:xfrm rot="2168867">
              <a:off x="4738861" y="4969133"/>
              <a:ext cx="78068" cy="102933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5" name="Oval 3"/>
            <p:cNvSpPr>
              <a:spLocks noChangeAspect="1" noChangeArrowheads="1"/>
            </p:cNvSpPr>
            <p:nvPr/>
          </p:nvSpPr>
          <p:spPr bwMode="auto">
            <a:xfrm rot="2168867">
              <a:off x="4944216" y="5163024"/>
              <a:ext cx="45719" cy="75966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6" name="Oval 3"/>
            <p:cNvSpPr>
              <a:spLocks noChangeAspect="1" noChangeArrowheads="1"/>
            </p:cNvSpPr>
            <p:nvPr/>
          </p:nvSpPr>
          <p:spPr bwMode="auto">
            <a:xfrm rot="2168867">
              <a:off x="4842382" y="5273105"/>
              <a:ext cx="45719" cy="75966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7" name="Oval 3"/>
            <p:cNvSpPr>
              <a:spLocks noChangeAspect="1" noChangeArrowheads="1"/>
            </p:cNvSpPr>
            <p:nvPr/>
          </p:nvSpPr>
          <p:spPr bwMode="auto">
            <a:xfrm rot="2168867">
              <a:off x="4976178" y="5012696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8" name="Oval 3"/>
            <p:cNvSpPr>
              <a:spLocks noChangeArrowheads="1"/>
            </p:cNvSpPr>
            <p:nvPr/>
          </p:nvSpPr>
          <p:spPr bwMode="auto">
            <a:xfrm rot="2168867">
              <a:off x="4915955" y="4998276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rgbClr val="FFFFCC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9" name="Oval 3"/>
            <p:cNvSpPr>
              <a:spLocks noChangeAspect="1" noChangeArrowheads="1"/>
            </p:cNvSpPr>
            <p:nvPr/>
          </p:nvSpPr>
          <p:spPr bwMode="auto">
            <a:xfrm rot="2168867">
              <a:off x="5135852" y="4766795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20" name="Oval 3"/>
            <p:cNvSpPr>
              <a:spLocks noChangeAspect="1" noChangeArrowheads="1"/>
            </p:cNvSpPr>
            <p:nvPr/>
          </p:nvSpPr>
          <p:spPr bwMode="auto">
            <a:xfrm rot="2168867">
              <a:off x="4953291" y="4895962"/>
              <a:ext cx="93019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22" name="Oval 3"/>
            <p:cNvSpPr>
              <a:spLocks noChangeArrowheads="1"/>
            </p:cNvSpPr>
            <p:nvPr/>
          </p:nvSpPr>
          <p:spPr bwMode="auto">
            <a:xfrm rot="2168867">
              <a:off x="4989240" y="5010809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23" name="Oval 3"/>
            <p:cNvSpPr>
              <a:spLocks noChangeArrowheads="1"/>
            </p:cNvSpPr>
            <p:nvPr/>
          </p:nvSpPr>
          <p:spPr bwMode="auto">
            <a:xfrm rot="2168867">
              <a:off x="5019067" y="4972737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24" name="Oval 3"/>
            <p:cNvSpPr>
              <a:spLocks noChangeArrowheads="1"/>
            </p:cNvSpPr>
            <p:nvPr/>
          </p:nvSpPr>
          <p:spPr bwMode="auto">
            <a:xfrm rot="2168867">
              <a:off x="5538291" y="4783676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25" name="Oval 3"/>
            <p:cNvSpPr>
              <a:spLocks noChangeArrowheads="1"/>
            </p:cNvSpPr>
            <p:nvPr/>
          </p:nvSpPr>
          <p:spPr bwMode="auto">
            <a:xfrm rot="2168867">
              <a:off x="4977869" y="5151601"/>
              <a:ext cx="78068" cy="102933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26" name="Oval 3"/>
            <p:cNvSpPr>
              <a:spLocks noChangeAspect="1" noChangeArrowheads="1"/>
            </p:cNvSpPr>
            <p:nvPr/>
          </p:nvSpPr>
          <p:spPr bwMode="auto">
            <a:xfrm rot="2168867">
              <a:off x="5144236" y="4919195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27" name="Oval 3"/>
            <p:cNvSpPr>
              <a:spLocks noChangeAspect="1" noChangeArrowheads="1"/>
            </p:cNvSpPr>
            <p:nvPr/>
          </p:nvSpPr>
          <p:spPr bwMode="auto">
            <a:xfrm rot="2168867">
              <a:off x="4920308" y="5171419"/>
              <a:ext cx="45719" cy="75966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28" name="Oval 3"/>
            <p:cNvSpPr>
              <a:spLocks noChangeAspect="1" noChangeArrowheads="1"/>
            </p:cNvSpPr>
            <p:nvPr/>
          </p:nvSpPr>
          <p:spPr bwMode="auto">
            <a:xfrm rot="2168867">
              <a:off x="5054104" y="4911010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30" name="Oval 3"/>
            <p:cNvSpPr>
              <a:spLocks noChangeAspect="1" noChangeArrowheads="1"/>
            </p:cNvSpPr>
            <p:nvPr/>
          </p:nvSpPr>
          <p:spPr bwMode="auto">
            <a:xfrm rot="2168867">
              <a:off x="5700348" y="4751639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31" name="Oval 3"/>
            <p:cNvSpPr>
              <a:spLocks noChangeAspect="1" noChangeArrowheads="1"/>
            </p:cNvSpPr>
            <p:nvPr/>
          </p:nvSpPr>
          <p:spPr bwMode="auto">
            <a:xfrm rot="2168867">
              <a:off x="5556332" y="4751639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32" name="Oval 3"/>
            <p:cNvSpPr>
              <a:spLocks noChangeAspect="1" noChangeArrowheads="1"/>
            </p:cNvSpPr>
            <p:nvPr/>
          </p:nvSpPr>
          <p:spPr bwMode="auto">
            <a:xfrm rot="2168867">
              <a:off x="4933996" y="4894231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34" name="Oval 3"/>
            <p:cNvSpPr>
              <a:spLocks noChangeArrowheads="1"/>
            </p:cNvSpPr>
            <p:nvPr/>
          </p:nvSpPr>
          <p:spPr bwMode="auto">
            <a:xfrm rot="2168867">
              <a:off x="5051358" y="4892333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35" name="Oval 3"/>
            <p:cNvSpPr>
              <a:spLocks noChangeArrowheads="1"/>
            </p:cNvSpPr>
            <p:nvPr/>
          </p:nvSpPr>
          <p:spPr bwMode="auto">
            <a:xfrm rot="2168867">
              <a:off x="5309565" y="4779799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36" name="Oval 3"/>
            <p:cNvSpPr>
              <a:spLocks noChangeArrowheads="1"/>
            </p:cNvSpPr>
            <p:nvPr/>
          </p:nvSpPr>
          <p:spPr bwMode="auto">
            <a:xfrm rot="2168867">
              <a:off x="5754314" y="4711668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37" name="Oval 3"/>
            <p:cNvSpPr>
              <a:spLocks noChangeAspect="1" noChangeArrowheads="1"/>
            </p:cNvSpPr>
            <p:nvPr/>
          </p:nvSpPr>
          <p:spPr bwMode="auto">
            <a:xfrm rot="2168867">
              <a:off x="5434734" y="4726257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38" name="Oval 3"/>
            <p:cNvSpPr>
              <a:spLocks noChangeAspect="1" noChangeArrowheads="1"/>
            </p:cNvSpPr>
            <p:nvPr/>
          </p:nvSpPr>
          <p:spPr bwMode="auto">
            <a:xfrm rot="2168867">
              <a:off x="5498871" y="4868674"/>
              <a:ext cx="131382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39" name="Oval 3"/>
            <p:cNvSpPr>
              <a:spLocks noChangeAspect="1" noChangeArrowheads="1"/>
            </p:cNvSpPr>
            <p:nvPr/>
          </p:nvSpPr>
          <p:spPr bwMode="auto">
            <a:xfrm rot="2168867">
              <a:off x="5636724" y="4760023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41" name="Oval 3"/>
            <p:cNvSpPr>
              <a:spLocks noChangeAspect="1" noChangeArrowheads="1"/>
            </p:cNvSpPr>
            <p:nvPr/>
          </p:nvSpPr>
          <p:spPr bwMode="auto">
            <a:xfrm rot="2168867">
              <a:off x="5600342" y="4646075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42" name="Oval 3"/>
            <p:cNvSpPr>
              <a:spLocks noChangeAspect="1" noChangeArrowheads="1"/>
            </p:cNvSpPr>
            <p:nvPr/>
          </p:nvSpPr>
          <p:spPr bwMode="auto">
            <a:xfrm rot="2168867">
              <a:off x="5748448" y="4688026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43" name="Oval 3"/>
            <p:cNvSpPr>
              <a:spLocks noChangeAspect="1" noChangeArrowheads="1"/>
            </p:cNvSpPr>
            <p:nvPr/>
          </p:nvSpPr>
          <p:spPr bwMode="auto">
            <a:xfrm rot="2168867">
              <a:off x="5914002" y="4664237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rgbClr val="FFFFCC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44" name="Oval 3"/>
            <p:cNvSpPr>
              <a:spLocks noChangeArrowheads="1"/>
            </p:cNvSpPr>
            <p:nvPr/>
          </p:nvSpPr>
          <p:spPr bwMode="auto">
            <a:xfrm rot="2168867">
              <a:off x="5649786" y="4758136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45" name="Oval 3"/>
            <p:cNvSpPr>
              <a:spLocks noChangeArrowheads="1"/>
            </p:cNvSpPr>
            <p:nvPr/>
          </p:nvSpPr>
          <p:spPr bwMode="auto">
            <a:xfrm rot="2168867">
              <a:off x="5793803" y="4758137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47" name="Oval 3"/>
            <p:cNvSpPr>
              <a:spLocks noChangeArrowheads="1"/>
            </p:cNvSpPr>
            <p:nvPr/>
          </p:nvSpPr>
          <p:spPr bwMode="auto">
            <a:xfrm rot="2168867">
              <a:off x="5447796" y="4724370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48" name="Oval 3"/>
            <p:cNvSpPr>
              <a:spLocks noChangeAspect="1" noChangeArrowheads="1"/>
            </p:cNvSpPr>
            <p:nvPr/>
          </p:nvSpPr>
          <p:spPr bwMode="auto">
            <a:xfrm rot="2168867">
              <a:off x="5626850" y="4662644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49" name="Oval 3"/>
            <p:cNvSpPr>
              <a:spLocks noChangeAspect="1" noChangeArrowheads="1"/>
            </p:cNvSpPr>
            <p:nvPr/>
          </p:nvSpPr>
          <p:spPr bwMode="auto">
            <a:xfrm rot="2168867">
              <a:off x="5410826" y="4734652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50" name="Oval 3"/>
            <p:cNvSpPr>
              <a:spLocks noChangeAspect="1" noChangeArrowheads="1"/>
            </p:cNvSpPr>
            <p:nvPr/>
          </p:nvSpPr>
          <p:spPr bwMode="auto">
            <a:xfrm rot="2168867">
              <a:off x="5828840" y="4696410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51" name="Oval 3"/>
            <p:cNvSpPr>
              <a:spLocks noChangeArrowheads="1"/>
            </p:cNvSpPr>
            <p:nvPr/>
          </p:nvSpPr>
          <p:spPr bwMode="auto">
            <a:xfrm rot="2168867">
              <a:off x="5678217" y="4597709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852" name="Grupo 117"/>
            <p:cNvGrpSpPr/>
            <p:nvPr/>
          </p:nvGrpSpPr>
          <p:grpSpPr>
            <a:xfrm rot="18834804">
              <a:off x="5095907" y="4824442"/>
              <a:ext cx="426007" cy="353427"/>
              <a:chOff x="5275692" y="4417725"/>
              <a:chExt cx="650349" cy="590447"/>
            </a:xfrm>
          </p:grpSpPr>
          <p:sp>
            <p:nvSpPr>
              <p:cNvPr id="103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0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1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2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6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0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1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2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3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1993" y="4917899"/>
                <a:ext cx="90737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7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853" name="Grupo 118"/>
            <p:cNvGrpSpPr/>
            <p:nvPr/>
          </p:nvGrpSpPr>
          <p:grpSpPr>
            <a:xfrm rot="16789911">
              <a:off x="5778658" y="4571198"/>
              <a:ext cx="426007" cy="285958"/>
              <a:chOff x="5275692" y="4417725"/>
              <a:chExt cx="650349" cy="581558"/>
            </a:xfrm>
          </p:grpSpPr>
          <p:sp>
            <p:nvSpPr>
              <p:cNvPr id="101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1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1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1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18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19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0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4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8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9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0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1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5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854" name="Grupo 141"/>
            <p:cNvGrpSpPr/>
            <p:nvPr/>
          </p:nvGrpSpPr>
          <p:grpSpPr>
            <a:xfrm rot="18834804">
              <a:off x="6121898" y="4402729"/>
              <a:ext cx="426007" cy="285958"/>
              <a:chOff x="5275692" y="4417725"/>
              <a:chExt cx="650349" cy="581558"/>
            </a:xfrm>
          </p:grpSpPr>
          <p:sp>
            <p:nvSpPr>
              <p:cNvPr id="99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9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9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9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96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97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98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9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2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6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7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8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9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1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1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1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13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855" name="Grupo 164"/>
            <p:cNvGrpSpPr/>
            <p:nvPr/>
          </p:nvGrpSpPr>
          <p:grpSpPr>
            <a:xfrm rot="18834804">
              <a:off x="5974805" y="4555129"/>
              <a:ext cx="426007" cy="285958"/>
              <a:chOff x="5275692" y="4417725"/>
              <a:chExt cx="650349" cy="581558"/>
            </a:xfrm>
          </p:grpSpPr>
          <p:sp>
            <p:nvSpPr>
              <p:cNvPr id="97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7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7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7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74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75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76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7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7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7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0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4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5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6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7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9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91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856" name="Grupo 187"/>
            <p:cNvGrpSpPr/>
            <p:nvPr/>
          </p:nvGrpSpPr>
          <p:grpSpPr>
            <a:xfrm rot="18834804">
              <a:off x="6265914" y="4401561"/>
              <a:ext cx="426007" cy="285958"/>
              <a:chOff x="5275692" y="4417725"/>
              <a:chExt cx="650349" cy="581558"/>
            </a:xfrm>
          </p:grpSpPr>
          <p:sp>
            <p:nvSpPr>
              <p:cNvPr id="95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5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5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5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54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55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56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5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5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5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0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4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5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6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9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857" name="Grupo 210"/>
            <p:cNvGrpSpPr/>
            <p:nvPr/>
          </p:nvGrpSpPr>
          <p:grpSpPr>
            <a:xfrm rot="18834804">
              <a:off x="6409231" y="4214744"/>
              <a:ext cx="426007" cy="226199"/>
              <a:chOff x="5275692" y="4476508"/>
              <a:chExt cx="650349" cy="460024"/>
            </a:xfrm>
          </p:grpSpPr>
          <p:sp>
            <p:nvSpPr>
              <p:cNvPr id="93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3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3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3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35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36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37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3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3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3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4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5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6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858" name="Grupo 233"/>
            <p:cNvGrpSpPr/>
            <p:nvPr/>
          </p:nvGrpSpPr>
          <p:grpSpPr>
            <a:xfrm rot="18834804">
              <a:off x="4305048" y="5027253"/>
              <a:ext cx="426007" cy="439647"/>
              <a:chOff x="5275692" y="4417725"/>
              <a:chExt cx="650349" cy="581558"/>
            </a:xfrm>
          </p:grpSpPr>
          <p:sp>
            <p:nvSpPr>
              <p:cNvPr id="90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3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4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5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9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3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4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5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6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30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859" name="Grupo 302"/>
            <p:cNvGrpSpPr/>
            <p:nvPr/>
          </p:nvGrpSpPr>
          <p:grpSpPr>
            <a:xfrm rot="18834804">
              <a:off x="6636366" y="4139174"/>
              <a:ext cx="426007" cy="257054"/>
              <a:chOff x="5275692" y="4476508"/>
              <a:chExt cx="650349" cy="522775"/>
            </a:xfrm>
          </p:grpSpPr>
          <p:sp>
            <p:nvSpPr>
              <p:cNvPr id="88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8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2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3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4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8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2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3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4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5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860" name="Grupo 13"/>
            <p:cNvGrpSpPr>
              <a:grpSpLocks noChangeAspect="1"/>
            </p:cNvGrpSpPr>
            <p:nvPr/>
          </p:nvGrpSpPr>
          <p:grpSpPr>
            <a:xfrm rot="801934">
              <a:off x="4756580" y="4905352"/>
              <a:ext cx="354990" cy="357330"/>
              <a:chOff x="2714969" y="2176734"/>
              <a:chExt cx="3606414" cy="3630189"/>
            </a:xfrm>
          </p:grpSpPr>
          <p:sp>
            <p:nvSpPr>
              <p:cNvPr id="882" name="Elipse 881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53D2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600" b="1">
                  <a:solidFill>
                    <a:srgbClr val="FF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83" name="Forma livre 882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600" b="1">
                  <a:solidFill>
                    <a:srgbClr val="FF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84" name="Forma livre 883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600" b="1">
                  <a:solidFill>
                    <a:srgbClr val="FF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85" name="Forma livre 884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600" b="1">
                  <a:solidFill>
                    <a:srgbClr val="FF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86" name="Forma livre 88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600" b="1">
                  <a:solidFill>
                    <a:srgbClr val="FF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87" name="Corda 886"/>
              <p:cNvSpPr/>
              <p:nvPr/>
            </p:nvSpPr>
            <p:spPr bwMode="auto">
              <a:xfrm rot="631368" flipH="1">
                <a:off x="2721381" y="2188918"/>
                <a:ext cx="3600002" cy="3618005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6000">
                  <a:solidFill>
                    <a:srgbClr val="FF0066"/>
                  </a:solidFill>
                  <a:latin typeface="Helvetica 55 Roman" pitchFamily="34" charset="0"/>
                </a:endParaRPr>
              </a:p>
            </p:txBody>
          </p:sp>
        </p:grpSp>
        <p:grpSp>
          <p:nvGrpSpPr>
            <p:cNvPr id="861" name="Grupo 760"/>
            <p:cNvGrpSpPr/>
            <p:nvPr/>
          </p:nvGrpSpPr>
          <p:grpSpPr>
            <a:xfrm rot="6316616">
              <a:off x="6900487" y="3872711"/>
              <a:ext cx="426007" cy="226199"/>
              <a:chOff x="5275692" y="4476508"/>
              <a:chExt cx="650349" cy="460024"/>
            </a:xfrm>
          </p:grpSpPr>
          <p:sp>
            <p:nvSpPr>
              <p:cNvPr id="86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6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6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6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68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7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7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7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7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76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77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78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7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8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862" name="Retângulo 8"/>
            <p:cNvSpPr>
              <a:spLocks noChangeArrowheads="1"/>
            </p:cNvSpPr>
            <p:nvPr/>
          </p:nvSpPr>
          <p:spPr bwMode="auto">
            <a:xfrm>
              <a:off x="4946300" y="5139189"/>
              <a:ext cx="2628461" cy="9541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sz="2800" dirty="0">
                  <a:solidFill>
                    <a:srgbClr val="FFFFCC"/>
                  </a:solidFill>
                  <a:latin typeface="Century Gothic" panose="020B0502020202020204" pitchFamily="34" charset="0"/>
                </a:rPr>
                <a:t>Chuva de meteoros</a:t>
              </a:r>
              <a:endParaRPr lang="pt-BR" sz="2800" dirty="0">
                <a:solidFill>
                  <a:srgbClr val="FFFFCC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58" name="Retângulo 8"/>
          <p:cNvSpPr>
            <a:spLocks noChangeArrowheads="1"/>
          </p:cNvSpPr>
          <p:nvPr/>
        </p:nvSpPr>
        <p:spPr bwMode="auto">
          <a:xfrm>
            <a:off x="1595332" y="3388930"/>
            <a:ext cx="262846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53D2FF"/>
                </a:solidFill>
                <a:latin typeface="Century Gothic" panose="020B0502020202020204" pitchFamily="34" charset="0"/>
              </a:rPr>
              <a:t>Órbita da Terra</a:t>
            </a:r>
            <a:endParaRPr lang="pt-BR" sz="2000" dirty="0">
              <a:solidFill>
                <a:srgbClr val="53D2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59" name="Retângulo 8"/>
          <p:cNvSpPr>
            <a:spLocks noChangeArrowheads="1"/>
          </p:cNvSpPr>
          <p:nvPr/>
        </p:nvSpPr>
        <p:spPr bwMode="auto">
          <a:xfrm>
            <a:off x="7320137" y="1052736"/>
            <a:ext cx="262846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Century Gothic" panose="020B0502020202020204" pitchFamily="34" charset="0"/>
              </a:rPr>
              <a:t>Órbita </a:t>
            </a:r>
            <a:r>
              <a:rPr lang="pt-BR" sz="2000" dirty="0" err="1">
                <a:latin typeface="Century Gothic" panose="020B0502020202020204" pitchFamily="34" charset="0"/>
              </a:rPr>
              <a:t>cometária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sp>
        <p:nvSpPr>
          <p:cNvPr id="5122" name="AutoShape 2" descr="data:image/jpeg;base64,/9j/4AAQSkZJRgABAQAAAQABAAD/2wCEAAkGBxQTEhQUExQUFhUXGR8YGRgYGCAgHBodHh4cHR4ZIBwhISohGh8mIB8cITEhJSkrLy4uGiEzODMsNygtLisBCgoKDg0OGhAQGzQkHyQsLCwsLCwsLDQsLCwsLCwsLCwsLCw0LCwsLCwsLCwsLCwsLCwsLCwsLCwsLCwsLCwsLP/AABEIARQAtwMBIgACEQEDEQH/xAAcAAACAgMBAQAAAAAAAAAAAAAEBQAGAQIDBwj/xABCEAACAQMDAwIEBAMGBQMDBQABAhEDEiEABDEFIkETUQYyYXEjQoGRFKHwBzNSYrHRFXLB4fEkgqI0Q1MWF2Nzkv/EABcBAQEBAQAAAAAAAAAAAAAAAAEAAgP/xAAiEQEBAQACAgMBAQADAAAAAAAAARECIRIxQVFhgXEDIjL/2gAMAwEAAhEDEQA/APcdTWs621JNTU1NSTU1NYOpM6mpqakmpqampJqampqSamprE6kzqawDrOpJqaxOs6kmpqampJqampqSampqak5Ke4j9tdJ0GlQhzPsP6/nrcbj7cT/r/toQnWJ1zp1Jn6fXWQ2lOg1DrUHWSdSZnWdag6hbUmdYLa5Vqnj+f7aV7jqX2xj/AF+mi3DIcK862nSPb7854n+v30wpbr9f/MapdVgtjrW7XBqpEz9/t/X/AF0JX3Z+n9R/vqtQ8Vhre/ScVc5/10Vta2icjg67WZ1znWZ0h0nWJ1pOpOoOk6k64PUzGtRX9+Rzn/t/X7aUJnU0L/FgEgwIxk+YmNTUizadRD2mI7T5+qznyPGu203ILMPYnz9T/tqqUNzYrEnALrJ5+ZR7/fnTLp1cTUxkuR7jAXP7mPvrhObreKyHcAAwNck3i3Efr/X89LTXUDkcex/30kTfj1ZJ7Yt45wzD+Q/npvMTiuNPdgga3/ihpVROMkca5brcBVJnjP08/wC2nyHidfxOl+76rawn6/rj/wA6r+3+Ik4LCCSBBj7fb/TXQb6jUUOzgRM+/Mcazf8Ak3014YZ7zrAZMA5HI/7frpUrlvzR9zobZdRp1LlEKimASefr9P8AtrnAB+adYvK1qccNqLRyccDP9Y0z29WCOf30gFZUWSJ9pI10q7kqVUkBuWk/y/T/AKnTOWCzVjfcjjjz/X8taGP6J1XK+9tYEkfUTyPI/b+caO2+6E+mWmRKn3BEj+WRrXno8R7kTxrehUtPGuVOD+aCPHAP78640uod9rLH3/r+p06MNf44AZ1sm8U+RoLt+nOuDgTA/l/099PlRh0Kg1m/SmmGXMwPM50Q+4jzrXkMd93UgA/XI9xkf9/01xfeAZMjnzjBj9vOga3UJZVgyefOh95XUSIkCWj3BGR/rrN5tTiH6turCw+WW7TJAnz+hAPt4+mpoXdbkM5nx7nBnz41nXK3tuRW06tRhgskAhRnzexP1jjWtPrUAWg9xzPiSSfv4yD76pBrgm0yFYkz4zMEk5ETz4Gmo3gi64vaSSY+2Pcz2+PzffWHXFkrfGgFVRZAtt/zKfMjjiPP66B33V2LM6MsYeYnjgT+p/XGqvUrhRMdxMkAHyZInj/D++sJWLowBILZImZ8QST/AKfQabq8Y9Jb4iDUyMHmWHvxEfSPr/rpJ1r4geopUH0zgWz+mPP1z/00u6JtaQzundltMIAyj692BPP0/fT3Y7cGlZQ2zsslgxkHOZJAwPtzA1d1nJFPrbpxAmTOYnx5j20z6LSqsflcz7A/p9P+3nGrNsOldwtCE4/T3+aOJ554x7O6DdwHPv4ggxx54OfoOedU46byKNh0ZyBJC/p+/wCv89MzskoqXIdyB8s8/YTj99FGqqISPGSf9eP9tJdzvjXqCkqyWMKIMH2kHOPM8ackY211oblo9dgVg2opzLE9v3Awf21tt0zkk2iMnJPufvpT1Kuj1RRpNUFPbqB2lbSzSS8MDJgjOe1wMZnbYVDLfORP/wDHwPMge+dFODepV7SDz55A/fWlKpfQYAm6gcEHPptlT7QpJXzofqNYQSUf91/6HOgOndSWnXR2yr/gso9mnkeYIgR5aeOb5WdLT0bq3rLBi9ec/wA8aYPuWiOfsfB/01S+q1ztNwQPmBxxBXkGC3nP9TqxbDqKbil6i/WZxBHuJ/6xrUosG0txUgSv17SGIGeYmBgeddf+JKoIN0yBHtM4/wBf5+2gPlbAkScAx+vn/oONEvtFClixYsLcRJ5kWkgYzxpmgyavOAf/AB/trmKxmJBAxjSSoKqgWE2wMuI4x7SB/wCdDDqDg2sDM8qQRn7/APfjV5LxWGu8K2M8aQ1K6Oe0mTg5nkTj38aajeKwKsQD58a5VNhTGYt4+WAfbnwNF7U6I9+fTK3Ek/TxI4Of2n3886mrKdojyxClIiCBBzP/AH1nR4HyfPYrWu8kHPM494wSOJGOPfWlTflmsDBYmYHsP5+0+c/bQFRmGCCfefeB9fbxqbfZliTJEZkKSOPPtmP6xrWOmmR3sgSTEgyB5Hk++fv76xtdyxJjHAgCZwB+3n9dMNv8NswRz6qgn5mSEM5BVzAIIngNJOB7vKXwkKNNmks6ZDPCpmCIMHByJ5nIGjpafdFp1zbWp05T5T6qMwIPkYEERzMj9M2WlXrRa9V3LG0yO0kkAi0G3ORHjQPT9o4T0yFuHKg4WIiGCgQSCbonPkA6cJRNp7QCfBkQY/5u4CZ/YfXVI52h6Ki2VUFxzHufB5z4j66LuhZAgATIjM5iZ5++tXMgnyCR3YgD2EjnmeDGlXW9+pBCvVFoPCkgjBMmxvrkf6Rq9D2C6rvRUmxmEj/8oHjBKlozxA5j3Oo9b+D271WLNUqSqo1RiLLo5AMXFggYCQpLcTrToLtuKpVWApqtzkqR2g5PdTUKOeYJ8HBIF6pVpbmujMaqGmb1IaBbbFNYBuBAJZgQCGcjIkav1r8cD1K0mRSS9ibRKiWNzAWxOSfPGdHJulwStNj7l2Pt9IGsDdUriH9TiIC1jnwQQCPfGOdHJVohZAgyefU5OT2jzzMTM6ySzf7wYmlROf8AGffIPb7f7edKKW/SSfTojnKu8gwTNoAg4Bwfy/pqx16lKpPaWIyCVqYx4ugAyT5/66A3VKgQSqd0EyfUkk+QAf8AWP01IZSsrbKm8eq1FBTc1GlvTyASQGVmVpUmDNvOgejdYp7ZmBWlTVvmUPxGJCWDOVBP21v8NblaNc03utqkyS0JBCqwQM0kghaht+UE/XXP4j6WaFdlVQuJEXkkYtYFRgAAYjnyY037E+l1pVQ6XAzIkRmJH29iDH19tAVtrnBtH24mRIGY8TEYB4mNVz4c6gA0NUYGJW52ggfMpDAD/D4/XVi6jVBC1AolQGYkyADGcQODyCRP6HSMxKtOq3y1WpyefmGTlYnjESR55PGsbEvUpAra8YYKtzY8RItbkTmcHAOhVVGNLcyVZVlwCBEycSQz/lkewJjOOO76l+Ctex6BDWiTfESZZAyyCJNt8j9I1JYU22YsggxgfL5OJI4xP10U+1gexxnif/M6rmz6mKhp21CVKs0h3kkNayhMdt0AXAQDgnOu1MsGvSoSpINlSpT7TzBNxhuZFxj+QRh7S26sih6jCOfAJj3PI1NcNrt33FKUKLdyCwaCD4IuVhIifPONTTl+h/XkfTqFIqKpWkYUWmoUEjAvkxxBhfoeJ0L1VmdnFNGIZgnFtxySIHLRGYkiTmTNq3Ox2z0IUO1ptDx7klQq+mLyrG0oe0QZPOnmyQHsYorgkuFFRQrkSCQGPJtIUx+YhTIAJW6Xb3ehUXbtUtQItMJAFjMbU/N8vI8ESBA8udpsiiWhVEQuWLTGfnPcBIEAeF/KQdTZdNpkUy6IXHfcFIaZ+cQqlCVAGQMEj/mYrugG9NRLcmQfoJnjzwdAZpbePBJJmT4kDtE+MAxOtlrAEkmT5/bjHnI+px7a61WMZWQTyf6/TzpL1rr9CmLKqEggMfwWZcEQSbT+2YxqHsTujVampomxjBF6kxOSDkHBwRcM+dJn6cp9Q1CVeoeTXqdsiD+GHiOCIxmAIjSjfde2tQ9polom4l0NUQJUkLmbUAcmTIkwNNPhqmhLbyq8begpdgNy7qSAG+WMxJgXZOIiNTXoX1vqP/D6NGjRAZ6zK1QVGIspZtWCS2SrC3zDSNLqXSqILOBUYswLGm9oJYSTbfAOD48SbudIOq9XNXcMm5oWM5FdndlVkFhCU1v/AC01deCsstTOTrrS3dMm2afE+p/EkXfUKqkGPc6eV+FIte26PTDTbVEgDNQS3/MQ0gcYH89ddz09RdbcRkmKmCQ3JP8APx/LVe2iUcjIsjK1q0ZMRi2B9/fHGmIoqAGKtGCD6leYMxlZ5EfMfvGdZ1YL3G1pk2w5MG0eqBJ8qRgCe2DGQDoTebUBQfRdyDz6qATiQCSAQBOQfH7i16VMglkgTJYmqTPHJWT+/wDvrDOrHsvjGWesoH0EyP6ONGnAO7FBa1OrVQ+mjd2VeFaFLMFYsMceTHB82HqlWhu9nT3DL6xpQjMoklSAVciLsgqxESLiIkYRhTUNjkEfI6tWaO7lSLZmMR99G/Bu9hjRaiyUf/pXe6Q7dxV+FKkyRMSTUT2ganoUNsq20YhF29YJTMdyGzOTIj7CD+vGbJSrM9xek9pHzD2MflYyZE51RvjFxRrNSqNSUqxb/wCqrAlWgrcop+wjtP5iJPIA6f1hLw6uHKkn567eImD9P8QgT51ZT1XpG6T5aaAPbBUXAFSDIJmQBJAgT9sYy1J0WGa4LBzHkmB+W0RAliPl+ul1DqAq01qU1YgNaCVdCOBHaLoHdOIyPfWd3uKFX8IhmAMleVMEQvykESRCzxzkYg5b9kQ3zTogEt+G9QMEE3dxchoEyoiC2AcHWa1ZFHqVd2tMDtCtUEi4NwzC+mSAAZgc/bWlKs/yJTpreSZq/hlsyeVA5/NOcAA5gjp3WK1RHDUaVRlMoy1SFMYglriTIiQApnmBq1O+269VphgkVKaAAKgDOG8za8RzGFx76muKbmrUcW0zTwbmBUgHGQQVuknIWR5nmJp8hjdBLkPimkxHcrRdBOO7iO3i0ArnTIAwihSUOEki5cXR3T9cCDngDQqdJFqFjDZqfOwtGcXAiOweGjnBk62JYOQFVUBF15YOWz+IEksyx5YgYwPcTtVbCAU3dRicYjAaWYTAP5ZM8a1WuDeqh6gi3zj5cwFw1uR5zk+dEUHcgMBb24UDDiJki0w2CA3BDCCDxzqbhXqekKyetZdYT6hZMiQTGCQMwI+sghwKr8Qdd222IaqS4mEMsWAyci20EmT88i0AA50oqfG22amsvuVkQXx9JK3Bh4BtjGMnnVj3FesNwUFVXkC+lUJnLCPwlAaDgMv+YyMk6Q73qVI0zVOwoEKxT8QBSrkgR6bLKnAJJAEDmJ1dNNNjvE3VT0qO6rveF7WVTaf8TN6ZvXEwQsRg8aefGFWotMbTbfifwqCvuHYiL/mphuB25rsIiEURmNF7V6ey27b19vTWoRbTppm5mPaFIGbmM4xHGq43W9sKR21Wu7VHd6m8dBNxIJamGIggtC4BACQRnTAW9G+IxWn1q6h6rCoWQrepVSvcLIm1VPaAMTiW0Yd3tmaP+I1BnBZ6XEHwF9wPfHvrGyXpxogtQZmpRNRFtlS0IxWZYAwt5kTE5OsMnTaLFjQrJ6hYuXpvDU47qYMwkSJIzyIHALlp9Q3pdV2fqG/eMwky5q4IMZKxPE5Gccca03HVtsGAWvCKeUdYtEQQsCTOMgEAHzGux6JtQy16W0qKghl9KgWzbJi0SfBzNpydBJu9nRamqUVpVPlQttGDOxMNANO+RhQAzRccHGjInQdSosKoG4dQICQ4uIwWiMTMxMffMDlT6mvcDVeWWFJqSRMfNj7zAIOccTo3UulM7Bghawgr6TQLV49IUsBYLFpu9zjXHqVTpFR1kUgrKAS1N6bkQIKwiqZwZiY8mcXitcdxvVAJFWsW8g1KXOZI/D+3M5P0yGOqVQwSj+J65CEQGqj0iWUgqqwVDlg1hm3wRrWj8P7IUzNri641QKihB5UgkxGYlvvJ1yv2+3uq0a9EMrX0GVSWuWSEYKIMntDG4i4gyDpkiuvSOoVK+72lOtQqilVpXeopVT3rgjMGQQQouEh5zjVU6hv2DMPXfkwHpqrDHDHKt+kYI51aekbtBuEIzt9/SDD/APsCT+7UwR9PS+uqZ8WdE2u2rMKtVSxFwViV54khboMRKk8NkEDUo79L66Kbhn3LOqCbCyDiYjHtxkff2uf/ABcViPTpbgMMcMpgrJLqrfKJgtbz58GodM6NQWkA+227UirP6r0zcpIuUByQ7IM5YePAwO/QeqJf6NMK7FSEdSWCHJugVrUZhIFoUAjiABo6VdOndQoq1alU9GmywiutziGmBBE+SSxIk4mJhutAmxUYBiAF9RX/ABDkkwWtbBXIJb6CIIHVabqnyV3VgytJBYExHpsWWwzIJIMQYg4I1Lc0UDMKbkFpBq1BTqoc/hqkenUAMGLlZQSBxqRv0/amtYaVjLj5G9QNcpYmBBpqDABK5/XM0sQUa1K1VEq/bVcR3ZlgoJYgr23LzA8cTV0uz/oG73RepTq0+1WuQyQClzMqwAVDqMGT4Bk866fwQUlwKphroDl2UZJQKxtAIJhZgWiBgHQS7Uisahpw7C1iqkjMFEFyqgWZ7i0SYuU8G731q9AU/TlmqAqHC2LYVglUdyZkntbmJjMoa0atKiXYsaVQyovenbIyHtBMEZJkSSciTqrdZ29KvVV6m9qeqpwKTIFpkk/KwF7NAALRMQchbdBfEez2N1L+Mq1WqQEvpsoCqBMWyxPcxa6BwOfK6v0np6Mlm63RpPm5mUG24rI7SG4OZHy8GdJh3tehemh/9bWClsBWEni6AYkiQZEyJiSNMuifCi1atOo9etVtIlSRY0AEK4KqTDH5TPBmJANZ2Hw+KpmhV3MDCmQRUJkdpFIDGSymYAJnGr71io3TNhTpI5qbqqfSpXQTe5lmkAC1ASZgeJ50SK0m67XTd7moXcptNkGUuv8A+WIZxE/3YMDHzGdVrpHwayXMjOA4gr6amoFIn02uYoViC2Pb7aedTpjb7QbSmSGsWrVaASaYbLHMrc/cSRxIE+GvTzSqdzuWJkl1IUm2JdYBUgDJlvAA5wasTp/QzRpinTq1Fpsh7TSpsLY4BAPzZmODnXHqHTmapLVKhAIIlAIYAAEpYaYJOPrPOMlP6VQMFN1htzUC5gQZmCOePtg40PsqVJHH/rKircDB3CgGPJWZgHImPt7iHbPo59MqtQqG4ECAoEA2jAwPygGIxoZ+m11IsrJerU7WFL0wBFkB14a3tHuTB5J0TuNyIUiuxKwvdUW20GDcLW9TAJWRLRzrLUqFdQPWeViJYAQIEWKBiR4geTzpThuul7pqbfjLTqP88KVuJMg3hlZGIgMIPJyRGgn6bWZR6m6Soig0wtWiz07UgkktU/xRLEyY58aP/wCFKWAbd7lYGB6pBkeRBMgrA/bnXah0umhe+tUlyD3NyYgGYMk/QYzoRLudq6UfRv26ApACggsipLXFrrwMce7SedVvedCpjC1aQaSQDSAuJGYN1oUREqwA4MwYvG/+HaT1DdXeoBhgbC84sTOAYjn2+o0irdPqMtRnq0adKlMeoq3A2yrlZNnMW8/NMDJezsIuh7So67hkrinSp/i06RcuaNrdtQk5Fvp5GZDAedeidc24rbP+LZCtekhHqLUCgAsLgxUklQy8kYBJxnXnRqrc9ONzL3qG2zqGqQQVZQDaqMqWmnkk2/M0zYf7LviO56myqoylVBX1BDOo7Tcvg22YzPcdb/WK47jfXKVZdm7BiQyNBUKe61kQ/MGAgk/MZWI1jqlSo0V3CNUDAks5YwouUBLVQY7g8xJmPOjOv9Oq0q1hXbMzNKslECpVyWVanYVURdLCJJ4XGm+3pN2evS2dJmb8JTRvYKsJyO1LfozYIEDjWMa1XqagMPVqemKmPVDgOM3gqBCmCfPjmRK6N3tBay0/w7wtYkVP4hjnAMqxVBgHAEduBzLvcmgEcrSpgF7DUo0lENiSTIacr9cgxkQjXd1CGWm61LGtUgFTjFsybm5gEqDnBzAiTedJT1APRe090BlhDB7EIdVhcjljk8ETqasVY7ioqltvUrU4g+mnB8MIeSD4wBB1NXZWAbjub06ZvUrBtlD+Y3BaigmTliQPPvKXffFe2DBFpiKU1GMhai5JamqMvcwCkGDGBmTB03fxNREulem13ZbcJX/5WgduIUgl5LAToPcdX6fXqVA6U1IYW1Cy2sBlmJW1iY8ECTxdxrbGFVbrnTrnqMx3BDSpbbKAAw7sems5JADsfeSYOuGz3fRmRA61EaDcpRiQAB3EqO7A5uMZMZJ0z6jV6T63qFaNQquQSRTJBggIR6a/cDMT9Sf8K9E6funK0drSKg5a29VxPzMT3HAzM8wInV1uH4P/AIE+GNvt53NNXpqySFd2IUGCTDAEcA5E++qlV6sd5udx1Ai6jQVk26kkCxfnqmASLjIkDi4fl1Yv7Vup+ns22m3KoWpi/Py0ybVpge9QgqP8qudeU9E+Ia4UbdwpoG1XVYVgixBvniRLfZpidas6xmfa07nrtMkl6lINWAc7dgoIBIIRiEZg4B5IJLAEATrTb9V6fVUh32yVFYOreg6qVOCAI+b6ny3GcMNrV2VP8NxRq0xatNQqkYIM3MS8DMAnMCSMjRO9odLQh7KSgRcQqNLQDAWCSJHPvrn032GrdX6We4bcKv8AjKVZEGYHnEe3B0Cu/wCl1LQGcCmCyep6hSSTAYH5lJ9h440+qbnZTUNIUluU/wB2UXDAQT3iY8AZ/wBdEUOsUAy0yC0dnqFlC2yB2sGNsZJIC8+3D0uyXqPXOl1wBXRFSmxXspVFyeCGCAAdwJWwEkA5EA4o9K6ZVWr6e4lAoZlFQyCAxutdLhi6f94Grb1HfL6eaiFmVoUOn4hDSeDZnHA/N9McH6lTQKoTakn+8IemMMMmG/vMxgk4zMiNPQ2/Ci7XrOzpMKVOpuQtNrfCqxJGYAuY3KT3DAjySCz6n1nYOGp1N3WBzeBTZgS0Yi2AAMROJP3Lxd3tFChlRLi1S4WBWkgSFBkg2mCARAERA0N1He7awwdvVOWg9vMAKOwsxiWkLN32jWch2qiX6fT7qe43IMz3IZ44EKBmRyP1Gid5X2dRBG5rioALXFNjL8S5IAMY7sNCmS2NPKG82LiWpUl90ICAYAM+4nIGAY+slZX2vTalS+1BIAAumSebganaOMzMYwBBujtIN70mlt19enuzUqBAZpU8ITBWHyMEDuwfEA6B6DRqhh1Cm7VKlN8hjLMYkqeTDKSoPmfGrZV/hagFN6OzSgrAP+IFutU2OSqoVc3ZKqQYhjiBXOqdQOwmltlWzcIr8s6hlJUBWJHcIzzBIHidb99Rm/r1zrNZNz096tMK/wCFeGJKkLFwYMFLLHmPqNeb7ba1RT9GtWr0ajhWWh/eljPzlJEgjIg4iczAf/2TdfUh9u2AO9FPFj/Mo+iPI+zDXHr/AENNtXYB61KmljrU9UqhBJtRSAVVhDLJBgW+SDoU6I3q1GW197RWsSqtSK/KABC8CCOCuBI86zR3opW27qjUhwTlkbyS0hmJAyIyJPHnROzr7Nq7+o9f8RhUeqrnvJPDWrHIkgqImbR47vstkSUQ7pnlQDTZXQT/AJ0m0HzdAW0SsTdZDtOek9Z2dIGzcJB/LcTJkk2gmUGZMROPqNTSantdnTh6i7mmx+Wn6qE4mWW3jGDJQ/RsxNZyfa/jr1f4HpiiHo1npxS9Wdw+ahi4fhQCkDmCxAIwTI0r2/wJuCVB3FKyLiyhiI5EXFZJkCPrJIkaUf8A6v3RIY7hGI4uIOcZgyJ4zzjWa/xfuWgGtT85lcSZOfEnJ1rs5+iK3wlWCBxu9pEhDLuCHP5Vib/Ix/vHrnw3tU6V066sVLKCzlRBdie1ROWbIUT59tVD4A6bU3Xp7vcOKgpytNLAQCCIe/8AMQZEDyOfARf2rfGdR9wm2oNiiwLECZqeBHBt/wBftpm1jkF+IN0N1ugteqQpq/imkys/rMLQqqSCUpi2mCB+Vjy2lO82VGjX3CUjVqUZsDsO4lYJhlU2ywwbe4LznHToYp7enXq1qTCuWVaVUyQpb5mAPLKAzBveM50yo9O9agGo752fPrU6lQ01QSCqrLG4CY5IEZK+bTJ9ifh34aaqiszFXJtNKoMxPA7pMjgx+nnTGh8LbcXtUasEAmEIlDkgNhifbgZHnjSulsN9SaxF3M4GL/0zkAf6CD7HWdt/FVOxC7APBE4D5EGVgz7ZBH01zb/ph07YbZn9IUKr1GAJplwGAnL5UOg8kezDVjf4Y29MrbSLq5wxqEqBBN0FhKjAk+49wdVXb096a9MwEqy1NWdVFoaZBNmFORPHjzGuW62vUTesVpYguaYgucBcpkgYj2GeOFf06q/D1NfwaVQoXtZuyRAMKvqsLw0MSBgnzgGR63wO9+NxUW4m25STAzIC1CDC+cZIwBpHU6fXPYQHtGUAqPbysupkDKsJPtph0wdTandSatZEKQrWsMi1ZEE4Mx+vvqGCKXT6W5qVVrdQ3G4q02+YU4RFtwO7HIwFgc++jB8Fbeo9NGYMSsiwAkjPzDuhgRkj5ZiNJK+439hrS7Bj6bSAXkcqywXB+hzrWjuN7Aha0RI/CZTHtIXjEc/pqqw73n9n+ypMyM7oALiz+kBAAxLBSoye4gfLoTd/BNNVQrUpi8/hu1MMpQD/ACGCfN0gQDiMhYnW91cRbDstuVMsCOAQAWxg5Ohx1LcU8Q6qBP8AdMFgEGZibRAPt2j21bVn64734WrhwL9owYsFYCJA8wMkEhgInKwJJGtOtdHcI23DU3CH1QULP3QQyzxmMgR8qmW85qdQqVFkFTaCPlyFIHIAkSBORkAnOdLjvqgZXDBiSGIAy8ZF3EiMfY61LVYI6Kp2vo7mnUFT0zeyr/gYD1KZ9mC5g8ROvaOst/EbFmpMpNkyaYqB0ImLSRyIMgg4HPGvGejioz1EioV7npyGCQTLQhx5++dX/wDsp6vCvtXOaR7Z802yv7GV+mNVvbNnSvbb4ZutLWOGwKdMAPdzaCxtMLJOQJgT5GnUehUqVWspZglAIGLBUvdoPY63i233BIMA8wLT/aBTo7a1wT6txYKfVIqBvmFwODOYDKbZ+mqBV3qWq7ICoBtgGFBk8kSFOeSSQMzrLcurP0rbUjVZKO+YIQLEqFnyRdEKthAXyGWScAgC6aqW46otW6uVBMwzgEEnjkAD28+2pp7Wfr1va9HpuKpp7Xbqjwj2pN3bK4lDTUA2lQCQXzEE6UdO+HdnXrrNKkagHcvpAp6YxCgNYATaQ9pPze8LT+m9Zai6EEsshQhqOqm6BGGA9vmBX3BGvY/hDoi7PaD1YDCXqMWujJa24gSBxMZ+5OmdufKYU/HnXqfS9gFpKquw9OigGAY+aPZR/PXzyQoqIajOZhnK/MJM4nlozzydWL40+Jf4/eVK7f3NPtpJ9Jhf3PcfoDpXsqRrOSLVxlro+8n6/XwNb9DNWboFEVKgMvuaKqVS95ZCwF3ZgMJjDeAvB16FR2Vaj8xJodsLREQGyXGHKwY7QJySMduvJKCMxQVW9RachR5g+7LDMPbOJxGrJQ3gAVZe1cLk9sGZBmf1mfHGuVrpOL0r1FtgrQrGnFNmdV4IJKVIHPBJhVgiQJxp13b02ostZLoW+0lQSSCIWWRDjkAzHI86p+067UHDPk84MZ5kt7+50SOqBg1OwkPhp84iB3Qq/QQNHkvGnPbSQFjUoBmtLIKZdu0MbPJugLkkm0kBlgjJ2+2auFJdmaVFNqhNb8TuFSORaokKCBFw5ULpVv8Ac1St1Omj1KawiyOLpgQSCOcZnjONNdp1ivXYVNwKtMIDCL/eWkCVkxfMcePYxOmWDDXbQgJphg0yRUa1HY5kBWZzmIDGc8aGc1KjVKRpNTbwwqMVMCYAgOgUyM4IOCfAO36o3qF6O3ZSLbVf1QCASReCnabSB28x3WmAO1V67As6IXR/UQtSlFc+wEuvngk/UDVoxN1uVRyiVrYHqMtZ3lQLQzojzdKwO0EGHIgnOuw322IJTcV2V6gCsQ9pZmX5Aw+UzF2IhvrA56lu2hSlCnWyBUCsytIAPbYDJIwQ0jAzpht+nV7b2kMwUFUEZE9/4jA3G4gkkHHA1JyKszC5HdWCw70kCwJB77xOTwoEATOZLHZrYtQU6YVjMFWYDuMXkqrR836ZnGdMtr0aILlgcEd85B+sgTziMnWp2dIqyi4SMgsSYgcFpIHsOCW4zpwaQCnUQlV7QBDkW32iRHJAEDiZ4nnSnc+qypO12z90NUNOajUxEABywDFh3Ak/ynVzq0UCMMmBbcrZmZgkZ8kYzk8Y0l6kruLFv8EG60rkkkcEzMeT+uj0Zdef1do9Cq25q16aqpBenaArBgQwQKSRCxi0LNoJ4hJsev06e6XcUibEaxwRBNJjBMf5TDD7jjVg+LeitVZg9atcqplld7mXCgqEtIi7g4MTrz1VRS3qGGypFsffAED7a1JKrr6G6sHrUA1OwsAACwBHIP7EeR7jVb2fWIDXO6KQFDVmtWboBDLU9EjJHyzlWOtP7K+s+rt/QqGWpfht9V/+237Sv/tGuXxHsqG1f8Uk0qzlKiM6qoUyxKQpc90G2CBd9TGflQZ1qnuj6SbZaFlVmcMAAKgAMMCEYQRDGPzN7amvNer/ABGGFihjTDY72BMDgxhRmYAifA1jW5xt+FbJ8vT/AII+EtuKw3C0zZTJsvU3M5AAy0EhYJyD8wg40N/bZ8W+nSGxpHvqZqkeF/wfqf8Arq89Z36bGgzkiKadoPkxOSTz9/p76+fqtGtua77msQXqMYlhgnA+4A49zH10zpn3Wmw6fTAUN3SpcRkOQMj3kcR9Doz4S2geqpekjdpZbakAWZaYMZECGK+/kaOoJSqUxRVXStSb1FgJyPzMWPaAJNvJMcQdONh1TbBlcCmZBUp5xdFqE3LgscsRJ8TrGun+HVOhtvScslK3CorvY8LBAuhWW4krCyML4wHVPaUUItCqpIYF0EFmTkEgGmpgGbYwYm7Fdo7zbVr2phKdQiSfTRagbwwbIAHPOMyMAaL2temlJEWpSSzvKrTVYYQIVj7nuIAIJkCAToGUT0xJJLIHgBViqFRszhz23BbjaCeIJE6Kfb0QVqjApySDWUl8gz6Qklhm0CAcHzjj1D4io1EQKr4IBN0KQIzaytHiSFBGca4U+phE9Taoai1OVqBgECglFpB1W0zEEqAfJxOrpdiW2L03C1GNOk3dTYOAVbkqyvcGMZ7I5+saKoyrllIp2mSFZe9AwAYMFJg5OYUTmNVrp3TqrMGfe17Bb2EFo4uVgoIiceORjTbqFf1AlO6mtqhSFEBgIhWLAh8k4DCDI8GJLBW6qKLKjl1w7Jc6MGAIItae484z+nGiavXLZvX0xML6igg5EgQwgkn39sZ1VtkrJfdSp1S0SWPygYW1JtQiLjcSZ85Ma9RptUawmosLcjBxCtxIa42MPlhhE/aA7Wci6t1NWQMWCzgYAE+35v8AYyNKt38QLTCkPIqXWOFBUEKWM8YtEzPkA86p6NvSqbc1Gq+mpFzKCQpzcRgHKnNSTiZJwSduiyrXW9thpWqqAyuFRCpK8j5sQMZgtq8YYdVrUyzUGLFwB3+oEOQSLCEzI/MvliAcamw3NOUsrUQ0G4BgziO6xzeWVi2YOCSdbbLpqukVFucAkmkzX1czBKmEUz8oHg4zpX1DdKCVprNNZW1llVWZKmFwGHMRPIMayYcDrFGubfWcMRChlYKWiTA7QW/yHHbiPK7ddMZD+GfUAMOEwxiZYljEls2gMR4JmdNdqriq9lJIYDuYlggAnEllBgEcjj3xrhvab1yaaEpUQEYQrcvkh4hiDAJByC3ONKVbewEWk1KotV2aywg2fmm0xcZgwCpIMjgjVF6x0SmKhCVXqOWN7MgUXN4iZGcg4uBwIgm6bht0EdUHqZZTUCEspAJChYgq0xceLiZg4WUem7iutR6itTdFAS5bQAfmORAIUOIiRyZmdXHYblJPhPfts92jM0I/4VT6A/K36EAz9Dr2D4p6Wd5tGsxXQXUz/nUER+oJH/unXk282qbos6YUkK3EAmODwQPfz+uvS/7OurNUoKtT50/DeSJlcAnPJX+anV+izPTwmnsajglVOGtjzPJEfT+WNTXqvxp8PvR3DvQpsVr9xh4VGkEygX83zSTyT7ZzrfnROEpd/ah8Wtudz/DUiGRDDk8M3+yjz/toDo24Co9eoAaNJe0RzHA+kk4/5vpqnJVsUsZZn+ubZ7jPuTj99Wzo/Ww/pJToK9JAfWWqJBLAqsBZJIntgSWYDBg6OUp42T/R+22bVkqqQy7lgTfFUJGGbupBlIKk/MbdB9J+Bt3UqIhpFA35iw+WCZhQxAxEkQDHvq8bVQu1FLaValRvVFRWLGmaf+QArMQMqfDT7Sz2nVy9JBWZKZUx6YpMZWkSS6kK0AwJLUxEEcgEZO4qX/7fkJdeRILmCGUIFksX7cD2tB+hxojZ/BYoPRqtWpuqkMQSxB+wEXAGMkjg8xm+76tRuDvU9KnTQVJiFZBbAIbmCrdyj80HJA1Vl6/TqMw2xqiqQGptTp+qLZXDL2CnxEGAsjg6sXlXOp8JuzVGcu1d5Het6qWNtoe8EH2NjGBIJydcKvwc6isbmtogw1NXJBFpBEtjlpiYt4M4stLqNRFa2Q9wmm1iCQRBi5jF08Se0AQp109dHohmqUStSsVp1Ucn5iSwZ7iD5QOJAMHkYsg8qrfRaNV5ptUFGmAQENJAYMfiRGahZcluBH2HGv0XcV3Zi22ZiLlqG7utwLQqwSAQSRgHAkkw32lFjullvUIJC3eogQzy1IgrgXGWOSf0J27ovd6iRzbcxKrIE/Ue4kATJz7h0p23w7WkEmTIBIHtMkScn2EjJM8kaY0PhWq1RgwDISQGIPF05g8kTnxrn0Dqm5oyN7uENEOWtwCgN0IGA74598edb7zfUTV9cbrdKqzap7KaTM3jtU88nu4j6vQ2jdt8JsajhqVRFHyuHHcDBKtDEz4nEiNEVfgqkMg2ichoNq4kKfmHHknjzrjX69SAJepUKjw5+cn8oVe4+P3HvoVviP1GtpOCCflVDKxyHe4qv/KQGEcedPQ/7LFT29KkRcYxHqEgDNsgGZzj/wDyND7rpW1DEkhTE4aCQsZlSCQIHJxqodY6rt74d/WdEJFJZs85PdBBxgj3/TNbeUtwi1P4gUqa5cmCwU8VJ7SjAwDIIk8Zk2rDfqHUaNJkNFwAwnsWVeI+WJXA+hnGcazs+utIuNSnI/8Auoigtk4YAiTjOYgSDOqR1e5as0idwhwwRRTVjC2kQztUBEkhpmZGI0NVXdblVpKh26I7TTQoQSgJyCb7hkkMpUlOQeA49QfqlN2DgoGjEopIPEF+VH9ZzqtfEfxatFgll12CFb3IMLIuM4wI5JOqV1H+KVQiln9UALTiC4MzCgA28kG0eCJ1Thu2YhK4LkG1bgbpn5TxOfB40yWrqPRXWnUpsqVKYWbgfSKhWJ4DEFbpmYLGSJ5wi+GviQUd6FMW1SKZJEFSJtZvrcc+0tzOqjUVqLmAwyR2kiPBEf19tDbiCYED6D3GtTiLen0n1Pb/AMRQK3lCY7hEiD/Q1NV/+z3r38TtkZj3Dtef8ajP7iG/fWNc9qeIbvbsAr2yOBjGOBpt0zo9RY3DqsHCIbQHJHdiCFVVJJJHJUR3aU7XdsxVHZjTuBIkkDwWjwQCdNN3WRqhFCnCW2qBgtAwxjksc/rnga63Z0plurH0zrlakrKlRaQIhpBDEQYAqWl1EnhSBjjJ1YF6oHpAlvWa03+ogIFy92TBYEgCLeDIYGQaBtqbgYpxOLmZQP0kZ/TTLY9LrORj5uOCs+0/Kp+hjnXKumRcF+LIQF0DVFmnCMWUI0CBLYHiJJxGAANY2vxLTVVZUYPlWLMx7ckWlYBMwIJ88gAaridDqBzB9QKLhbw3I8gCJGSAcAxmJS7zasGNkOJtuWDJ+hGftMHUsj0U/Fu3kz6jkAwT2lgT/d3jIXJkEMIUckyVe6+I2d7Epr6TOtoZ0ZCJm2QqOoBzwSYAMZOqS6VFwQR7yueY9pGf9dMuibM1Ht/EVDFz2EqJ4IMQIIMEnMH3MSyLj0X4oB27tVso7gBrVtc06tgX5oLG83kTBLFSTOnu167tmRLmurgAVy94WSxuVEZgsQW+XMQDOAaxvNht1sZqt2WexVkmWJFS7AVRcBkHxg6SV9lUqBxToWiml4ChmdhI5f8AMYM5Ee0SNWjHoG465ASwLWlmDqHVbOCDdIDYPAmAP11s3WNsH9NqgDsbQt4BhgScxn2unyc6876Z0n1G/GZdpTgy9YkDtAJCqTcxz9uc4jWnoMrAU6lNlfNNgyBnUmAwQm5Sf8JGNByPUTtqTpZCtwQSSCuIIJkEgg8gzx+iHrK9hoqLl7VCJhVUmPlULgAAgzER5zqqn4d3jNAoVrpbJSAxXlQ0AE/b7zrt0j4e3Bcer6irIkFHMyQOQtsdwPP8s6u1kN6vREL06rd7hmaoiCCxABQyzAAKGOM/bMasNXainRWnTSg7vTALEp2n0wCrKSLlPmCOR4GV/T/hb0rZqghWN4YEuQYYAEGBAIGTmBjWd/0CibGuKqRbZgoGIKiVHODkyR5iNOjoLXIpd23AZlIIphoZgqgNlvlMlSRJESeDGjqdU1YqU1ak7BXPyUgAFh5ZbjdDEm1ItyeQdLa24CFS1FS6i1SbblB8ckxbJj/bXbcHcVtrUp0woWiBUYErIYfmg4J/yg8HiY0RDOnb81Xp0mRyKisalUMtxgHKl4ZijYuRFEf8uqN1bqjC4bZKiU/Vh6zMSakWwQ5WabC0/KeMkedB7zavUQ1KiVVq32mAppwFyRBuBn2W0DkydcD8NVSoZhaggXVAVAmffAGOfqPfWulgbr++NcCQVzCFmk2gYLEi6DHzEnM+BqvekwJxBB/bT9tha6qCGJI7bCG5xNwwCYzwZ51y65Q9NkGFDoHWDJAzg/TkfSNdON+Ixy4z2bf2b9VFHdGm7W06oJk8BlBIP0xI/XU1U6hmQRBHGpovCX2PL6el9P6aPVQLttmFp0boIaGLgstQvbc2FwD8pumIEmdDqbZWdalKkhqFRIQtcWJkFuO0QSDGZ5MjQGzrOr1X9GnVe/FQLaBACsqqWwpIgjIYDiGx0Z9xVHphSEUhlC2CJgEAZAMYkg8kxk652ukh11HY7ejUFJKTGoBIhu2CbbTB9RMC64AiJnnS99nWrhkpbZxTuYs7uwUADBKTk8QwH5yM6x8Qb6qop+pt6RtX+8P94CYFxZYOIAmCYECczps+mg1aNd6lZabsC2Tbb8xIEXCIBCgCI8HGhNujfC1csGWuKcJzPzAiYAiFyZkcEwRwQ/qb5XpUzQFKqaYuqlSxw3M3MuD8xIEYjS7b0i7sU/FoFmh1gBkBMAB0k4CgE4HecjuZm1UhAVotTpkHhFmM4DKwHJAzFsD2zalg21FKy2mnUdAokMnYQAACO7JuyIOAMnAOtH6HSFNhKmnOVdSffNzMRMSYiO4+CdVfqHxe9IMop1ROSWcU+CAW7jCx4B+aceZT9O+Mq1MQ8VVJgAzkEmC4i4YH2kZicaZyrd8PbVHqH+HkkOTLsyikQtsiVJPBiAM+2h+pbAULUZqi2wLk7ouKyYA7gLQLiJAcAFYJC3f9QbcU7NuDT5i1IW0AStoYKQCZNv0nEaZCpSrhVoPWNkM1lN7mkAM15VvUBHiMkeDkBb7rcMK1J1FGqFIVqlamGDK0fh4ErDBWkklSB83y6E+LWauKi0HamKVQu6r6YR5gAKzxaMkZxMg+I71LUNJK23rRVW4yjMyH5ibVeUILQe3ELHcNEDq1GveDRr07iEeraKZZVko1pcBgTgwCwkFoGkOVavVph1SqXVyJastwaUkCkTZaFE9y3ZEeJXluHFaqDTe9yGULUVqYYKchKwACAiGBKvMGPfXG2UDVkTb1HWGVyAasZWq1+aymcleMLxGknUN8f4OtUS+m1MBQqgwQGtlgALJzA7haBJOgrLX+HDTK2161YMjK6kBxz8ofttsbIBGRPvjCdHpikGRwgElizdstHcwOW7QkDMlhmJ1590Xr28upstViB2sjhEu8BQ1wJbMjiIY4tI1Ydp8S159N6JqVTgklxEAC5k/LIMgSeTAyZbFDmvtqbxDANFhZ4Be2CGB4MxJAHgmTpNuKVwRUqXMME9vdk4FsmCQIQkARknTLc1TUo3VEqUiG7CokWxd8vaxAIK5ZeZGttn1E0wAabXFWLWBVQzMXXHJJI8nAznGskBToKiVJ2rF/yo722kGSAWuDEj8oLHH5hAAvWKX4dQpToz87UixJDXKGSoCRlri0qBFtokyNE7/cbykgNJ0rplWT0ypBzi1u1lggXAW499cN3ug1NidvULEhTTh1f08Dti5CfYkkz55GnUR7jcVNxWUii9VVIX1PSMqAJanm43DuMG5smJHB/XugUNw9pqJRcG9iUKqKZLEsuQskWysYII5nS/qYN6gCotAgWOYLARBx2tcCSCucHODOk1LcU7mAoitOAolQGi49uAQSAY8a1PwUpbYmAclDNjx4BIgx/Q+2pp30bqSUqdWluVZe4MgAEgnDYxjA44J1NavLlonHjh4duyiFYwgEgD/KIIjJ0x2q1FEgknzC5yTGDxjB1Xl3Dgj8Cv8AKHGILLwGALdwnEgHVt2Hw3vqlM1F2dVVtLd1QKx/9gN4JHggE/qNc/G/Tez7Jd5Wr0KrVqYdqjp6YeYCe/YVYMDjBA48zoHqPVt7VpCiVqBeSUApknIMsFlhnjA+mBp9S2tQ9vpjCjuuuXnImbiRkFQCQQR7S5p9EqoqFaVM3gWW1BJ/9tt0x3R4HMaNv0ulI6TW3SgorVsyZvGfozFuPoOfEasLdfqPVpHcpVcesHqU6VOykQRlwZmo0wBJHytMyNMthskdTUanUVVe1yyKbVgkVfmACmBESczxo4VqFMPTAq1q1xFOmKZYMsjuvAKRJtJ8MCPbTtHRF1nqXrObaISkryjU6YFULJAVjc8eYgATE6ATqaPRFAbZEqBpWvHcoLTzaG5Zsn3nVwff0aH9+tOifKRxnB8c5xHB8QdLqW2SoWek4Niq1opr3BhgqWMFcnJI4Ogwq6fsKoqSodC7G+JWRClgxDQVYEZIMj7aLrbDcUan4FXMc2NAye7DW4iOcyPPBHXPiNVoFUWoTwTZnmDF1srnkCBIM5E8NrvDW26mm1G50JArMRfaYBFvDCSI84ImBpAL/hdYu1Wo7+qxl3UBS5jABuyBxDYONb7mlUQkK1QKJmIM90YzP3k6C3HTKilWDCoCQllJj2s2LcwwB5DRn6yLjaHTdwA1oFVREKrguA0sLhPZgctyFP0kLTbKdvUR0p+uEEvTqJIcWsuJkAjA4006R0/pqURWYbllQeodoMijVIWAswzsCTBLECbjETofp6ioVp+pSDklZdwEFsdlygi4mMTjM5Gt6/we77kWNbWWofTAcWkqC14KkiORBjIYRzrUv4zY5dQWhVqJUqoLgHNOkgKqrki1irQs2xcIhssOY0x2+zaoGRiYt9YfNytwNMZIVAbYUf5iBzrl1fom5puW3CtUUuXUBVNnqEM4EC4kQflJ5B0Z0Dcu1KoxQgrWttZSLV8kcRgo0HjI5Gs3T8E1VXUlmLqD8oVfygwPsPGcmMTBjdd0sKahNsTkHPI8DnB86stYO7OqCqGcqhkLGf8AC1hORIgNC84mdJPikihuVQKzBZQKiyZIDPIExJOSQJAjwdF4mV3p/EdJiqKrAwABIkn2Ek58RplS3qswF0XcCZOPfx7+fGqhUZiGqBFibCcdpIN0hVJXAtgxN300+6d1Tb0LRUYIYBLOpCgnwSQI8iPodCppX2pLcsBIgxHJ5P8A3nVV+JegVngrkqQJWmLp8MDJMYn9sZ1ZanxBtqjQK9N+BAYTmCIzmdD1t1TKkpVTImQwj9fp4/lp9Ca80670v1alzCpTK4ZjTNrHHytw0HWNH/Gy2EqWqMphha4NrcRBOFKhSDPk++Jrtw5dMcuPbfe/FTOlOoxudD2NcxZTj34MBeBm3xnTLZ/2jbwUmVat4giSCGEfMSfEzIk+AOdVNdnTMyr2gkBf8WIGQZVs+T4yDnWf4c2thFvZSVENcJKhSAYJMz4ODrPTdEdb3+5remrG5ZhJMuIAMNb5yCJEk+edMOk9PqozM5c1mpsUaoxSmgKklmgS5U/KASGYGOJ0NtKlvJIQGZeL+25LLS3EjiAMfppv06nR3D0qCsRUrOe+rUfsCXOJDSCCJECAS3PnQqEpvUSnb6oule+mWELPDcB1Akrme7iDq0bLY0La3/rVTcNTcBQfnKAWgT2qSFDG3MuY4B0q6z05ttualOgKVaMKA93Pd8paFce0MRg4BGk1HpVI1Gq7hBSSVJKmQRIkBQHuMSIJBOTqS79O3NOrtgHpU9w1VlTtxmPchbgGUnA4iQZOj9rQSnUSmRTppbDORbYCe25cBVZgwEAcCDMgc9r6XrKx29R6Xo3i5kX5YS8ozASYg2XN2D30y+JNvSphXWvS9OqR2RcXDgZCwWdyYN37g6MZ0p+IKm3osKqgvDgIlLvNRgDIKkE2gxI/ydpF2um62Zapairey06hpsSigFc9oPaJtyCZhs5x0pEGKaNcpUIrFFBNqklcwA35ibcE+DhdNgVept7XApo0OAwiSzN2uQSVkLIa2dRH7LpDhQXKXRdeBKUyM5GLY5kHwTzoXe9a3tE0qabfbJUfsq1C14Y8AgsQ9Qn2I9h+aQ1/41RNRjQCzTIp1PIJJWO/ILASQJzIHtA/WaFOsysQGg/4pRLZBPPJItMcwNPpn/Sur8O7c+qvp048uhscEwGJCnmJkEEHnidGUOg0itMirVDKigOGlgFMhS0SsEDzAP3MpfiffVaiUqQWxAwCOjyGMdrBriS3JthuJPMBF0cbkNUWg9BykhqePw2BjtQlSoYyfoZGYUmL1LZ1mAN7tVlgwZxAQHjtn3/U4xrRqFLAUKAzB4EkMA1xxxOTMeT5GCjG/sogMF9Vx3QcjxPJJ5kE4tzpN1D4jVaaMTHtDZ8zgw0ibY+v7HkvFfNnRAcNEt5tgAknJImPqP8AlP6gbpWmoWFKSLrvzAggDExhQfIE51Wum/FisQlxYgS0DIBOI48GccHB+nb+Nb1Zgtepku0AAQSFFpFx9yRJAjzFq8aJXbBKRZpLHIZ2sDhQLZwJJAiDIhfblJ1Y1BLlnZFuxTKEWjMHn5s9qgfQgjLredQp1VppVR/8gBySMhcfOAFJiTlZEQCAurVRzSNzjsQf4zK4HK8qIu9/A4C6dI6PTqKrUVpFW7ixSSJkgkEDuIOGgH5ZJ4J/Wuk20PToXLUB5Am7yYkzwSM8ktpcOuCnCLHqXIrEHBZhewU2/KPeB4GO2C36mWamLSCFuPJALEhhMQZz5P6ebZFlVvrXQWZLWBdCY7lYvybSzG0iLbZwDPJmNTRW43z02IJnLOpujkj7ckvx9PGpqnJrFF2lRvUqpcYIDc+Y/nz50FtRNR0JPaWg4kQSPtn7ampraabTdlSzQpK8SPqRmOdOt/t+BcQVAdWEBgWXuyACQfrqamqiH/TPheim5tQ1FikWVla1lMKRDAA4uMfznOufw+wrGolRQw9FX5YZZadQ9oITkx8sxidTU1n7Rv8ADXT6VXaVPUpq5aqlK5iWKr6lgK3E2sBwR/pjSL4U6QhqNVBcGm6oBcSpUkiGDTcBPHH01nU1aj/4nrGNwzQ123ckFVj8MMRgAA8eZ5xGvNvhZrqyhwHUq3a3Hyt7fbU1NM/81C6PVmkWrTQKxgKvJDgXFmJdifMtp18J9bq1XrIzdpDf/AL/AKgwfEADwNTU02dVLltZCUmQlPVBuCYANpMjyCff/YQm6cgrir6wFRkqFQ8BWIAb5rAof5V5HjU1NYQ3q7WsyiYUAAyZ45n9eOMDGqd8Sbkj00tWM5jOCBPsJAAMDU1NE9tRn4fcGvUBVT6ZNpjIi/E8+B9fAgY1b2UKxIAm23jxaH/QzqamrkK61qxVxH5xJxxycewknWnVepOabt2hkdVBAzE2n9xIn6nU1NQL+kUxa9XNyuYzgTTWof8A5AfsND0qpNU5IBa4iSc9x5aTz9dTU0NGVY3U7jynH6wM+/P8tTU1NS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4" grpId="0"/>
      <p:bldP spid="25" grpId="0"/>
      <p:bldP spid="37" grpId="0" animBg="1"/>
      <p:bldP spid="1058" grpId="0"/>
      <p:bldP spid="10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357" y="130613"/>
            <a:ext cx="5140569" cy="653747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dirty="0">
                <a:solidFill>
                  <a:srgbClr val="FFFFFF"/>
                </a:solidFill>
                <a:latin typeface="Calibri" panose="020F0502020204030204"/>
                <a:cs typeface="Arial" panose="020B0604020202020204"/>
              </a:rPr>
              <a:t>Estes resíduos ou meteoritos entram em contato com a atmosfera a velocidades que vão de 15 a 70 quilômetros por segundo. A fricção com o ar faz com que a poeira estelar se torne incandescente. Eletrizado em sua passagem, o ar fica luminescente, dando a impressão de um rastro luminoso que parece vir do mesmo lugar do céu.</a:t>
            </a:r>
            <a:endParaRPr lang="pt-BR" dirty="0">
              <a:solidFill>
                <a:srgbClr val="FFFFFF"/>
              </a:solidFill>
              <a:latin typeface="Calibri" panose="020F0502020204030204"/>
              <a:cs typeface="Arial" panose="020B0604020202020204"/>
            </a:endParaRPr>
          </a:p>
        </p:txBody>
      </p:sp>
      <p:pic>
        <p:nvPicPr>
          <p:cNvPr id="5122" name="Picture 2" descr="Uma colagem de imagens de meteoro do final de julho de 20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376" y="93046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48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Nomenclatura das chuvas de meteoros</a:t>
            </a:r>
            <a:endParaRPr lang="pt-BR" sz="4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899" y="1338991"/>
            <a:ext cx="3888545" cy="52728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dirty="0"/>
              <a:t>Algumas chuvas de meteoros são periódicas e acontecem uma vez por ano assim recebem nomes especiais que depende da constelação onde essas surgem.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433740" y="1186375"/>
          <a:ext cx="7398361" cy="533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8233"/>
                <a:gridCol w="1417689"/>
                <a:gridCol w="1999587"/>
                <a:gridCol w="2012852"/>
              </a:tblGrid>
              <a:tr h="2291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Nome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Máximo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Taxa Horária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Constelação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2801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Quadrantídeas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04 Jan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95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Bootes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</a:tr>
              <a:tr h="2801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Lirídeas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22 Abr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15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Lyra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</a:tr>
              <a:tr h="2801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Eta-Aquarídeas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05 Mai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30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Aquarius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</a:tr>
              <a:tr h="2801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Delta-Aquarídeas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29 Jul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20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Aquarius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</a:tr>
              <a:tr h="2801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Perseídeas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13 Ago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95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Perseus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</a:tr>
              <a:tr h="2801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Orionídeas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22 Out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20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Orion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</a:tr>
              <a:tr h="5087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Taurídeas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03 - 13 Nov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15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Taurus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</a:tr>
              <a:tr h="2801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Leonídeas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18 Nov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12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Leo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</a:tr>
              <a:tr h="2801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Geminídeas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14 Dez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90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Gemini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61918" y="819442"/>
            <a:ext cx="9113935" cy="5482883"/>
          </a:xfrm>
        </p:spPr>
        <p:txBody>
          <a:bodyPr>
            <a:normAutofit/>
          </a:bodyPr>
          <a:lstStyle/>
          <a:p>
            <a:pPr algn="ctr"/>
            <a:r>
              <a:rPr lang="pt-BR" sz="8800" b="1" dirty="0">
                <a:solidFill>
                  <a:srgbClr val="B1D7EA"/>
                </a:solidFill>
              </a:rPr>
              <a:t>Chuva de meteoros Lirídeas</a:t>
            </a:r>
            <a:endParaRPr lang="pt-BR" sz="8800" b="1" dirty="0">
              <a:solidFill>
                <a:srgbClr val="B1D7EA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5314" y="1206647"/>
            <a:ext cx="9290538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dirty="0"/>
              <a:t>Todos os anos entre os dias 16 e 25 de abril acontece a chuva de meteoros Lirídeas, mas é nos dias </a:t>
            </a:r>
            <a:r>
              <a:rPr lang="pt-BR" b="1" dirty="0"/>
              <a:t>21 e 22 de abril que ocorre seu pico</a:t>
            </a:r>
            <a:r>
              <a:rPr lang="pt-BR" dirty="0"/>
              <a:t>, ou seja, o momento em que a maior parte dos meteoros risca o céu! A chuva de meteoros Lirídeas é resultado da passagem da Terra pelos </a:t>
            </a:r>
            <a:r>
              <a:rPr lang="pt-BR" b="1" dirty="0"/>
              <a:t>detritos deixados pelo </a:t>
            </a:r>
            <a:r>
              <a:rPr lang="pt-BR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cometa Thatcher C/1861 G1</a:t>
            </a:r>
            <a:r>
              <a:rPr lang="pt-B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  <a:endParaRPr lang="pt-BR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12192000" cy="1143000"/>
          </a:xfrm>
          <a:solidFill>
            <a:schemeClr val="tx1">
              <a:alpha val="0"/>
            </a:schemeClr>
          </a:solidFill>
        </p:spPr>
        <p:txBody>
          <a:bodyPr/>
          <a:lstStyle/>
          <a:p>
            <a:pPr algn="ctr"/>
            <a:r>
              <a:rPr lang="pt-BR" sz="4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Radiante</a:t>
            </a:r>
            <a:endParaRPr lang="pt-BR" sz="44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utoShape 4" descr="data:image/jpeg;base64,/9j/4AAQSkZJRgABAQAAAQABAAD/2wCEAAkGBxQTEhQUExQUFhUXGR8YGRgYGCAgHBodHh4cHR4ZIBwhISohGh8mIB8cITEhJSkrLy4uGiEzODMsNygtLisBCgoKDg0OGhAQGzQkHyQsLCwsLCwsLDQsLCwsLCwsLCwsLCw0LCwsLCwsLCwsLCwsLCwsLCwsLCwsLCwsLCwsLP/AABEIARQAtwMBIgACEQEDEQH/xAAcAAACAgMBAQAAAAAAAAAAAAAEBQAGAQIDBwj/xABCEAACAQMDAwIEBAMGBQMDBQABAhEDEiEABDEFIkETUQYyYXEjQoGRFKHwBzNSYrHRFXLB4fEkgqI0Q1MWF2Nzkv/EABcBAQEBAQAAAAAAAAAAAAAAAAEAAgP/xAAiEQEBAQACAgMBAQADAAAAAAAAARECIRIxQVFhgXEDIjL/2gAMAwEAAhEDEQA/APcdTWs621JNTU1NSTU1NYOpM6mpqakmpqampJqampqSamprE6kzqawDrOpJqaxOs6kmpqampJqampqSampqak5Ke4j9tdJ0GlQhzPsP6/nrcbj7cT/r/toQnWJ1zp1Jn6fXWQ2lOg1DrUHWSdSZnWdag6hbUmdYLa5Vqnj+f7aV7jqX2xj/AF+mi3DIcK862nSPb7854n+v30wpbr9f/MapdVgtjrW7XBqpEz9/t/X/AF0JX3Z+n9R/vqtQ8Vhre/ScVc5/10Vta2icjg67WZ1znWZ0h0nWJ1pOpOoOk6k64PUzGtRX9+Rzn/t/X7aUJnU0L/FgEgwIxk+YmNTUizadRD2mI7T5+qznyPGu203ILMPYnz9T/tqqUNzYrEnALrJ5+ZR7/fnTLp1cTUxkuR7jAXP7mPvrhObreKyHcAAwNck3i3Efr/X89LTXUDkcex/30kTfj1ZJ7Yt45wzD+Q/npvMTiuNPdgga3/ihpVROMkca5brcBVJnjP08/wC2nyHidfxOl+76rawn6/rj/wA6r+3+Ik4LCCSBBj7fb/TXQb6jUUOzgRM+/Mcazf8Ak3014YZ7zrAZMA5HI/7frpUrlvzR9zobZdRp1LlEKimASefr9P8AtrnAB+adYvK1qccNqLRyccDP9Y0z29WCOf30gFZUWSJ9pI10q7kqVUkBuWk/y/T/AKnTOWCzVjfcjjjz/X8taGP6J1XK+9tYEkfUTyPI/b+caO2+6E+mWmRKn3BEj+WRrXno8R7kTxrehUtPGuVOD+aCPHAP78640uod9rLH3/r+p06MNf44AZ1sm8U+RoLt+nOuDgTA/l/099PlRh0Kg1m/SmmGXMwPM50Q+4jzrXkMd93UgA/XI9xkf9/01xfeAZMjnzjBj9vOga3UJZVgyefOh95XUSIkCWj3BGR/rrN5tTiH6turCw+WW7TJAnz+hAPt4+mpoXdbkM5nx7nBnz41nXK3tuRW06tRhgskAhRnzexP1jjWtPrUAWg9xzPiSSfv4yD76pBrgm0yFYkz4zMEk5ETz4Gmo3gi64vaSSY+2Pcz2+PzffWHXFkrfGgFVRZAtt/zKfMjjiPP66B33V2LM6MsYeYnjgT+p/XGqvUrhRMdxMkAHyZInj/D++sJWLowBILZImZ8QST/AKfQabq8Y9Jb4iDUyMHmWHvxEfSPr/rpJ1r4geopUH0zgWz+mPP1z/00u6JtaQzundltMIAyj692BPP0/fT3Y7cGlZQ2zsslgxkHOZJAwPtzA1d1nJFPrbpxAmTOYnx5j20z6LSqsflcz7A/p9P+3nGrNsOldwtCE4/T3+aOJ554x7O6DdwHPv4ggxx54OfoOedU46byKNh0ZyBJC/p+/wCv89MzskoqXIdyB8s8/YTj99FGqqISPGSf9eP9tJdzvjXqCkqyWMKIMH2kHOPM8ackY211oblo9dgVg2opzLE9v3Awf21tt0zkk2iMnJPufvpT1Kuj1RRpNUFPbqB2lbSzSS8MDJgjOe1wMZnbYVDLfORP/wDHwPMge+dFODepV7SDz55A/fWlKpfQYAm6gcEHPptlT7QpJXzofqNYQSUf91/6HOgOndSWnXR2yr/gso9mnkeYIgR5aeOb5WdLT0bq3rLBi9ec/wA8aYPuWiOfsfB/01S+q1ztNwQPmBxxBXkGC3nP9TqxbDqKbil6i/WZxBHuJ/6xrUosG0txUgSv17SGIGeYmBgeddf+JKoIN0yBHtM4/wBf5+2gPlbAkScAx+vn/oONEvtFClixYsLcRJ5kWkgYzxpmgyavOAf/AB/trmKxmJBAxjSSoKqgWE2wMuI4x7SB/wCdDDqDg2sDM8qQRn7/APfjV5LxWGu8K2M8aQ1K6Oe0mTg5nkTj38aajeKwKsQD58a5VNhTGYt4+WAfbnwNF7U6I9+fTK3Ek/TxI4Of2n3886mrKdojyxClIiCBBzP/AH1nR4HyfPYrWu8kHPM494wSOJGOPfWlTflmsDBYmYHsP5+0+c/bQFRmGCCfefeB9fbxqbfZliTJEZkKSOPPtmP6xrWOmmR3sgSTEgyB5Hk++fv76xtdyxJjHAgCZwB+3n9dMNv8NswRz6qgn5mSEM5BVzAIIngNJOB7vKXwkKNNmks6ZDPCpmCIMHByJ5nIGjpafdFp1zbWp05T5T6qMwIPkYEERzMj9M2WlXrRa9V3LG0yO0kkAi0G3ORHjQPT9o4T0yFuHKg4WIiGCgQSCbonPkA6cJRNp7QCfBkQY/5u4CZ/YfXVI52h6Ki2VUFxzHufB5z4j66LuhZAgATIjM5iZ5++tXMgnyCR3YgD2EjnmeDGlXW9+pBCvVFoPCkgjBMmxvrkf6Rq9D2C6rvRUmxmEj/8oHjBKlozxA5j3Oo9b+D271WLNUqSqo1RiLLo5AMXFggYCQpLcTrToLtuKpVWApqtzkqR2g5PdTUKOeYJ8HBIF6pVpbmujMaqGmb1IaBbbFNYBuBAJZgQCGcjIkav1r8cD1K0mRSS9ibRKiWNzAWxOSfPGdHJulwStNj7l2Pt9IGsDdUriH9TiIC1jnwQQCPfGOdHJVohZAgyefU5OT2jzzMTM6ySzf7wYmlROf8AGffIPb7f7edKKW/SSfTojnKu8gwTNoAg4Bwfy/pqx16lKpPaWIyCVqYx4ugAyT5/66A3VKgQSqd0EyfUkk+QAf8AWP01IZSsrbKm8eq1FBTc1GlvTyASQGVmVpUmDNvOgejdYp7ZmBWlTVvmUPxGJCWDOVBP21v8NblaNc03utqkyS0JBCqwQM0kghaht+UE/XXP4j6WaFdlVQuJEXkkYtYFRgAAYjnyY037E+l1pVQ6XAzIkRmJH29iDH19tAVtrnBtH24mRIGY8TEYB4mNVz4c6gA0NUYGJW52ggfMpDAD/D4/XVi6jVBC1AolQGYkyADGcQODyCRP6HSMxKtOq3y1WpyefmGTlYnjESR55PGsbEvUpAra8YYKtzY8RItbkTmcHAOhVVGNLcyVZVlwCBEycSQz/lkewJjOOO76l+Ctex6BDWiTfESZZAyyCJNt8j9I1JYU22YsggxgfL5OJI4xP10U+1gexxnif/M6rmz6mKhp21CVKs0h3kkNayhMdt0AXAQDgnOu1MsGvSoSpINlSpT7TzBNxhuZFxj+QRh7S26sih6jCOfAJj3PI1NcNrt33FKUKLdyCwaCD4IuVhIifPONTTl+h/XkfTqFIqKpWkYUWmoUEjAvkxxBhfoeJ0L1VmdnFNGIZgnFtxySIHLRGYkiTmTNq3Ox2z0IUO1ptDx7klQq+mLyrG0oe0QZPOnmyQHsYorgkuFFRQrkSCQGPJtIUx+YhTIAJW6Xb3ehUXbtUtQItMJAFjMbU/N8vI8ESBA8udpsiiWhVEQuWLTGfnPcBIEAeF/KQdTZdNpkUy6IXHfcFIaZ+cQqlCVAGQMEj/mYrugG9NRLcmQfoJnjzwdAZpbePBJJmT4kDtE+MAxOtlrAEkmT5/bjHnI+px7a61WMZWQTyf6/TzpL1rr9CmLKqEggMfwWZcEQSbT+2YxqHsTujVampomxjBF6kxOSDkHBwRcM+dJn6cp9Q1CVeoeTXqdsiD+GHiOCIxmAIjSjfde2tQ9polom4l0NUQJUkLmbUAcmTIkwNNPhqmhLbyq8begpdgNy7qSAG+WMxJgXZOIiNTXoX1vqP/D6NGjRAZ6zK1QVGIspZtWCS2SrC3zDSNLqXSqILOBUYswLGm9oJYSTbfAOD48SbudIOq9XNXcMm5oWM5FdndlVkFhCU1v/AC01deCsstTOTrrS3dMm2afE+p/EkXfUKqkGPc6eV+FIte26PTDTbVEgDNQS3/MQ0gcYH89ddz09RdbcRkmKmCQ3JP8APx/LVe2iUcjIsjK1q0ZMRi2B9/fHGmIoqAGKtGCD6leYMxlZ5EfMfvGdZ1YL3G1pk2w5MG0eqBJ8qRgCe2DGQDoTebUBQfRdyDz6qATiQCSAQBOQfH7i16VMglkgTJYmqTPHJWT+/wDvrDOrHsvjGWesoH0EyP6ONGnAO7FBa1OrVQ+mjd2VeFaFLMFYsMceTHB82HqlWhu9nT3DL6xpQjMoklSAVciLsgqxESLiIkYRhTUNjkEfI6tWaO7lSLZmMR99G/Bu9hjRaiyUf/pXe6Q7dxV+FKkyRMSTUT2ganoUNsq20YhF29YJTMdyGzOTIj7CD+vGbJSrM9xek9pHzD2MflYyZE51RvjFxRrNSqNSUqxb/wCqrAlWgrcop+wjtP5iJPIA6f1hLw6uHKkn567eImD9P8QgT51ZT1XpG6T5aaAPbBUXAFSDIJmQBJAgT9sYy1J0WGa4LBzHkmB+W0RAliPl+ul1DqAq01qU1YgNaCVdCOBHaLoHdOIyPfWd3uKFX8IhmAMleVMEQvykESRCzxzkYg5b9kQ3zTogEt+G9QMEE3dxchoEyoiC2AcHWa1ZFHqVd2tMDtCtUEi4NwzC+mSAAZgc/bWlKs/yJTpreSZq/hlsyeVA5/NOcAA5gjp3WK1RHDUaVRlMoy1SFMYglriTIiQApnmBq1O+269VphgkVKaAAKgDOG8za8RzGFx76muKbmrUcW0zTwbmBUgHGQQVuknIWR5nmJp8hjdBLkPimkxHcrRdBOO7iO3i0ArnTIAwihSUOEki5cXR3T9cCDngDQqdJFqFjDZqfOwtGcXAiOweGjnBk62JYOQFVUBF15YOWz+IEksyx5YgYwPcTtVbCAU3dRicYjAaWYTAP5ZM8a1WuDeqh6gi3zj5cwFw1uR5zk+dEUHcgMBb24UDDiJki0w2CA3BDCCDxzqbhXqekKyetZdYT6hZMiQTGCQMwI+sghwKr8Qdd222IaqS4mEMsWAyci20EmT88i0AA50oqfG22amsvuVkQXx9JK3Bh4BtjGMnnVj3FesNwUFVXkC+lUJnLCPwlAaDgMv+YyMk6Q73qVI0zVOwoEKxT8QBSrkgR6bLKnAJJAEDmJ1dNNNjvE3VT0qO6rveF7WVTaf8TN6ZvXEwQsRg8aefGFWotMbTbfifwqCvuHYiL/mphuB25rsIiEURmNF7V6ey27b19vTWoRbTppm5mPaFIGbmM4xHGq43W9sKR21Wu7VHd6m8dBNxIJamGIggtC4BACQRnTAW9G+IxWn1q6h6rCoWQrepVSvcLIm1VPaAMTiW0Yd3tmaP+I1BnBZ6XEHwF9wPfHvrGyXpxogtQZmpRNRFtlS0IxWZYAwt5kTE5OsMnTaLFjQrJ6hYuXpvDU47qYMwkSJIzyIHALlp9Q3pdV2fqG/eMwky5q4IMZKxPE5Gccca03HVtsGAWvCKeUdYtEQQsCTOMgEAHzGux6JtQy16W0qKghl9KgWzbJi0SfBzNpydBJu9nRamqUVpVPlQttGDOxMNANO+RhQAzRccHGjInQdSosKoG4dQICQ4uIwWiMTMxMffMDlT6mvcDVeWWFJqSRMfNj7zAIOccTo3UulM7Bghawgr6TQLV49IUsBYLFpu9zjXHqVTpFR1kUgrKAS1N6bkQIKwiqZwZiY8mcXitcdxvVAJFWsW8g1KXOZI/D+3M5P0yGOqVQwSj+J65CEQGqj0iWUgqqwVDlg1hm3wRrWj8P7IUzNri641QKihB5UgkxGYlvvJ1yv2+3uq0a9EMrX0GVSWuWSEYKIMntDG4i4gyDpkiuvSOoVK+72lOtQqilVpXeopVT3rgjMGQQQouEh5zjVU6hv2DMPXfkwHpqrDHDHKt+kYI51aekbtBuEIzt9/SDD/APsCT+7UwR9PS+uqZ8WdE2u2rMKtVSxFwViV54khboMRKk8NkEDUo79L66Kbhn3LOqCbCyDiYjHtxkff2uf/ABcViPTpbgMMcMpgrJLqrfKJgtbz58GodM6NQWkA+227UirP6r0zcpIuUByQ7IM5YePAwO/QeqJf6NMK7FSEdSWCHJugVrUZhIFoUAjiABo6VdOndQoq1alU9GmywiutziGmBBE+SSxIk4mJhutAmxUYBiAF9RX/ABDkkwWtbBXIJb6CIIHVabqnyV3VgytJBYExHpsWWwzIJIMQYg4I1Lc0UDMKbkFpBq1BTqoc/hqkenUAMGLlZQSBxqRv0/amtYaVjLj5G9QNcpYmBBpqDABK5/XM0sQUa1K1VEq/bVcR3ZlgoJYgr23LzA8cTV0uz/oG73RepTq0+1WuQyQClzMqwAVDqMGT4Bk866fwQUlwKphroDl2UZJQKxtAIJhZgWiBgHQS7Uisahpw7C1iqkjMFEFyqgWZ7i0SYuU8G731q9AU/TlmqAqHC2LYVglUdyZkntbmJjMoa0atKiXYsaVQyovenbIyHtBMEZJkSSciTqrdZ29KvVV6m9qeqpwKTIFpkk/KwF7NAALRMQchbdBfEez2N1L+Mq1WqQEvpsoCqBMWyxPcxa6BwOfK6v0np6Mlm63RpPm5mUG24rI7SG4OZHy8GdJh3tehemh/9bWClsBWEni6AYkiQZEyJiSNMuifCi1atOo9etVtIlSRY0AEK4KqTDH5TPBmJANZ2Hw+KpmhV3MDCmQRUJkdpFIDGSymYAJnGr71io3TNhTpI5qbqqfSpXQTe5lmkAC1ASZgeJ50SK0m67XTd7moXcptNkGUuv8A+WIZxE/3YMDHzGdVrpHwayXMjOA4gr6amoFIn02uYoViC2Pb7aedTpjb7QbSmSGsWrVaASaYbLHMrc/cSRxIE+GvTzSqdzuWJkl1IUm2JdYBUgDJlvAA5wasTp/QzRpinTq1Fpsh7TSpsLY4BAPzZmODnXHqHTmapLVKhAIIlAIYAAEpYaYJOPrPOMlP6VQMFN1htzUC5gQZmCOePtg40PsqVJHH/rKircDB3CgGPJWZgHImPt7iHbPo59MqtQqG4ECAoEA2jAwPygGIxoZ+m11IsrJerU7WFL0wBFkB14a3tHuTB5J0TuNyIUiuxKwvdUW20GDcLW9TAJWRLRzrLUqFdQPWeViJYAQIEWKBiR4geTzpThuul7pqbfjLTqP88KVuJMg3hlZGIgMIPJyRGgn6bWZR6m6Soig0wtWiz07UgkktU/xRLEyY58aP/wCFKWAbd7lYGB6pBkeRBMgrA/bnXah0umhe+tUlyD3NyYgGYMk/QYzoRLudq6UfRv26ApACggsipLXFrrwMce7SedVvedCpjC1aQaSQDSAuJGYN1oUREqwA4MwYvG/+HaT1DdXeoBhgbC84sTOAYjn2+o0irdPqMtRnq0adKlMeoq3A2yrlZNnMW8/NMDJezsIuh7So67hkrinSp/i06RcuaNrdtQk5Fvp5GZDAedeidc24rbP+LZCtekhHqLUCgAsLgxUklQy8kYBJxnXnRqrc9ONzL3qG2zqGqQQVZQDaqMqWmnkk2/M0zYf7LviO56myqoylVBX1BDOo7Tcvg22YzPcdb/WK47jfXKVZdm7BiQyNBUKe61kQ/MGAgk/MZWI1jqlSo0V3CNUDAks5YwouUBLVQY7g8xJmPOjOv9Oq0q1hXbMzNKslECpVyWVanYVURdLCJJ4XGm+3pN2evS2dJmb8JTRvYKsJyO1LfozYIEDjWMa1XqagMPVqemKmPVDgOM3gqBCmCfPjmRK6N3tBay0/w7wtYkVP4hjnAMqxVBgHAEduBzLvcmgEcrSpgF7DUo0lENiSTIacr9cgxkQjXd1CGWm61LGtUgFTjFsybm5gEqDnBzAiTedJT1APRe090BlhDB7EIdVhcjljk8ETqasVY7ioqltvUrU4g+mnB8MIeSD4wBB1NXZWAbjub06ZvUrBtlD+Y3BaigmTliQPPvKXffFe2DBFpiKU1GMhai5JamqMvcwCkGDGBmTB03fxNREulem13ZbcJX/5WgduIUgl5LAToPcdX6fXqVA6U1IYW1Cy2sBlmJW1iY8ECTxdxrbGFVbrnTrnqMx3BDSpbbKAAw7sems5JADsfeSYOuGz3fRmRA61EaDcpRiQAB3EqO7A5uMZMZJ0z6jV6T63qFaNQquQSRTJBggIR6a/cDMT9Sf8K9E6funK0drSKg5a29VxPzMT3HAzM8wInV1uH4P/AIE+GNvt53NNXpqySFd2IUGCTDAEcA5E++qlV6sd5udx1Ai6jQVk26kkCxfnqmASLjIkDi4fl1Yv7Vup+ns22m3KoWpi/Py0ybVpge9QgqP8qudeU9E+Ia4UbdwpoG1XVYVgixBvniRLfZpidas6xmfa07nrtMkl6lINWAc7dgoIBIIRiEZg4B5IJLAEATrTb9V6fVUh32yVFYOreg6qVOCAI+b6ny3GcMNrV2VP8NxRq0xatNQqkYIM3MS8DMAnMCSMjRO9odLQh7KSgRcQqNLQDAWCSJHPvrn032GrdX6We4bcKv8AjKVZEGYHnEe3B0Cu/wCl1LQGcCmCyep6hSSTAYH5lJ9h440+qbnZTUNIUluU/wB2UXDAQT3iY8AZ/wBdEUOsUAy0yC0dnqFlC2yB2sGNsZJIC8+3D0uyXqPXOl1wBXRFSmxXspVFyeCGCAAdwJWwEkA5EA4o9K6ZVWr6e4lAoZlFQyCAxutdLhi6f94Grb1HfL6eaiFmVoUOn4hDSeDZnHA/N9McH6lTQKoTakn+8IemMMMmG/vMxgk4zMiNPQ2/Ci7XrOzpMKVOpuQtNrfCqxJGYAuY3KT3DAjySCz6n1nYOGp1N3WBzeBTZgS0Yi2AAMROJP3Lxd3tFChlRLi1S4WBWkgSFBkg2mCARAERA0N1He7awwdvVOWg9vMAKOwsxiWkLN32jWch2qiX6fT7qe43IMz3IZ44EKBmRyP1Gid5X2dRBG5rioALXFNjL8S5IAMY7sNCmS2NPKG82LiWpUl90ICAYAM+4nIGAY+slZX2vTalS+1BIAAumSebganaOMzMYwBBujtIN70mlt19enuzUqBAZpU8ITBWHyMEDuwfEA6B6DRqhh1Cm7VKlN8hjLMYkqeTDKSoPmfGrZV/hagFN6OzSgrAP+IFutU2OSqoVc3ZKqQYhjiBXOqdQOwmltlWzcIr8s6hlJUBWJHcIzzBIHidb99Rm/r1zrNZNz096tMK/wCFeGJKkLFwYMFLLHmPqNeb7ba1RT9GtWr0ajhWWh/eljPzlJEgjIg4iczAf/2TdfUh9u2AO9FPFj/Mo+iPI+zDXHr/AENNtXYB61KmljrU9UqhBJtRSAVVhDLJBgW+SDoU6I3q1GW197RWsSqtSK/KABC8CCOCuBI86zR3opW27qjUhwTlkbyS0hmJAyIyJPHnROzr7Nq7+o9f8RhUeqrnvJPDWrHIkgqImbR47vstkSUQ7pnlQDTZXQT/AJ0m0HzdAW0SsTdZDtOek9Z2dIGzcJB/LcTJkk2gmUGZMROPqNTSantdnTh6i7mmx+Wn6qE4mWW3jGDJQ/RsxNZyfa/jr1f4HpiiHo1npxS9Wdw+ahi4fhQCkDmCxAIwTI0r2/wJuCVB3FKyLiyhiI5EXFZJkCPrJIkaUf8A6v3RIY7hGI4uIOcZgyJ4zzjWa/xfuWgGtT85lcSZOfEnJ1rs5+iK3wlWCBxu9pEhDLuCHP5Vib/Ix/vHrnw3tU6V066sVLKCzlRBdie1ROWbIUT59tVD4A6bU3Xp7vcOKgpytNLAQCCIe/8AMQZEDyOfARf2rfGdR9wm2oNiiwLECZqeBHBt/wBftpm1jkF+IN0N1ugteqQpq/imkys/rMLQqqSCUpi2mCB+Vjy2lO82VGjX3CUjVqUZsDsO4lYJhlU2ywwbe4LznHToYp7enXq1qTCuWVaVUyQpb5mAPLKAzBveM50yo9O9agGo752fPrU6lQ01QSCqrLG4CY5IEZK+bTJ9ifh34aaqiszFXJtNKoMxPA7pMjgx+nnTGh8LbcXtUasEAmEIlDkgNhifbgZHnjSulsN9SaxF3M4GL/0zkAf6CD7HWdt/FVOxC7APBE4D5EGVgz7ZBH01zb/ph07YbZn9IUKr1GAJplwGAnL5UOg8kezDVjf4Y29MrbSLq5wxqEqBBN0FhKjAk+49wdVXb096a9MwEqy1NWdVFoaZBNmFORPHjzGuW62vUTesVpYguaYgucBcpkgYj2GeOFf06q/D1NfwaVQoXtZuyRAMKvqsLw0MSBgnzgGR63wO9+NxUW4m25STAzIC1CDC+cZIwBpHU6fXPYQHtGUAqPbysupkDKsJPtph0wdTandSatZEKQrWsMi1ZEE4Mx+vvqGCKXT6W5qVVrdQ3G4q02+YU4RFtwO7HIwFgc++jB8Fbeo9NGYMSsiwAkjPzDuhgRkj5ZiNJK+439hrS7Bj6bSAXkcqywXB+hzrWjuN7Aha0RI/CZTHtIXjEc/pqqw73n9n+ypMyM7oALiz+kBAAxLBSoye4gfLoTd/BNNVQrUpi8/hu1MMpQD/ACGCfN0gQDiMhYnW91cRbDstuVMsCOAQAWxg5Ohx1LcU8Q6qBP8AdMFgEGZibRAPt2j21bVn64734WrhwL9owYsFYCJA8wMkEhgInKwJJGtOtdHcI23DU3CH1QULP3QQyzxmMgR8qmW85qdQqVFkFTaCPlyFIHIAkSBORkAnOdLjvqgZXDBiSGIAy8ZF3EiMfY61LVYI6Kp2vo7mnUFT0zeyr/gYD1KZ9mC5g8ROvaOst/EbFmpMpNkyaYqB0ImLSRyIMgg4HPGvGejioz1EioV7npyGCQTLQhx5++dX/wDsp6vCvtXOaR7Z802yv7GV+mNVvbNnSvbb4ZutLWOGwKdMAPdzaCxtMLJOQJgT5GnUehUqVWspZglAIGLBUvdoPY63i233BIMA8wLT/aBTo7a1wT6txYKfVIqBvmFwODOYDKbZ+mqBV3qWq7ICoBtgGFBk8kSFOeSSQMzrLcurP0rbUjVZKO+YIQLEqFnyRdEKthAXyGWScAgC6aqW46otW6uVBMwzgEEnjkAD28+2pp7Wfr1va9HpuKpp7Xbqjwj2pN3bK4lDTUA2lQCQXzEE6UdO+HdnXrrNKkagHcvpAp6YxCgNYATaQ9pPze8LT+m9Zai6EEsshQhqOqm6BGGA9vmBX3BGvY/hDoi7PaD1YDCXqMWujJa24gSBxMZ+5OmdufKYU/HnXqfS9gFpKquw9OigGAY+aPZR/PXzyQoqIajOZhnK/MJM4nlozzydWL40+Jf4/eVK7f3NPtpJ9Jhf3PcfoDpXsqRrOSLVxlro+8n6/XwNb9DNWboFEVKgMvuaKqVS95ZCwF3ZgMJjDeAvB16FR2Vaj8xJodsLREQGyXGHKwY7QJySMduvJKCMxQVW9RachR5g+7LDMPbOJxGrJQ3gAVZe1cLk9sGZBmf1mfHGuVrpOL0r1FtgrQrGnFNmdV4IJKVIHPBJhVgiQJxp13b02ostZLoW+0lQSSCIWWRDjkAzHI86p+067UHDPk84MZ5kt7+50SOqBg1OwkPhp84iB3Qq/QQNHkvGnPbSQFjUoBmtLIKZdu0MbPJugLkkm0kBlgjJ2+2auFJdmaVFNqhNb8TuFSORaokKCBFw5ULpVv8Ac1St1Omj1KawiyOLpgQSCOcZnjONNdp1ivXYVNwKtMIDCL/eWkCVkxfMcePYxOmWDDXbQgJphg0yRUa1HY5kBWZzmIDGc8aGc1KjVKRpNTbwwqMVMCYAgOgUyM4IOCfAO36o3qF6O3ZSLbVf1QCASReCnabSB28x3WmAO1V67As6IXR/UQtSlFc+wEuvngk/UDVoxN1uVRyiVrYHqMtZ3lQLQzojzdKwO0EGHIgnOuw322IJTcV2V6gCsQ9pZmX5Aw+UzF2IhvrA56lu2hSlCnWyBUCsytIAPbYDJIwQ0jAzpht+nV7b2kMwUFUEZE9/4jA3G4gkkHHA1JyKszC5HdWCw70kCwJB77xOTwoEATOZLHZrYtQU6YVjMFWYDuMXkqrR836ZnGdMtr0aILlgcEd85B+sgTziMnWp2dIqyi4SMgsSYgcFpIHsOCW4zpwaQCnUQlV7QBDkW32iRHJAEDiZ4nnSnc+qypO12z90NUNOajUxEABywDFh3Ak/ynVzq0UCMMmBbcrZmZgkZ8kYzk8Y0l6kruLFv8EG60rkkkcEzMeT+uj0Zdef1do9Cq25q16aqpBenaArBgQwQKSRCxi0LNoJ4hJsev06e6XcUibEaxwRBNJjBMf5TDD7jjVg+LeitVZg9atcqplld7mXCgqEtIi7g4MTrz1VRS3qGGypFsffAED7a1JKrr6G6sHrUA1OwsAACwBHIP7EeR7jVb2fWIDXO6KQFDVmtWboBDLU9EjJHyzlWOtP7K+s+rt/QqGWpfht9V/+237Sv/tGuXxHsqG1f8Uk0qzlKiM6qoUyxKQpc90G2CBd9TGflQZ1qnuj6SbZaFlVmcMAAKgAMMCEYQRDGPzN7amvNer/ABGGFihjTDY72BMDgxhRmYAifA1jW5xt+FbJ8vT/AII+EtuKw3C0zZTJsvU3M5AAy0EhYJyD8wg40N/bZ8W+nSGxpHvqZqkeF/wfqf8Arq89Z36bGgzkiKadoPkxOSTz9/p76+fqtGtua77msQXqMYlhgnA+4A49zH10zpn3Wmw6fTAUN3SpcRkOQMj3kcR9Doz4S2geqpekjdpZbakAWZaYMZECGK+/kaOoJSqUxRVXStSb1FgJyPzMWPaAJNvJMcQdONh1TbBlcCmZBUp5xdFqE3LgscsRJ8TrGun+HVOhtvScslK3CorvY8LBAuhWW4krCyML4wHVPaUUItCqpIYF0EFmTkEgGmpgGbYwYm7Fdo7zbVr2phKdQiSfTRagbwwbIAHPOMyMAaL2temlJEWpSSzvKrTVYYQIVj7nuIAIJkCAToGUT0xJJLIHgBViqFRszhz23BbjaCeIJE6Kfb0QVqjApySDWUl8gz6Qklhm0CAcHzjj1D4io1EQKr4IBN0KQIzaytHiSFBGca4U+phE9Taoai1OVqBgECglFpB1W0zEEqAfJxOrpdiW2L03C1GNOk3dTYOAVbkqyvcGMZ7I5+saKoyrllIp2mSFZe9AwAYMFJg5OYUTmNVrp3TqrMGfe17Bb2EFo4uVgoIiceORjTbqFf1AlO6mtqhSFEBgIhWLAh8k4DCDI8GJLBW6qKLKjl1w7Jc6MGAIItae484z+nGiavXLZvX0xML6igg5EgQwgkn39sZ1VtkrJfdSp1S0SWPygYW1JtQiLjcSZ85Ma9RptUawmosLcjBxCtxIa42MPlhhE/aA7Wci6t1NWQMWCzgYAE+35v8AYyNKt38QLTCkPIqXWOFBUEKWM8YtEzPkA86p6NvSqbc1Gq+mpFzKCQpzcRgHKnNSTiZJwSduiyrXW9thpWqqAyuFRCpK8j5sQMZgtq8YYdVrUyzUGLFwB3+oEOQSLCEzI/MvliAcamw3NOUsrUQ0G4BgziO6xzeWVi2YOCSdbbLpqukVFucAkmkzX1czBKmEUz8oHg4zpX1DdKCVprNNZW1llVWZKmFwGHMRPIMayYcDrFGubfWcMRChlYKWiTA7QW/yHHbiPK7ddMZD+GfUAMOEwxiZYljEls2gMR4JmdNdqriq9lJIYDuYlggAnEllBgEcjj3xrhvab1yaaEpUQEYQrcvkh4hiDAJByC3ONKVbewEWk1KotV2aywg2fmm0xcZgwCpIMjgjVF6x0SmKhCVXqOWN7MgUXN4iZGcg4uBwIgm6bht0EdUHqZZTUCEspAJChYgq0xceLiZg4WUem7iutR6itTdFAS5bQAfmORAIUOIiRyZmdXHYblJPhPfts92jM0I/4VT6A/K36EAz9Dr2D4p6Wd5tGsxXQXUz/nUER+oJH/unXk282qbos6YUkK3EAmODwQPfz+uvS/7OurNUoKtT50/DeSJlcAnPJX+anV+izPTwmnsajglVOGtjzPJEfT+WNTXqvxp8PvR3DvQpsVr9xh4VGkEygX83zSTyT7ZzrfnROEpd/ah8Wtudz/DUiGRDDk8M3+yjz/toDo24Co9eoAaNJe0RzHA+kk4/5vpqnJVsUsZZn+ubZ7jPuTj99Wzo/Ww/pJToK9JAfWWqJBLAqsBZJIntgSWYDBg6OUp42T/R+22bVkqqQy7lgTfFUJGGbupBlIKk/MbdB9J+Bt3UqIhpFA35iw+WCZhQxAxEkQDHvq8bVQu1FLaValRvVFRWLGmaf+QArMQMqfDT7Sz2nVy9JBWZKZUx6YpMZWkSS6kK0AwJLUxEEcgEZO4qX/7fkJdeRILmCGUIFksX7cD2tB+hxojZ/BYoPRqtWpuqkMQSxB+wEXAGMkjg8xm+76tRuDvU9KnTQVJiFZBbAIbmCrdyj80HJA1Vl6/TqMw2xqiqQGptTp+qLZXDL2CnxEGAsjg6sXlXOp8JuzVGcu1d5Het6qWNtoe8EH2NjGBIJydcKvwc6isbmtogw1NXJBFpBEtjlpiYt4M4stLqNRFa2Q9wmm1iCQRBi5jF08Se0AQp109dHohmqUStSsVp1Ucn5iSwZ7iD5QOJAMHkYsg8qrfRaNV5ptUFGmAQENJAYMfiRGahZcluBH2HGv0XcV3Zi22ZiLlqG7utwLQqwSAQSRgHAkkw32lFjullvUIJC3eogQzy1IgrgXGWOSf0J27ovd6iRzbcxKrIE/Ue4kATJz7h0p23w7WkEmTIBIHtMkScn2EjJM8kaY0PhWq1RgwDISQGIPF05g8kTnxrn0Dqm5oyN7uENEOWtwCgN0IGA74598edb7zfUTV9cbrdKqzap7KaTM3jtU88nu4j6vQ2jdt8JsajhqVRFHyuHHcDBKtDEz4nEiNEVfgqkMg2ichoNq4kKfmHHknjzrjX69SAJepUKjw5+cn8oVe4+P3HvoVviP1GtpOCCflVDKxyHe4qv/KQGEcedPQ/7LFT29KkRcYxHqEgDNsgGZzj/wDyND7rpW1DEkhTE4aCQsZlSCQIHJxqodY6rt74d/WdEJFJZs85PdBBxgj3/TNbeUtwi1P4gUqa5cmCwU8VJ7SjAwDIIk8Zk2rDfqHUaNJkNFwAwnsWVeI+WJXA+hnGcazs+utIuNSnI/8Auoigtk4YAiTjOYgSDOqR1e5as0idwhwwRRTVjC2kQztUBEkhpmZGI0NVXdblVpKh26I7TTQoQSgJyCb7hkkMpUlOQeA49QfqlN2DgoGjEopIPEF+VH9ZzqtfEfxatFgll12CFb3IMLIuM4wI5JOqV1H+KVQiln9UALTiC4MzCgA28kG0eCJ1Thu2YhK4LkG1bgbpn5TxOfB40yWrqPRXWnUpsqVKYWbgfSKhWJ4DEFbpmYLGSJ5wi+GviQUd6FMW1SKZJEFSJtZvrcc+0tzOqjUVqLmAwyR2kiPBEf19tDbiCYED6D3GtTiLen0n1Pb/AMRQK3lCY7hEiD/Q1NV/+z3r38TtkZj3Dtef8ajP7iG/fWNc9qeIbvbsAr2yOBjGOBpt0zo9RY3DqsHCIbQHJHdiCFVVJJJHJUR3aU7XdsxVHZjTuBIkkDwWjwQCdNN3WRqhFCnCW2qBgtAwxjksc/rnga63Z0plurH0zrlakrKlRaQIhpBDEQYAqWl1EnhSBjjJ1YF6oHpAlvWa03+ogIFy92TBYEgCLeDIYGQaBtqbgYpxOLmZQP0kZ/TTLY9LrORj5uOCs+0/Kp+hjnXKumRcF+LIQF0DVFmnCMWUI0CBLYHiJJxGAANY2vxLTVVZUYPlWLMx7ckWlYBMwIJ88gAaridDqBzB9QKLhbw3I8gCJGSAcAxmJS7zasGNkOJtuWDJ+hGftMHUsj0U/Fu3kz6jkAwT2lgT/d3jIXJkEMIUckyVe6+I2d7Epr6TOtoZ0ZCJm2QqOoBzwSYAMZOqS6VFwQR7yueY9pGf9dMuibM1Ht/EVDFz2EqJ4IMQIIMEnMH3MSyLj0X4oB27tVso7gBrVtc06tgX5oLG83kTBLFSTOnu167tmRLmurgAVy94WSxuVEZgsQW+XMQDOAaxvNht1sZqt2WexVkmWJFS7AVRcBkHxg6SV9lUqBxToWiml4ChmdhI5f8AMYM5Ee0SNWjHoG465ASwLWlmDqHVbOCDdIDYPAmAP11s3WNsH9NqgDsbQt4BhgScxn2unyc6876Z0n1G/GZdpTgy9YkDtAJCqTcxz9uc4jWnoMrAU6lNlfNNgyBnUmAwQm5Sf8JGNByPUTtqTpZCtwQSSCuIIJkEgg8gzx+iHrK9hoqLl7VCJhVUmPlULgAAgzER5zqqn4d3jNAoVrpbJSAxXlQ0AE/b7zrt0j4e3Bcer6irIkFHMyQOQtsdwPP8s6u1kN6vREL06rd7hmaoiCCxABQyzAAKGOM/bMasNXainRWnTSg7vTALEp2n0wCrKSLlPmCOR4GV/T/hb0rZqghWN4YEuQYYAEGBAIGTmBjWd/0CibGuKqRbZgoGIKiVHODkyR5iNOjoLXIpd23AZlIIphoZgqgNlvlMlSRJESeDGjqdU1YqU1ak7BXPyUgAFh5ZbjdDEm1ItyeQdLa24CFS1FS6i1SbblB8ckxbJj/bXbcHcVtrUp0woWiBUYErIYfmg4J/yg8HiY0RDOnb81Xp0mRyKisalUMtxgHKl4ZijYuRFEf8uqN1bqjC4bZKiU/Vh6zMSakWwQ5WabC0/KeMkedB7zavUQ1KiVVq32mAppwFyRBuBn2W0DkydcD8NVSoZhaggXVAVAmffAGOfqPfWulgbr++NcCQVzCFmk2gYLEi6DHzEnM+BqvekwJxBB/bT9tha6qCGJI7bCG5xNwwCYzwZ51y65Q9NkGFDoHWDJAzg/TkfSNdON+Ixy4z2bf2b9VFHdGm7W06oJk8BlBIP0xI/XU1U6hmQRBHGpovCX2PL6el9P6aPVQLttmFp0boIaGLgstQvbc2FwD8pumIEmdDqbZWdalKkhqFRIQtcWJkFuO0QSDGZ5MjQGzrOr1X9GnVe/FQLaBACsqqWwpIgjIYDiGx0Z9xVHphSEUhlC2CJgEAZAMYkg8kxk652ukh11HY7ejUFJKTGoBIhu2CbbTB9RMC64AiJnnS99nWrhkpbZxTuYs7uwUADBKTk8QwH5yM6x8Qb6qop+pt6RtX+8P94CYFxZYOIAmCYECczps+mg1aNd6lZabsC2Tbb8xIEXCIBCgCI8HGhNujfC1csGWuKcJzPzAiYAiFyZkcEwRwQ/qb5XpUzQFKqaYuqlSxw3M3MuD8xIEYjS7b0i7sU/FoFmh1gBkBMAB0k4CgE4HecjuZm1UhAVotTpkHhFmM4DKwHJAzFsD2zalg21FKy2mnUdAokMnYQAACO7JuyIOAMnAOtH6HSFNhKmnOVdSffNzMRMSYiO4+CdVfqHxe9IMop1ROSWcU+CAW7jCx4B+aceZT9O+Mq1MQ8VVJgAzkEmC4i4YH2kZicaZyrd8PbVHqH+HkkOTLsyikQtsiVJPBiAM+2h+pbAULUZqi2wLk7ouKyYA7gLQLiJAcAFYJC3f9QbcU7NuDT5i1IW0AStoYKQCZNv0nEaZCpSrhVoPWNkM1lN7mkAM15VvUBHiMkeDkBb7rcMK1J1FGqFIVqlamGDK0fh4ErDBWkklSB83y6E+LWauKi0HamKVQu6r6YR5gAKzxaMkZxMg+I71LUNJK23rRVW4yjMyH5ibVeUILQe3ELHcNEDq1GveDRr07iEeraKZZVko1pcBgTgwCwkFoGkOVavVph1SqXVyJastwaUkCkTZaFE9y3ZEeJXluHFaqDTe9yGULUVqYYKchKwACAiGBKvMGPfXG2UDVkTb1HWGVyAasZWq1+aymcleMLxGknUN8f4OtUS+m1MBQqgwQGtlgALJzA7haBJOgrLX+HDTK2161YMjK6kBxz8ofttsbIBGRPvjCdHpikGRwgElizdstHcwOW7QkDMlhmJ1590Xr28upstViB2sjhEu8BQ1wJbMjiIY4tI1Ydp8S159N6JqVTgklxEAC5k/LIMgSeTAyZbFDmvtqbxDANFhZ4Be2CGB4MxJAHgmTpNuKVwRUqXMME9vdk4FsmCQIQkARknTLc1TUo3VEqUiG7CokWxd8vaxAIK5ZeZGttn1E0wAabXFWLWBVQzMXXHJJI8nAznGskBToKiVJ2rF/yo722kGSAWuDEj8oLHH5hAAvWKX4dQpToz87UixJDXKGSoCRlri0qBFtokyNE7/cbykgNJ0rplWT0ypBzi1u1lggXAW499cN3ug1NidvULEhTTh1f08Dti5CfYkkz55GnUR7jcVNxWUii9VVIX1PSMqAJanm43DuMG5smJHB/XugUNw9pqJRcG9iUKqKZLEsuQskWysYII5nS/qYN6gCotAgWOYLARBx2tcCSCucHODOk1LcU7mAoitOAolQGi49uAQSAY8a1PwUpbYmAclDNjx4BIgx/Q+2pp30bqSUqdWluVZe4MgAEgnDYxjA44J1NavLlonHjh4duyiFYwgEgD/KIIjJ0x2q1FEgknzC5yTGDxjB1Xl3Dgj8Cv8AKHGILLwGALdwnEgHVt2Hw3vqlM1F2dVVtLd1QKx/9gN4JHggE/qNc/G/Tez7Jd5Wr0KrVqYdqjp6YeYCe/YVYMDjBA48zoHqPVt7VpCiVqBeSUApknIMsFlhnjA+mBp9S2tQ9vpjCjuuuXnImbiRkFQCQQR7S5p9EqoqFaVM3gWW1BJ/9tt0x3R4HMaNv0ulI6TW3SgorVsyZvGfozFuPoOfEasLdfqPVpHcpVcesHqU6VOykQRlwZmo0wBJHytMyNMthskdTUanUVVe1yyKbVgkVfmACmBESczxo4VqFMPTAq1q1xFOmKZYMsjuvAKRJtJ8MCPbTtHRF1nqXrObaISkryjU6YFULJAVjc8eYgATE6ATqaPRFAbZEqBpWvHcoLTzaG5Zsn3nVwff0aH9+tOifKRxnB8c5xHB8QdLqW2SoWek4Niq1opr3BhgqWMFcnJI4Ogwq6fsKoqSodC7G+JWRClgxDQVYEZIMj7aLrbDcUan4FXMc2NAye7DW4iOcyPPBHXPiNVoFUWoTwTZnmDF1srnkCBIM5E8NrvDW26mm1G50JArMRfaYBFvDCSI84ImBpAL/hdYu1Wo7+qxl3UBS5jABuyBxDYONb7mlUQkK1QKJmIM90YzP3k6C3HTKilWDCoCQllJj2s2LcwwB5DRn6yLjaHTdwA1oFVREKrguA0sLhPZgctyFP0kLTbKdvUR0p+uEEvTqJIcWsuJkAjA4006R0/pqURWYbllQeodoMijVIWAswzsCTBLECbjETofp6ioVp+pSDklZdwEFsdlygi4mMTjM5Gt6/we77kWNbWWofTAcWkqC14KkiORBjIYRzrUv4zY5dQWhVqJUqoLgHNOkgKqrki1irQs2xcIhssOY0x2+zaoGRiYt9YfNytwNMZIVAbYUf5iBzrl1fom5puW3CtUUuXUBVNnqEM4EC4kQflJ5B0Z0Dcu1KoxQgrWttZSLV8kcRgo0HjI5Gs3T8E1VXUlmLqD8oVfygwPsPGcmMTBjdd0sKahNsTkHPI8DnB86stYO7OqCqGcqhkLGf8AC1hORIgNC84mdJPikihuVQKzBZQKiyZIDPIExJOSQJAjwdF4mV3p/EdJiqKrAwABIkn2Ek58RplS3qswF0XcCZOPfx7+fGqhUZiGqBFibCcdpIN0hVJXAtgxN300+6d1Tb0LRUYIYBLOpCgnwSQI8iPodCppX2pLcsBIgxHJ5P8A3nVV+JegVngrkqQJWmLp8MDJMYn9sZ1ZanxBtqjQK9N+BAYTmCIzmdD1t1TKkpVTImQwj9fp4/lp9Ca80670v1alzCpTK4ZjTNrHHytw0HWNH/Gy2EqWqMphha4NrcRBOFKhSDPk++Jrtw5dMcuPbfe/FTOlOoxudD2NcxZTj34MBeBm3xnTLZ/2jbwUmVat4giSCGEfMSfEzIk+AOdVNdnTMyr2gkBf8WIGQZVs+T4yDnWf4c2thFvZSVENcJKhSAYJMz4ODrPTdEdb3+5remrG5ZhJMuIAMNb5yCJEk+edMOk9PqozM5c1mpsUaoxSmgKklmgS5U/KASGYGOJ0NtKlvJIQGZeL+25LLS3EjiAMfppv06nR3D0qCsRUrOe+rUfsCXOJDSCCJECAS3PnQqEpvUSnb6oule+mWELPDcB1Akrme7iDq0bLY0La3/rVTcNTcBQfnKAWgT2qSFDG3MuY4B0q6z05ttualOgKVaMKA93Pd8paFce0MRg4BGk1HpVI1Gq7hBSSVJKmQRIkBQHuMSIJBOTqS79O3NOrtgHpU9w1VlTtxmPchbgGUnA4iQZOj9rQSnUSmRTppbDORbYCe25cBVZgwEAcCDMgc9r6XrKx29R6Xo3i5kX5YS8ozASYg2XN2D30y+JNvSphXWvS9OqR2RcXDgZCwWdyYN37g6MZ0p+IKm3osKqgvDgIlLvNRgDIKkE2gxI/ydpF2um62Zapairey06hpsSigFc9oPaJtyCZhs5x0pEGKaNcpUIrFFBNqklcwA35ibcE+DhdNgVept7XApo0OAwiSzN2uQSVkLIa2dRH7LpDhQXKXRdeBKUyM5GLY5kHwTzoXe9a3tE0qabfbJUfsq1C14Y8AgsQ9Qn2I9h+aQ1/41RNRjQCzTIp1PIJJWO/ILASQJzIHtA/WaFOsysQGg/4pRLZBPPJItMcwNPpn/Sur8O7c+qvp048uhscEwGJCnmJkEEHnidGUOg0itMirVDKigOGlgFMhS0SsEDzAP3MpfiffVaiUqQWxAwCOjyGMdrBriS3JthuJPMBF0cbkNUWg9BykhqePw2BjtQlSoYyfoZGYUmL1LZ1mAN7tVlgwZxAQHjtn3/U4xrRqFLAUKAzB4EkMA1xxxOTMeT5GCjG/sogMF9Vx3QcjxPJJ5kE4tzpN1D4jVaaMTHtDZ8zgw0ibY+v7HkvFfNnRAcNEt5tgAknJImPqP8AlP6gbpWmoWFKSLrvzAggDExhQfIE51Wum/FisQlxYgS0DIBOI48GccHB+nb+Nb1Zgtepku0AAQSFFpFx9yRJAjzFq8aJXbBKRZpLHIZ2sDhQLZwJJAiDIhfblJ1Y1BLlnZFuxTKEWjMHn5s9qgfQgjLredQp1VppVR/8gBySMhcfOAFJiTlZEQCAurVRzSNzjsQf4zK4HK8qIu9/A4C6dI6PTqKrUVpFW7ixSSJkgkEDuIOGgH5ZJ4J/Wuk20PToXLUB5Am7yYkzwSM8ktpcOuCnCLHqXIrEHBZhewU2/KPeB4GO2C36mWamLSCFuPJALEhhMQZz5P6ebZFlVvrXQWZLWBdCY7lYvybSzG0iLbZwDPJmNTRW43z02IJnLOpujkj7ckvx9PGpqnJrFF2lRvUqpcYIDc+Y/nz50FtRNR0JPaWg4kQSPtn7ampraabTdlSzQpK8SPqRmOdOt/t+BcQVAdWEBgWXuyACQfrqamqiH/TPheim5tQ1FikWVla1lMKRDAA4uMfznOufw+wrGolRQw9FX5YZZadQ9oITkx8sxidTU1n7Rv8ADXT6VXaVPUpq5aqlK5iWKr6lgK3E2sBwR/pjSL4U6QhqNVBcGm6oBcSpUkiGDTcBPHH01nU1aj/4nrGNwzQ123ckFVj8MMRgAA8eZ5xGvNvhZrqyhwHUq3a3Hyt7fbU1NM/81C6PVmkWrTQKxgKvJDgXFmJdifMtp18J9bq1XrIzdpDf/AL/AKgwfEADwNTU02dVLltZCUmQlPVBuCYANpMjyCff/YQm6cgrir6wFRkqFQ8BWIAb5rAof5V5HjU1NYQ3q7WsyiYUAAyZ45n9eOMDGqd8Sbkj00tWM5jOCBPsJAAMDU1NE9tRn4fcGvUBVT6ZNpjIi/E8+B9fAgY1b2UKxIAm23jxaH/QzqamrkK61qxVxH5xJxxycewknWnVepOabt2hkdVBAzE2n9xIn6nU1NQL+kUxa9XNyuYzgTTWof8A5AfsND0qpNU5IBa4iSc9x5aTz9dTU0NGVY3U7jynH6wM+/P8tTU1N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8" name="AutoShape 6" descr="data:image/jpeg;base64,/9j/4AAQSkZJRgABAQAAAQABAAD/2wCEAAkGBxQTEhQUExQUFhUXGR8YGRgYGCAgHBodHh4cHR4ZIBwhISohGh8mIB8cITEhJSkrLy4uGiEzODMsNygtLisBCgoKDg0OGhAQGzQkHyQsLCwsLCwsLDQsLCwsLCwsLCwsLCw0LCwsLCwsLCwsLCwsLCwsLCwsLCwsLCwsLCwsLP/AABEIARQAtwMBIgACEQEDEQH/xAAcAAACAgMBAQAAAAAAAAAAAAAEBQAGAQIDBwj/xABCEAACAQMDAwIEBAMGBQMDBQABAhEDEiEABDEFIkETUQYyYXEjQoGRFKHwBzNSYrHRFXLB4fEkgqI0Q1MWF2Nzkv/EABcBAQEBAQAAAAAAAAAAAAAAAAEAAgP/xAAiEQEBAQACAgMBAQADAAAAAAAAARECIRIxQVFhgXEDIjL/2gAMAwEAAhEDEQA/APcdTWs621JNTU1NSTU1NYOpM6mpqakmpqampJqampqSamprE6kzqawDrOpJqaxOs6kmpqampJqampqSampqak5Ke4j9tdJ0GlQhzPsP6/nrcbj7cT/r/toQnWJ1zp1Jn6fXWQ2lOg1DrUHWSdSZnWdag6hbUmdYLa5Vqnj+f7aV7jqX2xj/AF+mi3DIcK862nSPb7854n+v30wpbr9f/MapdVgtjrW7XBqpEz9/t/X/AF0JX3Z+n9R/vqtQ8Vhre/ScVc5/10Vta2icjg67WZ1znWZ0h0nWJ1pOpOoOk6k64PUzGtRX9+Rzn/t/X7aUJnU0L/FgEgwIxk+YmNTUizadRD2mI7T5+qznyPGu203ILMPYnz9T/tqqUNzYrEnALrJ5+ZR7/fnTLp1cTUxkuR7jAXP7mPvrhObreKyHcAAwNck3i3Efr/X89LTXUDkcex/30kTfj1ZJ7Yt45wzD+Q/npvMTiuNPdgga3/ihpVROMkca5brcBVJnjP08/wC2nyHidfxOl+76rawn6/rj/wA6r+3+Ik4LCCSBBj7fb/TXQb6jUUOzgRM+/Mcazf8Ak3014YZ7zrAZMA5HI/7frpUrlvzR9zobZdRp1LlEKimASefr9P8AtrnAB+adYvK1qccNqLRyccDP9Y0z29WCOf30gFZUWSJ9pI10q7kqVUkBuWk/y/T/AKnTOWCzVjfcjjjz/X8taGP6J1XK+9tYEkfUTyPI/b+caO2+6E+mWmRKn3BEj+WRrXno8R7kTxrehUtPGuVOD+aCPHAP78640uod9rLH3/r+p06MNf44AZ1sm8U+RoLt+nOuDgTA/l/099PlRh0Kg1m/SmmGXMwPM50Q+4jzrXkMd93UgA/XI9xkf9/01xfeAZMjnzjBj9vOga3UJZVgyefOh95XUSIkCWj3BGR/rrN5tTiH6turCw+WW7TJAnz+hAPt4+mpoXdbkM5nx7nBnz41nXK3tuRW06tRhgskAhRnzexP1jjWtPrUAWg9xzPiSSfv4yD76pBrgm0yFYkz4zMEk5ETz4Gmo3gi64vaSSY+2Pcz2+PzffWHXFkrfGgFVRZAtt/zKfMjjiPP66B33V2LM6MsYeYnjgT+p/XGqvUrhRMdxMkAHyZInj/D++sJWLowBILZImZ8QST/AKfQabq8Y9Jb4iDUyMHmWHvxEfSPr/rpJ1r4geopUH0zgWz+mPP1z/00u6JtaQzundltMIAyj692BPP0/fT3Y7cGlZQ2zsslgxkHOZJAwPtzA1d1nJFPrbpxAmTOYnx5j20z6LSqsflcz7A/p9P+3nGrNsOldwtCE4/T3+aOJ554x7O6DdwHPv4ggxx54OfoOedU46byKNh0ZyBJC/p+/wCv89MzskoqXIdyB8s8/YTj99FGqqISPGSf9eP9tJdzvjXqCkqyWMKIMH2kHOPM8ackY211oblo9dgVg2opzLE9v3Awf21tt0zkk2iMnJPufvpT1Kuj1RRpNUFPbqB2lbSzSS8MDJgjOe1wMZnbYVDLfORP/wDHwPMge+dFODepV7SDz55A/fWlKpfQYAm6gcEHPptlT7QpJXzofqNYQSUf91/6HOgOndSWnXR2yr/gso9mnkeYIgR5aeOb5WdLT0bq3rLBi9ec/wA8aYPuWiOfsfB/01S+q1ztNwQPmBxxBXkGC3nP9TqxbDqKbil6i/WZxBHuJ/6xrUosG0txUgSv17SGIGeYmBgeddf+JKoIN0yBHtM4/wBf5+2gPlbAkScAx+vn/oONEvtFClixYsLcRJ5kWkgYzxpmgyavOAf/AB/trmKxmJBAxjSSoKqgWE2wMuI4x7SB/wCdDDqDg2sDM8qQRn7/APfjV5LxWGu8K2M8aQ1K6Oe0mTg5nkTj38aajeKwKsQD58a5VNhTGYt4+WAfbnwNF7U6I9+fTK3Ek/TxI4Of2n3886mrKdojyxClIiCBBzP/AH1nR4HyfPYrWu8kHPM494wSOJGOPfWlTflmsDBYmYHsP5+0+c/bQFRmGCCfefeB9fbxqbfZliTJEZkKSOPPtmP6xrWOmmR3sgSTEgyB5Hk++fv76xtdyxJjHAgCZwB+3n9dMNv8NswRz6qgn5mSEM5BVzAIIngNJOB7vKXwkKNNmks6ZDPCpmCIMHByJ5nIGjpafdFp1zbWp05T5T6qMwIPkYEERzMj9M2WlXrRa9V3LG0yO0kkAi0G3ORHjQPT9o4T0yFuHKg4WIiGCgQSCbonPkA6cJRNp7QCfBkQY/5u4CZ/YfXVI52h6Ki2VUFxzHufB5z4j66LuhZAgATIjM5iZ5++tXMgnyCR3YgD2EjnmeDGlXW9+pBCvVFoPCkgjBMmxvrkf6Rq9D2C6rvRUmxmEj/8oHjBKlozxA5j3Oo9b+D271WLNUqSqo1RiLLo5AMXFggYCQpLcTrToLtuKpVWApqtzkqR2g5PdTUKOeYJ8HBIF6pVpbmujMaqGmb1IaBbbFNYBuBAJZgQCGcjIkav1r8cD1K0mRSS9ibRKiWNzAWxOSfPGdHJulwStNj7l2Pt9IGsDdUriH9TiIC1jnwQQCPfGOdHJVohZAgyefU5OT2jzzMTM6ySzf7wYmlROf8AGffIPb7f7edKKW/SSfTojnKu8gwTNoAg4Bwfy/pqx16lKpPaWIyCVqYx4ugAyT5/66A3VKgQSqd0EyfUkk+QAf8AWP01IZSsrbKm8eq1FBTc1GlvTyASQGVmVpUmDNvOgejdYp7ZmBWlTVvmUPxGJCWDOVBP21v8NblaNc03utqkyS0JBCqwQM0kghaht+UE/XXP4j6WaFdlVQuJEXkkYtYFRgAAYjnyY037E+l1pVQ6XAzIkRmJH29iDH19tAVtrnBtH24mRIGY8TEYB4mNVz4c6gA0NUYGJW52ggfMpDAD/D4/XVi6jVBC1AolQGYkyADGcQODyCRP6HSMxKtOq3y1WpyefmGTlYnjESR55PGsbEvUpAra8YYKtzY8RItbkTmcHAOhVVGNLcyVZVlwCBEycSQz/lkewJjOOO76l+Ctex6BDWiTfESZZAyyCJNt8j9I1JYU22YsggxgfL5OJI4xP10U+1gexxnif/M6rmz6mKhp21CVKs0h3kkNayhMdt0AXAQDgnOu1MsGvSoSpINlSpT7TzBNxhuZFxj+QRh7S26sih6jCOfAJj3PI1NcNrt33FKUKLdyCwaCD4IuVhIifPONTTl+h/XkfTqFIqKpWkYUWmoUEjAvkxxBhfoeJ0L1VmdnFNGIZgnFtxySIHLRGYkiTmTNq3Ox2z0IUO1ptDx7klQq+mLyrG0oe0QZPOnmyQHsYorgkuFFRQrkSCQGPJtIUx+YhTIAJW6Xb3ehUXbtUtQItMJAFjMbU/N8vI8ESBA8udpsiiWhVEQuWLTGfnPcBIEAeF/KQdTZdNpkUy6IXHfcFIaZ+cQqlCVAGQMEj/mYrugG9NRLcmQfoJnjzwdAZpbePBJJmT4kDtE+MAxOtlrAEkmT5/bjHnI+px7a61WMZWQTyf6/TzpL1rr9CmLKqEggMfwWZcEQSbT+2YxqHsTujVampomxjBF6kxOSDkHBwRcM+dJn6cp9Q1CVeoeTXqdsiD+GHiOCIxmAIjSjfde2tQ9polom4l0NUQJUkLmbUAcmTIkwNNPhqmhLbyq8begpdgNy7qSAG+WMxJgXZOIiNTXoX1vqP/D6NGjRAZ6zK1QVGIspZtWCS2SrC3zDSNLqXSqILOBUYswLGm9oJYSTbfAOD48SbudIOq9XNXcMm5oWM5FdndlVkFhCU1v/AC01deCsstTOTrrS3dMm2afE+p/EkXfUKqkGPc6eV+FIte26PTDTbVEgDNQS3/MQ0gcYH89ddz09RdbcRkmKmCQ3JP8APx/LVe2iUcjIsjK1q0ZMRi2B9/fHGmIoqAGKtGCD6leYMxlZ5EfMfvGdZ1YL3G1pk2w5MG0eqBJ8qRgCe2DGQDoTebUBQfRdyDz6qATiQCSAQBOQfH7i16VMglkgTJYmqTPHJWT+/wDvrDOrHsvjGWesoH0EyP6ONGnAO7FBa1OrVQ+mjd2VeFaFLMFYsMceTHB82HqlWhu9nT3DL6xpQjMoklSAVciLsgqxESLiIkYRhTUNjkEfI6tWaO7lSLZmMR99G/Bu9hjRaiyUf/pXe6Q7dxV+FKkyRMSTUT2ganoUNsq20YhF29YJTMdyGzOTIj7CD+vGbJSrM9xek9pHzD2MflYyZE51RvjFxRrNSqNSUqxb/wCqrAlWgrcop+wjtP5iJPIA6f1hLw6uHKkn567eImD9P8QgT51ZT1XpG6T5aaAPbBUXAFSDIJmQBJAgT9sYy1J0WGa4LBzHkmB+W0RAliPl+ul1DqAq01qU1YgNaCVdCOBHaLoHdOIyPfWd3uKFX8IhmAMleVMEQvykESRCzxzkYg5b9kQ3zTogEt+G9QMEE3dxchoEyoiC2AcHWa1ZFHqVd2tMDtCtUEi4NwzC+mSAAZgc/bWlKs/yJTpreSZq/hlsyeVA5/NOcAA5gjp3WK1RHDUaVRlMoy1SFMYglriTIiQApnmBq1O+269VphgkVKaAAKgDOG8za8RzGFx76muKbmrUcW0zTwbmBUgHGQQVuknIWR5nmJp8hjdBLkPimkxHcrRdBOO7iO3i0ArnTIAwihSUOEki5cXR3T9cCDngDQqdJFqFjDZqfOwtGcXAiOweGjnBk62JYOQFVUBF15YOWz+IEksyx5YgYwPcTtVbCAU3dRicYjAaWYTAP5ZM8a1WuDeqh6gi3zj5cwFw1uR5zk+dEUHcgMBb24UDDiJki0w2CA3BDCCDxzqbhXqekKyetZdYT6hZMiQTGCQMwI+sghwKr8Qdd222IaqS4mEMsWAyci20EmT88i0AA50oqfG22amsvuVkQXx9JK3Bh4BtjGMnnVj3FesNwUFVXkC+lUJnLCPwlAaDgMv+YyMk6Q73qVI0zVOwoEKxT8QBSrkgR6bLKnAJJAEDmJ1dNNNjvE3VT0qO6rveF7WVTaf8TN6ZvXEwQsRg8aefGFWotMbTbfifwqCvuHYiL/mphuB25rsIiEURmNF7V6ey27b19vTWoRbTppm5mPaFIGbmM4xHGq43W9sKR21Wu7VHd6m8dBNxIJamGIggtC4BACQRnTAW9G+IxWn1q6h6rCoWQrepVSvcLIm1VPaAMTiW0Yd3tmaP+I1BnBZ6XEHwF9wPfHvrGyXpxogtQZmpRNRFtlS0IxWZYAwt5kTE5OsMnTaLFjQrJ6hYuXpvDU47qYMwkSJIzyIHALlp9Q3pdV2fqG/eMwky5q4IMZKxPE5Gccca03HVtsGAWvCKeUdYtEQQsCTOMgEAHzGux6JtQy16W0qKghl9KgWzbJi0SfBzNpydBJu9nRamqUVpVPlQttGDOxMNANO+RhQAzRccHGjInQdSosKoG4dQICQ4uIwWiMTMxMffMDlT6mvcDVeWWFJqSRMfNj7zAIOccTo3UulM7Bghawgr6TQLV49IUsBYLFpu9zjXHqVTpFR1kUgrKAS1N6bkQIKwiqZwZiY8mcXitcdxvVAJFWsW8g1KXOZI/D+3M5P0yGOqVQwSj+J65CEQGqj0iWUgqqwVDlg1hm3wRrWj8P7IUzNri641QKihB5UgkxGYlvvJ1yv2+3uq0a9EMrX0GVSWuWSEYKIMntDG4i4gyDpkiuvSOoVK+72lOtQqilVpXeopVT3rgjMGQQQouEh5zjVU6hv2DMPXfkwHpqrDHDHKt+kYI51aekbtBuEIzt9/SDD/APsCT+7UwR9PS+uqZ8WdE2u2rMKtVSxFwViV54khboMRKk8NkEDUo79L66Kbhn3LOqCbCyDiYjHtxkff2uf/ABcViPTpbgMMcMpgrJLqrfKJgtbz58GodM6NQWkA+227UirP6r0zcpIuUByQ7IM5YePAwO/QeqJf6NMK7FSEdSWCHJugVrUZhIFoUAjiABo6VdOndQoq1alU9GmywiutziGmBBE+SSxIk4mJhutAmxUYBiAF9RX/ABDkkwWtbBXIJb6CIIHVabqnyV3VgytJBYExHpsWWwzIJIMQYg4I1Lc0UDMKbkFpBq1BTqoc/hqkenUAMGLlZQSBxqRv0/amtYaVjLj5G9QNcpYmBBpqDABK5/XM0sQUa1K1VEq/bVcR3ZlgoJYgr23LzA8cTV0uz/oG73RepTq0+1WuQyQClzMqwAVDqMGT4Bk866fwQUlwKphroDl2UZJQKxtAIJhZgWiBgHQS7Uisahpw7C1iqkjMFEFyqgWZ7i0SYuU8G731q9AU/TlmqAqHC2LYVglUdyZkntbmJjMoa0atKiXYsaVQyovenbIyHtBMEZJkSSciTqrdZ29KvVV6m9qeqpwKTIFpkk/KwF7NAALRMQchbdBfEez2N1L+Mq1WqQEvpsoCqBMWyxPcxa6BwOfK6v0np6Mlm63RpPm5mUG24rI7SG4OZHy8GdJh3tehemh/9bWClsBWEni6AYkiQZEyJiSNMuifCi1atOo9etVtIlSRY0AEK4KqTDH5TPBmJANZ2Hw+KpmhV3MDCmQRUJkdpFIDGSymYAJnGr71io3TNhTpI5qbqqfSpXQTe5lmkAC1ASZgeJ50SK0m67XTd7moXcptNkGUuv8A+WIZxE/3YMDHzGdVrpHwayXMjOA4gr6amoFIn02uYoViC2Pb7aedTpjb7QbSmSGsWrVaASaYbLHMrc/cSRxIE+GvTzSqdzuWJkl1IUm2JdYBUgDJlvAA5wasTp/QzRpinTq1Fpsh7TSpsLY4BAPzZmODnXHqHTmapLVKhAIIlAIYAAEpYaYJOPrPOMlP6VQMFN1htzUC5gQZmCOePtg40PsqVJHH/rKircDB3CgGPJWZgHImPt7iHbPo59MqtQqG4ECAoEA2jAwPygGIxoZ+m11IsrJerU7WFL0wBFkB14a3tHuTB5J0TuNyIUiuxKwvdUW20GDcLW9TAJWRLRzrLUqFdQPWeViJYAQIEWKBiR4geTzpThuul7pqbfjLTqP88KVuJMg3hlZGIgMIPJyRGgn6bWZR6m6Soig0wtWiz07UgkktU/xRLEyY58aP/wCFKWAbd7lYGB6pBkeRBMgrA/bnXah0umhe+tUlyD3NyYgGYMk/QYzoRLudq6UfRv26ApACggsipLXFrrwMce7SedVvedCpjC1aQaSQDSAuJGYN1oUREqwA4MwYvG/+HaT1DdXeoBhgbC84sTOAYjn2+o0irdPqMtRnq0adKlMeoq3A2yrlZNnMW8/NMDJezsIuh7So67hkrinSp/i06RcuaNrdtQk5Fvp5GZDAedeidc24rbP+LZCtekhHqLUCgAsLgxUklQy8kYBJxnXnRqrc9ONzL3qG2zqGqQQVZQDaqMqWmnkk2/M0zYf7LviO56myqoylVBX1BDOo7Tcvg22YzPcdb/WK47jfXKVZdm7BiQyNBUKe61kQ/MGAgk/MZWI1jqlSo0V3CNUDAks5YwouUBLVQY7g8xJmPOjOv9Oq0q1hXbMzNKslECpVyWVanYVURdLCJJ4XGm+3pN2evS2dJmb8JTRvYKsJyO1LfozYIEDjWMa1XqagMPVqemKmPVDgOM3gqBCmCfPjmRK6N3tBay0/w7wtYkVP4hjnAMqxVBgHAEduBzLvcmgEcrSpgF7DUo0lENiSTIacr9cgxkQjXd1CGWm61LGtUgFTjFsybm5gEqDnBzAiTedJT1APRe090BlhDB7EIdVhcjljk8ETqasVY7ioqltvUrU4g+mnB8MIeSD4wBB1NXZWAbjub06ZvUrBtlD+Y3BaigmTliQPPvKXffFe2DBFpiKU1GMhai5JamqMvcwCkGDGBmTB03fxNREulem13ZbcJX/5WgduIUgl5LAToPcdX6fXqVA6U1IYW1Cy2sBlmJW1iY8ECTxdxrbGFVbrnTrnqMx3BDSpbbKAAw7sems5JADsfeSYOuGz3fRmRA61EaDcpRiQAB3EqO7A5uMZMZJ0z6jV6T63qFaNQquQSRTJBggIR6a/cDMT9Sf8K9E6funK0drSKg5a29VxPzMT3HAzM8wInV1uH4P/AIE+GNvt53NNXpqySFd2IUGCTDAEcA5E++qlV6sd5udx1Ai6jQVk26kkCxfnqmASLjIkDi4fl1Yv7Vup+ns22m3KoWpi/Py0ybVpge9QgqP8qudeU9E+Ia4UbdwpoG1XVYVgixBvniRLfZpidas6xmfa07nrtMkl6lINWAc7dgoIBIIRiEZg4B5IJLAEATrTb9V6fVUh32yVFYOreg6qVOCAI+b6ny3GcMNrV2VP8NxRq0xatNQqkYIM3MS8DMAnMCSMjRO9odLQh7KSgRcQqNLQDAWCSJHPvrn032GrdX6We4bcKv8AjKVZEGYHnEe3B0Cu/wCl1LQGcCmCyep6hSSTAYH5lJ9h440+qbnZTUNIUluU/wB2UXDAQT3iY8AZ/wBdEUOsUAy0yC0dnqFlC2yB2sGNsZJIC8+3D0uyXqPXOl1wBXRFSmxXspVFyeCGCAAdwJWwEkA5EA4o9K6ZVWr6e4lAoZlFQyCAxutdLhi6f94Grb1HfL6eaiFmVoUOn4hDSeDZnHA/N9McH6lTQKoTakn+8IemMMMmG/vMxgk4zMiNPQ2/Ci7XrOzpMKVOpuQtNrfCqxJGYAuY3KT3DAjySCz6n1nYOGp1N3WBzeBTZgS0Yi2AAMROJP3Lxd3tFChlRLi1S4WBWkgSFBkg2mCARAERA0N1He7awwdvVOWg9vMAKOwsxiWkLN32jWch2qiX6fT7qe43IMz3IZ44EKBmRyP1Gid5X2dRBG5rioALXFNjL8S5IAMY7sNCmS2NPKG82LiWpUl90ICAYAM+4nIGAY+slZX2vTalS+1BIAAumSebganaOMzMYwBBujtIN70mlt19enuzUqBAZpU8ITBWHyMEDuwfEA6B6DRqhh1Cm7VKlN8hjLMYkqeTDKSoPmfGrZV/hagFN6OzSgrAP+IFutU2OSqoVc3ZKqQYhjiBXOqdQOwmltlWzcIr8s6hlJUBWJHcIzzBIHidb99Rm/r1zrNZNz096tMK/wCFeGJKkLFwYMFLLHmPqNeb7ba1RT9GtWr0ajhWWh/eljPzlJEgjIg4iczAf/2TdfUh9u2AO9FPFj/Mo+iPI+zDXHr/AENNtXYB61KmljrU9UqhBJtRSAVVhDLJBgW+SDoU6I3q1GW197RWsSqtSK/KABC8CCOCuBI86zR3opW27qjUhwTlkbyS0hmJAyIyJPHnROzr7Nq7+o9f8RhUeqrnvJPDWrHIkgqImbR47vstkSUQ7pnlQDTZXQT/AJ0m0HzdAW0SsTdZDtOek9Z2dIGzcJB/LcTJkk2gmUGZMROPqNTSantdnTh6i7mmx+Wn6qE4mWW3jGDJQ/RsxNZyfa/jr1f4HpiiHo1npxS9Wdw+ahi4fhQCkDmCxAIwTI0r2/wJuCVB3FKyLiyhiI5EXFZJkCPrJIkaUf8A6v3RIY7hGI4uIOcZgyJ4zzjWa/xfuWgGtT85lcSZOfEnJ1rs5+iK3wlWCBxu9pEhDLuCHP5Vib/Ix/vHrnw3tU6V066sVLKCzlRBdie1ROWbIUT59tVD4A6bU3Xp7vcOKgpytNLAQCCIe/8AMQZEDyOfARf2rfGdR9wm2oNiiwLECZqeBHBt/wBftpm1jkF+IN0N1ugteqQpq/imkys/rMLQqqSCUpi2mCB+Vjy2lO82VGjX3CUjVqUZsDsO4lYJhlU2ywwbe4LznHToYp7enXq1qTCuWVaVUyQpb5mAPLKAzBveM50yo9O9agGo752fPrU6lQ01QSCqrLG4CY5IEZK+bTJ9ifh34aaqiszFXJtNKoMxPA7pMjgx+nnTGh8LbcXtUasEAmEIlDkgNhifbgZHnjSulsN9SaxF3M4GL/0zkAf6CD7HWdt/FVOxC7APBE4D5EGVgz7ZBH01zb/ph07YbZn9IUKr1GAJplwGAnL5UOg8kezDVjf4Y29MrbSLq5wxqEqBBN0FhKjAk+49wdVXb096a9MwEqy1NWdVFoaZBNmFORPHjzGuW62vUTesVpYguaYgucBcpkgYj2GeOFf06q/D1NfwaVQoXtZuyRAMKvqsLw0MSBgnzgGR63wO9+NxUW4m25STAzIC1CDC+cZIwBpHU6fXPYQHtGUAqPbysupkDKsJPtph0wdTandSatZEKQrWsMi1ZEE4Mx+vvqGCKXT6W5qVVrdQ3G4q02+YU4RFtwO7HIwFgc++jB8Fbeo9NGYMSsiwAkjPzDuhgRkj5ZiNJK+439hrS7Bj6bSAXkcqywXB+hzrWjuN7Aha0RI/CZTHtIXjEc/pqqw73n9n+ypMyM7oALiz+kBAAxLBSoye4gfLoTd/BNNVQrUpi8/hu1MMpQD/ACGCfN0gQDiMhYnW91cRbDstuVMsCOAQAWxg5Ohx1LcU8Q6qBP8AdMFgEGZibRAPt2j21bVn64734WrhwL9owYsFYCJA8wMkEhgInKwJJGtOtdHcI23DU3CH1QULP3QQyzxmMgR8qmW85qdQqVFkFTaCPlyFIHIAkSBORkAnOdLjvqgZXDBiSGIAy8ZF3EiMfY61LVYI6Kp2vo7mnUFT0zeyr/gYD1KZ9mC5g8ROvaOst/EbFmpMpNkyaYqB0ImLSRyIMgg4HPGvGejioz1EioV7npyGCQTLQhx5++dX/wDsp6vCvtXOaR7Z802yv7GV+mNVvbNnSvbb4ZutLWOGwKdMAPdzaCxtMLJOQJgT5GnUehUqVWspZglAIGLBUvdoPY63i233BIMA8wLT/aBTo7a1wT6txYKfVIqBvmFwODOYDKbZ+mqBV3qWq7ICoBtgGFBk8kSFOeSSQMzrLcurP0rbUjVZKO+YIQLEqFnyRdEKthAXyGWScAgC6aqW46otW6uVBMwzgEEnjkAD28+2pp7Wfr1va9HpuKpp7Xbqjwj2pN3bK4lDTUA2lQCQXzEE6UdO+HdnXrrNKkagHcvpAp6YxCgNYATaQ9pPze8LT+m9Zai6EEsshQhqOqm6BGGA9vmBX3BGvY/hDoi7PaD1YDCXqMWujJa24gSBxMZ+5OmdufKYU/HnXqfS9gFpKquw9OigGAY+aPZR/PXzyQoqIajOZhnK/MJM4nlozzydWL40+Jf4/eVK7f3NPtpJ9Jhf3PcfoDpXsqRrOSLVxlro+8n6/XwNb9DNWboFEVKgMvuaKqVS95ZCwF3ZgMJjDeAvB16FR2Vaj8xJodsLREQGyXGHKwY7QJySMduvJKCMxQVW9RachR5g+7LDMPbOJxGrJQ3gAVZe1cLk9sGZBmf1mfHGuVrpOL0r1FtgrQrGnFNmdV4IJKVIHPBJhVgiQJxp13b02ostZLoW+0lQSSCIWWRDjkAzHI86p+067UHDPk84MZ5kt7+50SOqBg1OwkPhp84iB3Qq/QQNHkvGnPbSQFjUoBmtLIKZdu0MbPJugLkkm0kBlgjJ2+2auFJdmaVFNqhNb8TuFSORaokKCBFw5ULpVv8Ac1St1Omj1KawiyOLpgQSCOcZnjONNdp1ivXYVNwKtMIDCL/eWkCVkxfMcePYxOmWDDXbQgJphg0yRUa1HY5kBWZzmIDGc8aGc1KjVKRpNTbwwqMVMCYAgOgUyM4IOCfAO36o3qF6O3ZSLbVf1QCASReCnabSB28x3WmAO1V67As6IXR/UQtSlFc+wEuvngk/UDVoxN1uVRyiVrYHqMtZ3lQLQzojzdKwO0EGHIgnOuw322IJTcV2V6gCsQ9pZmX5Aw+UzF2IhvrA56lu2hSlCnWyBUCsytIAPbYDJIwQ0jAzpht+nV7b2kMwUFUEZE9/4jA3G4gkkHHA1JyKszC5HdWCw70kCwJB77xOTwoEATOZLHZrYtQU6YVjMFWYDuMXkqrR836ZnGdMtr0aILlgcEd85B+sgTziMnWp2dIqyi4SMgsSYgcFpIHsOCW4zpwaQCnUQlV7QBDkW32iRHJAEDiZ4nnSnc+qypO12z90NUNOajUxEABywDFh3Ak/ynVzq0UCMMmBbcrZmZgkZ8kYzk8Y0l6kruLFv8EG60rkkkcEzMeT+uj0Zdef1do9Cq25q16aqpBenaArBgQwQKSRCxi0LNoJ4hJsev06e6XcUibEaxwRBNJjBMf5TDD7jjVg+LeitVZg9atcqplld7mXCgqEtIi7g4MTrz1VRS3qGGypFsffAED7a1JKrr6G6sHrUA1OwsAACwBHIP7EeR7jVb2fWIDXO6KQFDVmtWboBDLU9EjJHyzlWOtP7K+s+rt/QqGWpfht9V/+237Sv/tGuXxHsqG1f8Uk0qzlKiM6qoUyxKQpc90G2CBd9TGflQZ1qnuj6SbZaFlVmcMAAKgAMMCEYQRDGPzN7amvNer/ABGGFihjTDY72BMDgxhRmYAifA1jW5xt+FbJ8vT/AII+EtuKw3C0zZTJsvU3M5AAy0EhYJyD8wg40N/bZ8W+nSGxpHvqZqkeF/wfqf8Arq89Z36bGgzkiKadoPkxOSTz9/p76+fqtGtua77msQXqMYlhgnA+4A49zH10zpn3Wmw6fTAUN3SpcRkOQMj3kcR9Doz4S2geqpekjdpZbakAWZaYMZECGK+/kaOoJSqUxRVXStSb1FgJyPzMWPaAJNvJMcQdONh1TbBlcCmZBUp5xdFqE3LgscsRJ8TrGun+HVOhtvScslK3CorvY8LBAuhWW4krCyML4wHVPaUUItCqpIYF0EFmTkEgGmpgGbYwYm7Fdo7zbVr2phKdQiSfTRagbwwbIAHPOMyMAaL2temlJEWpSSzvKrTVYYQIVj7nuIAIJkCAToGUT0xJJLIHgBViqFRszhz23BbjaCeIJE6Kfb0QVqjApySDWUl8gz6Qklhm0CAcHzjj1D4io1EQKr4IBN0KQIzaytHiSFBGca4U+phE9Taoai1OVqBgECglFpB1W0zEEqAfJxOrpdiW2L03C1GNOk3dTYOAVbkqyvcGMZ7I5+saKoyrllIp2mSFZe9AwAYMFJg5OYUTmNVrp3TqrMGfe17Bb2EFo4uVgoIiceORjTbqFf1AlO6mtqhSFEBgIhWLAh8k4DCDI8GJLBW6qKLKjl1w7Jc6MGAIItae484z+nGiavXLZvX0xML6igg5EgQwgkn39sZ1VtkrJfdSp1S0SWPygYW1JtQiLjcSZ85Ma9RptUawmosLcjBxCtxIa42MPlhhE/aA7Wci6t1NWQMWCzgYAE+35v8AYyNKt38QLTCkPIqXWOFBUEKWM8YtEzPkA86p6NvSqbc1Gq+mpFzKCQpzcRgHKnNSTiZJwSduiyrXW9thpWqqAyuFRCpK8j5sQMZgtq8YYdVrUyzUGLFwB3+oEOQSLCEzI/MvliAcamw3NOUsrUQ0G4BgziO6xzeWVi2YOCSdbbLpqukVFucAkmkzX1czBKmEUz8oHg4zpX1DdKCVprNNZW1llVWZKmFwGHMRPIMayYcDrFGubfWcMRChlYKWiTA7QW/yHHbiPK7ddMZD+GfUAMOEwxiZYljEls2gMR4JmdNdqriq9lJIYDuYlggAnEllBgEcjj3xrhvab1yaaEpUQEYQrcvkh4hiDAJByC3ONKVbewEWk1KotV2aywg2fmm0xcZgwCpIMjgjVF6x0SmKhCVXqOWN7MgUXN4iZGcg4uBwIgm6bht0EdUHqZZTUCEspAJChYgq0xceLiZg4WUem7iutR6itTdFAS5bQAfmORAIUOIiRyZmdXHYblJPhPfts92jM0I/4VT6A/K36EAz9Dr2D4p6Wd5tGsxXQXUz/nUER+oJH/unXk282qbos6YUkK3EAmODwQPfz+uvS/7OurNUoKtT50/DeSJlcAnPJX+anV+izPTwmnsajglVOGtjzPJEfT+WNTXqvxp8PvR3DvQpsVr9xh4VGkEygX83zSTyT7ZzrfnROEpd/ah8Wtudz/DUiGRDDk8M3+yjz/toDo24Co9eoAaNJe0RzHA+kk4/5vpqnJVsUsZZn+ubZ7jPuTj99Wzo/Ww/pJToK9JAfWWqJBLAqsBZJIntgSWYDBg6OUp42T/R+22bVkqqQy7lgTfFUJGGbupBlIKk/MbdB9J+Bt3UqIhpFA35iw+WCZhQxAxEkQDHvq8bVQu1FLaValRvVFRWLGmaf+QArMQMqfDT7Sz2nVy9JBWZKZUx6YpMZWkSS6kK0AwJLUxEEcgEZO4qX/7fkJdeRILmCGUIFksX7cD2tB+hxojZ/BYoPRqtWpuqkMQSxB+wEXAGMkjg8xm+76tRuDvU9KnTQVJiFZBbAIbmCrdyj80HJA1Vl6/TqMw2xqiqQGptTp+qLZXDL2CnxEGAsjg6sXlXOp8JuzVGcu1d5Het6qWNtoe8EH2NjGBIJydcKvwc6isbmtogw1NXJBFpBEtjlpiYt4M4stLqNRFa2Q9wmm1iCQRBi5jF08Se0AQp109dHohmqUStSsVp1Ucn5iSwZ7iD5QOJAMHkYsg8qrfRaNV5ptUFGmAQENJAYMfiRGahZcluBH2HGv0XcV3Zi22ZiLlqG7utwLQqwSAQSRgHAkkw32lFjullvUIJC3eogQzy1IgrgXGWOSf0J27ovd6iRzbcxKrIE/Ue4kATJz7h0p23w7WkEmTIBIHtMkScn2EjJM8kaY0PhWq1RgwDISQGIPF05g8kTnxrn0Dqm5oyN7uENEOWtwCgN0IGA74598edb7zfUTV9cbrdKqzap7KaTM3jtU88nu4j6vQ2jdt8JsajhqVRFHyuHHcDBKtDEz4nEiNEVfgqkMg2ichoNq4kKfmHHknjzrjX69SAJepUKjw5+cn8oVe4+P3HvoVviP1GtpOCCflVDKxyHe4qv/KQGEcedPQ/7LFT29KkRcYxHqEgDNsgGZzj/wDyND7rpW1DEkhTE4aCQsZlSCQIHJxqodY6rt74d/WdEJFJZs85PdBBxgj3/TNbeUtwi1P4gUqa5cmCwU8VJ7SjAwDIIk8Zk2rDfqHUaNJkNFwAwnsWVeI+WJXA+hnGcazs+utIuNSnI/8Auoigtk4YAiTjOYgSDOqR1e5as0idwhwwRRTVjC2kQztUBEkhpmZGI0NVXdblVpKh26I7TTQoQSgJyCb7hkkMpUlOQeA49QfqlN2DgoGjEopIPEF+VH9ZzqtfEfxatFgll12CFb3IMLIuM4wI5JOqV1H+KVQiln9UALTiC4MzCgA28kG0eCJ1Thu2YhK4LkG1bgbpn5TxOfB40yWrqPRXWnUpsqVKYWbgfSKhWJ4DEFbpmYLGSJ5wi+GviQUd6FMW1SKZJEFSJtZvrcc+0tzOqjUVqLmAwyR2kiPBEf19tDbiCYED6D3GtTiLen0n1Pb/AMRQK3lCY7hEiD/Q1NV/+z3r38TtkZj3Dtef8ajP7iG/fWNc9qeIbvbsAr2yOBjGOBpt0zo9RY3DqsHCIbQHJHdiCFVVJJJHJUR3aU7XdsxVHZjTuBIkkDwWjwQCdNN3WRqhFCnCW2qBgtAwxjksc/rnga63Z0plurH0zrlakrKlRaQIhpBDEQYAqWl1EnhSBjjJ1YF6oHpAlvWa03+ogIFy92TBYEgCLeDIYGQaBtqbgYpxOLmZQP0kZ/TTLY9LrORj5uOCs+0/Kp+hjnXKumRcF+LIQF0DVFmnCMWUI0CBLYHiJJxGAANY2vxLTVVZUYPlWLMx7ckWlYBMwIJ88gAaridDqBzB9QKLhbw3I8gCJGSAcAxmJS7zasGNkOJtuWDJ+hGftMHUsj0U/Fu3kz6jkAwT2lgT/d3jIXJkEMIUckyVe6+I2d7Epr6TOtoZ0ZCJm2QqOoBzwSYAMZOqS6VFwQR7yueY9pGf9dMuibM1Ht/EVDFz2EqJ4IMQIIMEnMH3MSyLj0X4oB27tVso7gBrVtc06tgX5oLG83kTBLFSTOnu167tmRLmurgAVy94WSxuVEZgsQW+XMQDOAaxvNht1sZqt2WexVkmWJFS7AVRcBkHxg6SV9lUqBxToWiml4ChmdhI5f8AMYM5Ee0SNWjHoG465ASwLWlmDqHVbOCDdIDYPAmAP11s3WNsH9NqgDsbQt4BhgScxn2unyc6876Z0n1G/GZdpTgy9YkDtAJCqTcxz9uc4jWnoMrAU6lNlfNNgyBnUmAwQm5Sf8JGNByPUTtqTpZCtwQSSCuIIJkEgg8gzx+iHrK9hoqLl7VCJhVUmPlULgAAgzER5zqqn4d3jNAoVrpbJSAxXlQ0AE/b7zrt0j4e3Bcer6irIkFHMyQOQtsdwPP8s6u1kN6vREL06rd7hmaoiCCxABQyzAAKGOM/bMasNXainRWnTSg7vTALEp2n0wCrKSLlPmCOR4GV/T/hb0rZqghWN4YEuQYYAEGBAIGTmBjWd/0CibGuKqRbZgoGIKiVHODkyR5iNOjoLXIpd23AZlIIphoZgqgNlvlMlSRJESeDGjqdU1YqU1ak7BXPyUgAFh5ZbjdDEm1ItyeQdLa24CFS1FS6i1SbblB8ckxbJj/bXbcHcVtrUp0woWiBUYErIYfmg4J/yg8HiY0RDOnb81Xp0mRyKisalUMtxgHKl4ZijYuRFEf8uqN1bqjC4bZKiU/Vh6zMSakWwQ5WabC0/KeMkedB7zavUQ1KiVVq32mAppwFyRBuBn2W0DkydcD8NVSoZhaggXVAVAmffAGOfqPfWulgbr++NcCQVzCFmk2gYLEi6DHzEnM+BqvekwJxBB/bT9tha6qCGJI7bCG5xNwwCYzwZ51y65Q9NkGFDoHWDJAzg/TkfSNdON+Ixy4z2bf2b9VFHdGm7W06oJk8BlBIP0xI/XU1U6hmQRBHGpovCX2PL6el9P6aPVQLttmFp0boIaGLgstQvbc2FwD8pumIEmdDqbZWdalKkhqFRIQtcWJkFuO0QSDGZ5MjQGzrOr1X9GnVe/FQLaBACsqqWwpIgjIYDiGx0Z9xVHphSEUhlC2CJgEAZAMYkg8kxk652ukh11HY7ejUFJKTGoBIhu2CbbTB9RMC64AiJnnS99nWrhkpbZxTuYs7uwUADBKTk8QwH5yM6x8Qb6qop+pt6RtX+8P94CYFxZYOIAmCYECczps+mg1aNd6lZabsC2Tbb8xIEXCIBCgCI8HGhNujfC1csGWuKcJzPzAiYAiFyZkcEwRwQ/qb5XpUzQFKqaYuqlSxw3M3MuD8xIEYjS7b0i7sU/FoFmh1gBkBMAB0k4CgE4HecjuZm1UhAVotTpkHhFmM4DKwHJAzFsD2zalg21FKy2mnUdAokMnYQAACO7JuyIOAMnAOtH6HSFNhKmnOVdSffNzMRMSYiO4+CdVfqHxe9IMop1ROSWcU+CAW7jCx4B+aceZT9O+Mq1MQ8VVJgAzkEmC4i4YH2kZicaZyrd8PbVHqH+HkkOTLsyikQtsiVJPBiAM+2h+pbAULUZqi2wLk7ouKyYA7gLQLiJAcAFYJC3f9QbcU7NuDT5i1IW0AStoYKQCZNv0nEaZCpSrhVoPWNkM1lN7mkAM15VvUBHiMkeDkBb7rcMK1J1FGqFIVqlamGDK0fh4ErDBWkklSB83y6E+LWauKi0HamKVQu6r6YR5gAKzxaMkZxMg+I71LUNJK23rRVW4yjMyH5ibVeUILQe3ELHcNEDq1GveDRr07iEeraKZZVko1pcBgTgwCwkFoGkOVavVph1SqXVyJastwaUkCkTZaFE9y3ZEeJXluHFaqDTe9yGULUVqYYKchKwACAiGBKvMGPfXG2UDVkTb1HWGVyAasZWq1+aymcleMLxGknUN8f4OtUS+m1MBQqgwQGtlgALJzA7haBJOgrLX+HDTK2161YMjK6kBxz8ofttsbIBGRPvjCdHpikGRwgElizdstHcwOW7QkDMlhmJ1590Xr28upstViB2sjhEu8BQ1wJbMjiIY4tI1Ydp8S159N6JqVTgklxEAC5k/LIMgSeTAyZbFDmvtqbxDANFhZ4Be2CGB4MxJAHgmTpNuKVwRUqXMME9vdk4FsmCQIQkARknTLc1TUo3VEqUiG7CokWxd8vaxAIK5ZeZGttn1E0wAabXFWLWBVQzMXXHJJI8nAznGskBToKiVJ2rF/yo722kGSAWuDEj8oLHH5hAAvWKX4dQpToz87UixJDXKGSoCRlri0qBFtokyNE7/cbykgNJ0rplWT0ypBzi1u1lggXAW499cN3ug1NidvULEhTTh1f08Dti5CfYkkz55GnUR7jcVNxWUii9VVIX1PSMqAJanm43DuMG5smJHB/XugUNw9pqJRcG9iUKqKZLEsuQskWysYII5nS/qYN6gCotAgWOYLARBx2tcCSCucHODOk1LcU7mAoitOAolQGi49uAQSAY8a1PwUpbYmAclDNjx4BIgx/Q+2pp30bqSUqdWluVZe4MgAEgnDYxjA44J1NavLlonHjh4duyiFYwgEgD/KIIjJ0x2q1FEgknzC5yTGDxjB1Xl3Dgj8Cv8AKHGILLwGALdwnEgHVt2Hw3vqlM1F2dVVtLd1QKx/9gN4JHggE/qNc/G/Tez7Jd5Wr0KrVqYdqjp6YeYCe/YVYMDjBA48zoHqPVt7VpCiVqBeSUApknIMsFlhnjA+mBp9S2tQ9vpjCjuuuXnImbiRkFQCQQR7S5p9EqoqFaVM3gWW1BJ/9tt0x3R4HMaNv0ulI6TW3SgorVsyZvGfozFuPoOfEasLdfqPVpHcpVcesHqU6VOykQRlwZmo0wBJHytMyNMthskdTUanUVVe1yyKbVgkVfmACmBESczxo4VqFMPTAq1q1xFOmKZYMsjuvAKRJtJ8MCPbTtHRF1nqXrObaISkryjU6YFULJAVjc8eYgATE6ATqaPRFAbZEqBpWvHcoLTzaG5Zsn3nVwff0aH9+tOifKRxnB8c5xHB8QdLqW2SoWek4Niq1opr3BhgqWMFcnJI4Ogwq6fsKoqSodC7G+JWRClgxDQVYEZIMj7aLrbDcUan4FXMc2NAye7DW4iOcyPPBHXPiNVoFUWoTwTZnmDF1srnkCBIM5E8NrvDW26mm1G50JArMRfaYBFvDCSI84ImBpAL/hdYu1Wo7+qxl3UBS5jABuyBxDYONb7mlUQkK1QKJmIM90YzP3k6C3HTKilWDCoCQllJj2s2LcwwB5DRn6yLjaHTdwA1oFVREKrguA0sLhPZgctyFP0kLTbKdvUR0p+uEEvTqJIcWsuJkAjA4006R0/pqURWYbllQeodoMijVIWAswzsCTBLECbjETofp6ioVp+pSDklZdwEFsdlygi4mMTjM5Gt6/we77kWNbWWofTAcWkqC14KkiORBjIYRzrUv4zY5dQWhVqJUqoLgHNOkgKqrki1irQs2xcIhssOY0x2+zaoGRiYt9YfNytwNMZIVAbYUf5iBzrl1fom5puW3CtUUuXUBVNnqEM4EC4kQflJ5B0Z0Dcu1KoxQgrWttZSLV8kcRgo0HjI5Gs3T8E1VXUlmLqD8oVfygwPsPGcmMTBjdd0sKahNsTkHPI8DnB86stYO7OqCqGcqhkLGf8AC1hORIgNC84mdJPikihuVQKzBZQKiyZIDPIExJOSQJAjwdF4mV3p/EdJiqKrAwABIkn2Ek58RplS3qswF0XcCZOPfx7+fGqhUZiGqBFibCcdpIN0hVJXAtgxN300+6d1Tb0LRUYIYBLOpCgnwSQI8iPodCppX2pLcsBIgxHJ5P8A3nVV+JegVngrkqQJWmLp8MDJMYn9sZ1ZanxBtqjQK9N+BAYTmCIzmdD1t1TKkpVTImQwj9fp4/lp9Ca80670v1alzCpTK4ZjTNrHHytw0HWNH/Gy2EqWqMphha4NrcRBOFKhSDPk++Jrtw5dMcuPbfe/FTOlOoxudD2NcxZTj34MBeBm3xnTLZ/2jbwUmVat4giSCGEfMSfEzIk+AOdVNdnTMyr2gkBf8WIGQZVs+T4yDnWf4c2thFvZSVENcJKhSAYJMz4ODrPTdEdb3+5remrG5ZhJMuIAMNb5yCJEk+edMOk9PqozM5c1mpsUaoxSmgKklmgS5U/KASGYGOJ0NtKlvJIQGZeL+25LLS3EjiAMfppv06nR3D0qCsRUrOe+rUfsCXOJDSCCJECAS3PnQqEpvUSnb6oule+mWELPDcB1Akrme7iDq0bLY0La3/rVTcNTcBQfnKAWgT2qSFDG3MuY4B0q6z05ttualOgKVaMKA93Pd8paFce0MRg4BGk1HpVI1Gq7hBSSVJKmQRIkBQHuMSIJBOTqS79O3NOrtgHpU9w1VlTtxmPchbgGUnA4iQZOj9rQSnUSmRTppbDORbYCe25cBVZgwEAcCDMgc9r6XrKx29R6Xo3i5kX5YS8ozASYg2XN2D30y+JNvSphXWvS9OqR2RcXDgZCwWdyYN37g6MZ0p+IKm3osKqgvDgIlLvNRgDIKkE2gxI/ydpF2um62Zapairey06hpsSigFc9oPaJtyCZhs5x0pEGKaNcpUIrFFBNqklcwA35ibcE+DhdNgVept7XApo0OAwiSzN2uQSVkLIa2dRH7LpDhQXKXRdeBKUyM5GLY5kHwTzoXe9a3tE0qabfbJUfsq1C14Y8AgsQ9Qn2I9h+aQ1/41RNRjQCzTIp1PIJJWO/ILASQJzIHtA/WaFOsysQGg/4pRLZBPPJItMcwNPpn/Sur8O7c+qvp048uhscEwGJCnmJkEEHnidGUOg0itMirVDKigOGlgFMhS0SsEDzAP3MpfiffVaiUqQWxAwCOjyGMdrBriS3JthuJPMBF0cbkNUWg9BykhqePw2BjtQlSoYyfoZGYUmL1LZ1mAN7tVlgwZxAQHjtn3/U4xrRqFLAUKAzB4EkMA1xxxOTMeT5GCjG/sogMF9Vx3QcjxPJJ5kE4tzpN1D4jVaaMTHtDZ8zgw0ibY+v7HkvFfNnRAcNEt5tgAknJImPqP8AlP6gbpWmoWFKSLrvzAggDExhQfIE51Wum/FisQlxYgS0DIBOI48GccHB+nb+Nb1Zgtepku0AAQSFFpFx9yRJAjzFq8aJXbBKRZpLHIZ2sDhQLZwJJAiDIhfblJ1Y1BLlnZFuxTKEWjMHn5s9qgfQgjLredQp1VppVR/8gBySMhcfOAFJiTlZEQCAurVRzSNzjsQf4zK4HK8qIu9/A4C6dI6PTqKrUVpFW7ixSSJkgkEDuIOGgH5ZJ4J/Wuk20PToXLUB5Am7yYkzwSM8ktpcOuCnCLHqXIrEHBZhewU2/KPeB4GO2C36mWamLSCFuPJALEhhMQZz5P6ebZFlVvrXQWZLWBdCY7lYvybSzG0iLbZwDPJmNTRW43z02IJnLOpujkj7ckvx9PGpqnJrFF2lRvUqpcYIDc+Y/nz50FtRNR0JPaWg4kQSPtn7ampraabTdlSzQpK8SPqRmOdOt/t+BcQVAdWEBgWXuyACQfrqamqiH/TPheim5tQ1FikWVla1lMKRDAA4uMfznOufw+wrGolRQw9FX5YZZadQ9oITkx8sxidTU1n7Rv8ADXT6VXaVPUpq5aqlK5iWKr6lgK3E2sBwR/pjSL4U6QhqNVBcGm6oBcSpUkiGDTcBPHH01nU1aj/4nrGNwzQ123ckFVj8MMRgAA8eZ5xGvNvhZrqyhwHUq3a3Hyt7fbU1NM/81C6PVmkWrTQKxgKvJDgXFmJdifMtp18J9bq1XrIzdpDf/AL/AKgwfEADwNTU02dVLltZCUmQlPVBuCYANpMjyCff/YQm6cgrir6wFRkqFQ8BWIAb5rAof5V5HjU1NYQ3q7WsyiYUAAyZ45n9eOMDGqd8Sbkj00tWM5jOCBPsJAAMDU1NE9tRn4fcGvUBVT6ZNpjIi/E8+B9fAgY1b2UKxIAm23jxaH/QzqamrkK61qxVxH5xJxxycewknWnVepOabt2hkdVBAzE2n9xIn6nU1NQL+kUxa9XNyuYzgTTWof8A5AfsND0qpNU5IBa4iSc9x5aTz9dTU0NGVY3U7jynH6wM+/P8tTU1N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9" name="AutoShape 8" descr="data:image/jpeg;base64,/9j/4AAQSkZJRgABAQAAAQABAAD/2wCEAAkGBxQTEhQUExQUFhUXGR8YGRgYGCAgHBodHh4cHR4ZIBwhISohGh8mIB8cITEhJSkrLy4uGiEzODMsNygtLisBCgoKDg0OGhAQGzQkHyQsLCwsLCwsLDQsLCwsLCwsLCwsLCw0LCwsLCwsLCwsLCwsLCwsLCwsLCwsLCwsLCwsLP/AABEIARQAtwMBIgACEQEDEQH/xAAcAAACAgMBAQAAAAAAAAAAAAAEBQAGAQIDBwj/xABCEAACAQMDAwIEBAMGBQMDBQABAhEDEiEABDEFIkETUQYyYXEjQoGRFKHwBzNSYrHRFXLB4fEkgqI0Q1MWF2Nzkv/EABcBAQEBAQAAAAAAAAAAAAAAAAEAAgP/xAAiEQEBAQACAgMBAQADAAAAAAAAARECIRIxQVFhgXEDIjL/2gAMAwEAAhEDEQA/APcdTWs621JNTU1NSTU1NYOpM6mpqakmpqampJqampqSamprE6kzqawDrOpJqaxOs6kmpqampJqampqSampqak5Ke4j9tdJ0GlQhzPsP6/nrcbj7cT/r/toQnWJ1zp1Jn6fXWQ2lOg1DrUHWSdSZnWdag6hbUmdYLa5Vqnj+f7aV7jqX2xj/AF+mi3DIcK862nSPb7854n+v30wpbr9f/MapdVgtjrW7XBqpEz9/t/X/AF0JX3Z+n9R/vqtQ8Vhre/ScVc5/10Vta2icjg67WZ1znWZ0h0nWJ1pOpOoOk6k64PUzGtRX9+Rzn/t/X7aUJnU0L/FgEgwIxk+YmNTUizadRD2mI7T5+qznyPGu203ILMPYnz9T/tqqUNzYrEnALrJ5+ZR7/fnTLp1cTUxkuR7jAXP7mPvrhObreKyHcAAwNck3i3Efr/X89LTXUDkcex/30kTfj1ZJ7Yt45wzD+Q/npvMTiuNPdgga3/ihpVROMkca5brcBVJnjP08/wC2nyHidfxOl+76rawn6/rj/wA6r+3+Ik4LCCSBBj7fb/TXQb6jUUOzgRM+/Mcazf8Ak3014YZ7zrAZMA5HI/7frpUrlvzR9zobZdRp1LlEKimASefr9P8AtrnAB+adYvK1qccNqLRyccDP9Y0z29WCOf30gFZUWSJ9pI10q7kqVUkBuWk/y/T/AKnTOWCzVjfcjjjz/X8taGP6J1XK+9tYEkfUTyPI/b+caO2+6E+mWmRKn3BEj+WRrXno8R7kTxrehUtPGuVOD+aCPHAP78640uod9rLH3/r+p06MNf44AZ1sm8U+RoLt+nOuDgTA/l/099PlRh0Kg1m/SmmGXMwPM50Q+4jzrXkMd93UgA/XI9xkf9/01xfeAZMjnzjBj9vOga3UJZVgyefOh95XUSIkCWj3BGR/rrN5tTiH6turCw+WW7TJAnz+hAPt4+mpoXdbkM5nx7nBnz41nXK3tuRW06tRhgskAhRnzexP1jjWtPrUAWg9xzPiSSfv4yD76pBrgm0yFYkz4zMEk5ETz4Gmo3gi64vaSSY+2Pcz2+PzffWHXFkrfGgFVRZAtt/zKfMjjiPP66B33V2LM6MsYeYnjgT+p/XGqvUrhRMdxMkAHyZInj/D++sJWLowBILZImZ8QST/AKfQabq8Y9Jb4iDUyMHmWHvxEfSPr/rpJ1r4geopUH0zgWz+mPP1z/00u6JtaQzundltMIAyj692BPP0/fT3Y7cGlZQ2zsslgxkHOZJAwPtzA1d1nJFPrbpxAmTOYnx5j20z6LSqsflcz7A/p9P+3nGrNsOldwtCE4/T3+aOJ554x7O6DdwHPv4ggxx54OfoOedU46byKNh0ZyBJC/p+/wCv89MzskoqXIdyB8s8/YTj99FGqqISPGSf9eP9tJdzvjXqCkqyWMKIMH2kHOPM8ackY211oblo9dgVg2opzLE9v3Awf21tt0zkk2iMnJPufvpT1Kuj1RRpNUFPbqB2lbSzSS8MDJgjOe1wMZnbYVDLfORP/wDHwPMge+dFODepV7SDz55A/fWlKpfQYAm6gcEHPptlT7QpJXzofqNYQSUf91/6HOgOndSWnXR2yr/gso9mnkeYIgR5aeOb5WdLT0bq3rLBi9ec/wA8aYPuWiOfsfB/01S+q1ztNwQPmBxxBXkGC3nP9TqxbDqKbil6i/WZxBHuJ/6xrUosG0txUgSv17SGIGeYmBgeddf+JKoIN0yBHtM4/wBf5+2gPlbAkScAx+vn/oONEvtFClixYsLcRJ5kWkgYzxpmgyavOAf/AB/trmKxmJBAxjSSoKqgWE2wMuI4x7SB/wCdDDqDg2sDM8qQRn7/APfjV5LxWGu8K2M8aQ1K6Oe0mTg5nkTj38aajeKwKsQD58a5VNhTGYt4+WAfbnwNF7U6I9+fTK3Ek/TxI4Of2n3886mrKdojyxClIiCBBzP/AH1nR4HyfPYrWu8kHPM494wSOJGOPfWlTflmsDBYmYHsP5+0+c/bQFRmGCCfefeB9fbxqbfZliTJEZkKSOPPtmP6xrWOmmR3sgSTEgyB5Hk++fv76xtdyxJjHAgCZwB+3n9dMNv8NswRz6qgn5mSEM5BVzAIIngNJOB7vKXwkKNNmks6ZDPCpmCIMHByJ5nIGjpafdFp1zbWp05T5T6qMwIPkYEERzMj9M2WlXrRa9V3LG0yO0kkAi0G3ORHjQPT9o4T0yFuHKg4WIiGCgQSCbonPkA6cJRNp7QCfBkQY/5u4CZ/YfXVI52h6Ki2VUFxzHufB5z4j66LuhZAgATIjM5iZ5++tXMgnyCR3YgD2EjnmeDGlXW9+pBCvVFoPCkgjBMmxvrkf6Rq9D2C6rvRUmxmEj/8oHjBKlozxA5j3Oo9b+D271WLNUqSqo1RiLLo5AMXFggYCQpLcTrToLtuKpVWApqtzkqR2g5PdTUKOeYJ8HBIF6pVpbmujMaqGmb1IaBbbFNYBuBAJZgQCGcjIkav1r8cD1K0mRSS9ibRKiWNzAWxOSfPGdHJulwStNj7l2Pt9IGsDdUriH9TiIC1jnwQQCPfGOdHJVohZAgyefU5OT2jzzMTM6ySzf7wYmlROf8AGffIPb7f7edKKW/SSfTojnKu8gwTNoAg4Bwfy/pqx16lKpPaWIyCVqYx4ugAyT5/66A3VKgQSqd0EyfUkk+QAf8AWP01IZSsrbKm8eq1FBTc1GlvTyASQGVmVpUmDNvOgejdYp7ZmBWlTVvmUPxGJCWDOVBP21v8NblaNc03utqkyS0JBCqwQM0kghaht+UE/XXP4j6WaFdlVQuJEXkkYtYFRgAAYjnyY037E+l1pVQ6XAzIkRmJH29iDH19tAVtrnBtH24mRIGY8TEYB4mNVz4c6gA0NUYGJW52ggfMpDAD/D4/XVi6jVBC1AolQGYkyADGcQODyCRP6HSMxKtOq3y1WpyefmGTlYnjESR55PGsbEvUpAra8YYKtzY8RItbkTmcHAOhVVGNLcyVZVlwCBEycSQz/lkewJjOOO76l+Ctex6BDWiTfESZZAyyCJNt8j9I1JYU22YsggxgfL5OJI4xP10U+1gexxnif/M6rmz6mKhp21CVKs0h3kkNayhMdt0AXAQDgnOu1MsGvSoSpINlSpT7TzBNxhuZFxj+QRh7S26sih6jCOfAJj3PI1NcNrt33FKUKLdyCwaCD4IuVhIifPONTTl+h/XkfTqFIqKpWkYUWmoUEjAvkxxBhfoeJ0L1VmdnFNGIZgnFtxySIHLRGYkiTmTNq3Ox2z0IUO1ptDx7klQq+mLyrG0oe0QZPOnmyQHsYorgkuFFRQrkSCQGPJtIUx+YhTIAJW6Xb3ehUXbtUtQItMJAFjMbU/N8vI8ESBA8udpsiiWhVEQuWLTGfnPcBIEAeF/KQdTZdNpkUy6IXHfcFIaZ+cQqlCVAGQMEj/mYrugG9NRLcmQfoJnjzwdAZpbePBJJmT4kDtE+MAxOtlrAEkmT5/bjHnI+px7a61WMZWQTyf6/TzpL1rr9CmLKqEggMfwWZcEQSbT+2YxqHsTujVampomxjBF6kxOSDkHBwRcM+dJn6cp9Q1CVeoeTXqdsiD+GHiOCIxmAIjSjfde2tQ9polom4l0NUQJUkLmbUAcmTIkwNNPhqmhLbyq8begpdgNy7qSAG+WMxJgXZOIiNTXoX1vqP/D6NGjRAZ6zK1QVGIspZtWCS2SrC3zDSNLqXSqILOBUYswLGm9oJYSTbfAOD48SbudIOq9XNXcMm5oWM5FdndlVkFhCU1v/AC01deCsstTOTrrS3dMm2afE+p/EkXfUKqkGPc6eV+FIte26PTDTbVEgDNQS3/MQ0gcYH89ddz09RdbcRkmKmCQ3JP8APx/LVe2iUcjIsjK1q0ZMRi2B9/fHGmIoqAGKtGCD6leYMxlZ5EfMfvGdZ1YL3G1pk2w5MG0eqBJ8qRgCe2DGQDoTebUBQfRdyDz6qATiQCSAQBOQfH7i16VMglkgTJYmqTPHJWT+/wDvrDOrHsvjGWesoH0EyP6ONGnAO7FBa1OrVQ+mjd2VeFaFLMFYsMceTHB82HqlWhu9nT3DL6xpQjMoklSAVciLsgqxESLiIkYRhTUNjkEfI6tWaO7lSLZmMR99G/Bu9hjRaiyUf/pXe6Q7dxV+FKkyRMSTUT2ganoUNsq20YhF29YJTMdyGzOTIj7CD+vGbJSrM9xek9pHzD2MflYyZE51RvjFxRrNSqNSUqxb/wCqrAlWgrcop+wjtP5iJPIA6f1hLw6uHKkn567eImD9P8QgT51ZT1XpG6T5aaAPbBUXAFSDIJmQBJAgT9sYy1J0WGa4LBzHkmB+W0RAliPl+ul1DqAq01qU1YgNaCVdCOBHaLoHdOIyPfWd3uKFX8IhmAMleVMEQvykESRCzxzkYg5b9kQ3zTogEt+G9QMEE3dxchoEyoiC2AcHWa1ZFHqVd2tMDtCtUEi4NwzC+mSAAZgc/bWlKs/yJTpreSZq/hlsyeVA5/NOcAA5gjp3WK1RHDUaVRlMoy1SFMYglriTIiQApnmBq1O+269VphgkVKaAAKgDOG8za8RzGFx76muKbmrUcW0zTwbmBUgHGQQVuknIWR5nmJp8hjdBLkPimkxHcrRdBOO7iO3i0ArnTIAwihSUOEki5cXR3T9cCDngDQqdJFqFjDZqfOwtGcXAiOweGjnBk62JYOQFVUBF15YOWz+IEksyx5YgYwPcTtVbCAU3dRicYjAaWYTAP5ZM8a1WuDeqh6gi3zj5cwFw1uR5zk+dEUHcgMBb24UDDiJki0w2CA3BDCCDxzqbhXqekKyetZdYT6hZMiQTGCQMwI+sghwKr8Qdd222IaqS4mEMsWAyci20EmT88i0AA50oqfG22amsvuVkQXx9JK3Bh4BtjGMnnVj3FesNwUFVXkC+lUJnLCPwlAaDgMv+YyMk6Q73qVI0zVOwoEKxT8QBSrkgR6bLKnAJJAEDmJ1dNNNjvE3VT0qO6rveF7WVTaf8TN6ZvXEwQsRg8aefGFWotMbTbfifwqCvuHYiL/mphuB25rsIiEURmNF7V6ey27b19vTWoRbTppm5mPaFIGbmM4xHGq43W9sKR21Wu7VHd6m8dBNxIJamGIggtC4BACQRnTAW9G+IxWn1q6h6rCoWQrepVSvcLIm1VPaAMTiW0Yd3tmaP+I1BnBZ6XEHwF9wPfHvrGyXpxogtQZmpRNRFtlS0IxWZYAwt5kTE5OsMnTaLFjQrJ6hYuXpvDU47qYMwkSJIzyIHALlp9Q3pdV2fqG/eMwky5q4IMZKxPE5Gccca03HVtsGAWvCKeUdYtEQQsCTOMgEAHzGux6JtQy16W0qKghl9KgWzbJi0SfBzNpydBJu9nRamqUVpVPlQttGDOxMNANO+RhQAzRccHGjInQdSosKoG4dQICQ4uIwWiMTMxMffMDlT6mvcDVeWWFJqSRMfNj7zAIOccTo3UulM7Bghawgr6TQLV49IUsBYLFpu9zjXHqVTpFR1kUgrKAS1N6bkQIKwiqZwZiY8mcXitcdxvVAJFWsW8g1KXOZI/D+3M5P0yGOqVQwSj+J65CEQGqj0iWUgqqwVDlg1hm3wRrWj8P7IUzNri641QKihB5UgkxGYlvvJ1yv2+3uq0a9EMrX0GVSWuWSEYKIMntDG4i4gyDpkiuvSOoVK+72lOtQqilVpXeopVT3rgjMGQQQouEh5zjVU6hv2DMPXfkwHpqrDHDHKt+kYI51aekbtBuEIzt9/SDD/APsCT+7UwR9PS+uqZ8WdE2u2rMKtVSxFwViV54khboMRKk8NkEDUo79L66Kbhn3LOqCbCyDiYjHtxkff2uf/ABcViPTpbgMMcMpgrJLqrfKJgtbz58GodM6NQWkA+227UirP6r0zcpIuUByQ7IM5YePAwO/QeqJf6NMK7FSEdSWCHJugVrUZhIFoUAjiABo6VdOndQoq1alU9GmywiutziGmBBE+SSxIk4mJhutAmxUYBiAF9RX/ABDkkwWtbBXIJb6CIIHVabqnyV3VgytJBYExHpsWWwzIJIMQYg4I1Lc0UDMKbkFpBq1BTqoc/hqkenUAMGLlZQSBxqRv0/amtYaVjLj5G9QNcpYmBBpqDABK5/XM0sQUa1K1VEq/bVcR3ZlgoJYgr23LzA8cTV0uz/oG73RepTq0+1WuQyQClzMqwAVDqMGT4Bk866fwQUlwKphroDl2UZJQKxtAIJhZgWiBgHQS7Uisahpw7C1iqkjMFEFyqgWZ7i0SYuU8G731q9AU/TlmqAqHC2LYVglUdyZkntbmJjMoa0atKiXYsaVQyovenbIyHtBMEZJkSSciTqrdZ29KvVV6m9qeqpwKTIFpkk/KwF7NAALRMQchbdBfEez2N1L+Mq1WqQEvpsoCqBMWyxPcxa6BwOfK6v0np6Mlm63RpPm5mUG24rI7SG4OZHy8GdJh3tehemh/9bWClsBWEni6AYkiQZEyJiSNMuifCi1atOo9etVtIlSRY0AEK4KqTDH5TPBmJANZ2Hw+KpmhV3MDCmQRUJkdpFIDGSymYAJnGr71io3TNhTpI5qbqqfSpXQTe5lmkAC1ASZgeJ50SK0m67XTd7moXcptNkGUuv8A+WIZxE/3YMDHzGdVrpHwayXMjOA4gr6amoFIn02uYoViC2Pb7aedTpjb7QbSmSGsWrVaASaYbLHMrc/cSRxIE+GvTzSqdzuWJkl1IUm2JdYBUgDJlvAA5wasTp/QzRpinTq1Fpsh7TSpsLY4BAPzZmODnXHqHTmapLVKhAIIlAIYAAEpYaYJOPrPOMlP6VQMFN1htzUC5gQZmCOePtg40PsqVJHH/rKircDB3CgGPJWZgHImPt7iHbPo59MqtQqG4ECAoEA2jAwPygGIxoZ+m11IsrJerU7WFL0wBFkB14a3tHuTB5J0TuNyIUiuxKwvdUW20GDcLW9TAJWRLRzrLUqFdQPWeViJYAQIEWKBiR4geTzpThuul7pqbfjLTqP88KVuJMg3hlZGIgMIPJyRGgn6bWZR6m6Soig0wtWiz07UgkktU/xRLEyY58aP/wCFKWAbd7lYGB6pBkeRBMgrA/bnXah0umhe+tUlyD3NyYgGYMk/QYzoRLudq6UfRv26ApACggsipLXFrrwMce7SedVvedCpjC1aQaSQDSAuJGYN1oUREqwA4MwYvG/+HaT1DdXeoBhgbC84sTOAYjn2+o0irdPqMtRnq0adKlMeoq3A2yrlZNnMW8/NMDJezsIuh7So67hkrinSp/i06RcuaNrdtQk5Fvp5GZDAedeidc24rbP+LZCtekhHqLUCgAsLgxUklQy8kYBJxnXnRqrc9ONzL3qG2zqGqQQVZQDaqMqWmnkk2/M0zYf7LviO56myqoylVBX1BDOo7Tcvg22YzPcdb/WK47jfXKVZdm7BiQyNBUKe61kQ/MGAgk/MZWI1jqlSo0V3CNUDAks5YwouUBLVQY7g8xJmPOjOv9Oq0q1hXbMzNKslECpVyWVanYVURdLCJJ4XGm+3pN2evS2dJmb8JTRvYKsJyO1LfozYIEDjWMa1XqagMPVqemKmPVDgOM3gqBCmCfPjmRK6N3tBay0/w7wtYkVP4hjnAMqxVBgHAEduBzLvcmgEcrSpgF7DUo0lENiSTIacr9cgxkQjXd1CGWm61LGtUgFTjFsybm5gEqDnBzAiTedJT1APRe090BlhDB7EIdVhcjljk8ETqasVY7ioqltvUrU4g+mnB8MIeSD4wBB1NXZWAbjub06ZvUrBtlD+Y3BaigmTliQPPvKXffFe2DBFpiKU1GMhai5JamqMvcwCkGDGBmTB03fxNREulem13ZbcJX/5WgduIUgl5LAToPcdX6fXqVA6U1IYW1Cy2sBlmJW1iY8ECTxdxrbGFVbrnTrnqMx3BDSpbbKAAw7sems5JADsfeSYOuGz3fRmRA61EaDcpRiQAB3EqO7A5uMZMZJ0z6jV6T63qFaNQquQSRTJBggIR6a/cDMT9Sf8K9E6funK0drSKg5a29VxPzMT3HAzM8wInV1uH4P/AIE+GNvt53NNXpqySFd2IUGCTDAEcA5E++qlV6sd5udx1Ai6jQVk26kkCxfnqmASLjIkDi4fl1Yv7Vup+ns22m3KoWpi/Py0ybVpge9QgqP8qudeU9E+Ia4UbdwpoG1XVYVgixBvniRLfZpidas6xmfa07nrtMkl6lINWAc7dgoIBIIRiEZg4B5IJLAEATrTb9V6fVUh32yVFYOreg6qVOCAI+b6ny3GcMNrV2VP8NxRq0xatNQqkYIM3MS8DMAnMCSMjRO9odLQh7KSgRcQqNLQDAWCSJHPvrn032GrdX6We4bcKv8AjKVZEGYHnEe3B0Cu/wCl1LQGcCmCyep6hSSTAYH5lJ9h440+qbnZTUNIUluU/wB2UXDAQT3iY8AZ/wBdEUOsUAy0yC0dnqFlC2yB2sGNsZJIC8+3D0uyXqPXOl1wBXRFSmxXspVFyeCGCAAdwJWwEkA5EA4o9K6ZVWr6e4lAoZlFQyCAxutdLhi6f94Grb1HfL6eaiFmVoUOn4hDSeDZnHA/N9McH6lTQKoTakn+8IemMMMmG/vMxgk4zMiNPQ2/Ci7XrOzpMKVOpuQtNrfCqxJGYAuY3KT3DAjySCz6n1nYOGp1N3WBzeBTZgS0Yi2AAMROJP3Lxd3tFChlRLi1S4WBWkgSFBkg2mCARAERA0N1He7awwdvVOWg9vMAKOwsxiWkLN32jWch2qiX6fT7qe43IMz3IZ44EKBmRyP1Gid5X2dRBG5rioALXFNjL8S5IAMY7sNCmS2NPKG82LiWpUl90ICAYAM+4nIGAY+slZX2vTalS+1BIAAumSebganaOMzMYwBBujtIN70mlt19enuzUqBAZpU8ITBWHyMEDuwfEA6B6DRqhh1Cm7VKlN8hjLMYkqeTDKSoPmfGrZV/hagFN6OzSgrAP+IFutU2OSqoVc3ZKqQYhjiBXOqdQOwmltlWzcIr8s6hlJUBWJHcIzzBIHidb99Rm/r1zrNZNz096tMK/wCFeGJKkLFwYMFLLHmPqNeb7ba1RT9GtWr0ajhWWh/eljPzlJEgjIg4iczAf/2TdfUh9u2AO9FPFj/Mo+iPI+zDXHr/AENNtXYB61KmljrU9UqhBJtRSAVVhDLJBgW+SDoU6I3q1GW197RWsSqtSK/KABC8CCOCuBI86zR3opW27qjUhwTlkbyS0hmJAyIyJPHnROzr7Nq7+o9f8RhUeqrnvJPDWrHIkgqImbR47vstkSUQ7pnlQDTZXQT/AJ0m0HzdAW0SsTdZDtOek9Z2dIGzcJB/LcTJkk2gmUGZMROPqNTSantdnTh6i7mmx+Wn6qE4mWW3jGDJQ/RsxNZyfa/jr1f4HpiiHo1npxS9Wdw+ahi4fhQCkDmCxAIwTI0r2/wJuCVB3FKyLiyhiI5EXFZJkCPrJIkaUf8A6v3RIY7hGI4uIOcZgyJ4zzjWa/xfuWgGtT85lcSZOfEnJ1rs5+iK3wlWCBxu9pEhDLuCHP5Vib/Ix/vHrnw3tU6V066sVLKCzlRBdie1ROWbIUT59tVD4A6bU3Xp7vcOKgpytNLAQCCIe/8AMQZEDyOfARf2rfGdR9wm2oNiiwLECZqeBHBt/wBftpm1jkF+IN0N1ugteqQpq/imkys/rMLQqqSCUpi2mCB+Vjy2lO82VGjX3CUjVqUZsDsO4lYJhlU2ywwbe4LznHToYp7enXq1qTCuWVaVUyQpb5mAPLKAzBveM50yo9O9agGo752fPrU6lQ01QSCqrLG4CY5IEZK+bTJ9ifh34aaqiszFXJtNKoMxPA7pMjgx+nnTGh8LbcXtUasEAmEIlDkgNhifbgZHnjSulsN9SaxF3M4GL/0zkAf6CD7HWdt/FVOxC7APBE4D5EGVgz7ZBH01zb/ph07YbZn9IUKr1GAJplwGAnL5UOg8kezDVjf4Y29MrbSLq5wxqEqBBN0FhKjAk+49wdVXb096a9MwEqy1NWdVFoaZBNmFORPHjzGuW62vUTesVpYguaYgucBcpkgYj2GeOFf06q/D1NfwaVQoXtZuyRAMKvqsLw0MSBgnzgGR63wO9+NxUW4m25STAzIC1CDC+cZIwBpHU6fXPYQHtGUAqPbysupkDKsJPtph0wdTandSatZEKQrWsMi1ZEE4Mx+vvqGCKXT6W5qVVrdQ3G4q02+YU4RFtwO7HIwFgc++jB8Fbeo9NGYMSsiwAkjPzDuhgRkj5ZiNJK+439hrS7Bj6bSAXkcqywXB+hzrWjuN7Aha0RI/CZTHtIXjEc/pqqw73n9n+ypMyM7oALiz+kBAAxLBSoye4gfLoTd/BNNVQrUpi8/hu1MMpQD/ACGCfN0gQDiMhYnW91cRbDstuVMsCOAQAWxg5Ohx1LcU8Q6qBP8AdMFgEGZibRAPt2j21bVn64734WrhwL9owYsFYCJA8wMkEhgInKwJJGtOtdHcI23DU3CH1QULP3QQyzxmMgR8qmW85qdQqVFkFTaCPlyFIHIAkSBORkAnOdLjvqgZXDBiSGIAy8ZF3EiMfY61LVYI6Kp2vo7mnUFT0zeyr/gYD1KZ9mC5g8ROvaOst/EbFmpMpNkyaYqB0ImLSRyIMgg4HPGvGejioz1EioV7npyGCQTLQhx5++dX/wDsp6vCvtXOaR7Z802yv7GV+mNVvbNnSvbb4ZutLWOGwKdMAPdzaCxtMLJOQJgT5GnUehUqVWspZglAIGLBUvdoPY63i233BIMA8wLT/aBTo7a1wT6txYKfVIqBvmFwODOYDKbZ+mqBV3qWq7ICoBtgGFBk8kSFOeSSQMzrLcurP0rbUjVZKO+YIQLEqFnyRdEKthAXyGWScAgC6aqW46otW6uVBMwzgEEnjkAD28+2pp7Wfr1va9HpuKpp7Xbqjwj2pN3bK4lDTUA2lQCQXzEE6UdO+HdnXrrNKkagHcvpAp6YxCgNYATaQ9pPze8LT+m9Zai6EEsshQhqOqm6BGGA9vmBX3BGvY/hDoi7PaD1YDCXqMWujJa24gSBxMZ+5OmdufKYU/HnXqfS9gFpKquw9OigGAY+aPZR/PXzyQoqIajOZhnK/MJM4nlozzydWL40+Jf4/eVK7f3NPtpJ9Jhf3PcfoDpXsqRrOSLVxlro+8n6/XwNb9DNWboFEVKgMvuaKqVS95ZCwF3ZgMJjDeAvB16FR2Vaj8xJodsLREQGyXGHKwY7QJySMduvJKCMxQVW9RachR5g+7LDMPbOJxGrJQ3gAVZe1cLk9sGZBmf1mfHGuVrpOL0r1FtgrQrGnFNmdV4IJKVIHPBJhVgiQJxp13b02ostZLoW+0lQSSCIWWRDjkAzHI86p+067UHDPk84MZ5kt7+50SOqBg1OwkPhp84iB3Qq/QQNHkvGnPbSQFjUoBmtLIKZdu0MbPJugLkkm0kBlgjJ2+2auFJdmaVFNqhNb8TuFSORaokKCBFw5ULpVv8Ac1St1Omj1KawiyOLpgQSCOcZnjONNdp1ivXYVNwKtMIDCL/eWkCVkxfMcePYxOmWDDXbQgJphg0yRUa1HY5kBWZzmIDGc8aGc1KjVKRpNTbwwqMVMCYAgOgUyM4IOCfAO36o3qF6O3ZSLbVf1QCASReCnabSB28x3WmAO1V67As6IXR/UQtSlFc+wEuvngk/UDVoxN1uVRyiVrYHqMtZ3lQLQzojzdKwO0EGHIgnOuw322IJTcV2V6gCsQ9pZmX5Aw+UzF2IhvrA56lu2hSlCnWyBUCsytIAPbYDJIwQ0jAzpht+nV7b2kMwUFUEZE9/4jA3G4gkkHHA1JyKszC5HdWCw70kCwJB77xOTwoEATOZLHZrYtQU6YVjMFWYDuMXkqrR836ZnGdMtr0aILlgcEd85B+sgTziMnWp2dIqyi4SMgsSYgcFpIHsOCW4zpwaQCnUQlV7QBDkW32iRHJAEDiZ4nnSnc+qypO12z90NUNOajUxEABywDFh3Ak/ynVzq0UCMMmBbcrZmZgkZ8kYzk8Y0l6kruLFv8EG60rkkkcEzMeT+uj0Zdef1do9Cq25q16aqpBenaArBgQwQKSRCxi0LNoJ4hJsev06e6XcUibEaxwRBNJjBMf5TDD7jjVg+LeitVZg9atcqplld7mXCgqEtIi7g4MTrz1VRS3qGGypFsffAED7a1JKrr6G6sHrUA1OwsAACwBHIP7EeR7jVb2fWIDXO6KQFDVmtWboBDLU9EjJHyzlWOtP7K+s+rt/QqGWpfht9V/+237Sv/tGuXxHsqG1f8Uk0qzlKiM6qoUyxKQpc90G2CBd9TGflQZ1qnuj6SbZaFlVmcMAAKgAMMCEYQRDGPzN7amvNer/ABGGFihjTDY72BMDgxhRmYAifA1jW5xt+FbJ8vT/AII+EtuKw3C0zZTJsvU3M5AAy0EhYJyD8wg40N/bZ8W+nSGxpHvqZqkeF/wfqf8Arq89Z36bGgzkiKadoPkxOSTz9/p76+fqtGtua77msQXqMYlhgnA+4A49zH10zpn3Wmw6fTAUN3SpcRkOQMj3kcR9Doz4S2geqpekjdpZbakAWZaYMZECGK+/kaOoJSqUxRVXStSb1FgJyPzMWPaAJNvJMcQdONh1TbBlcCmZBUp5xdFqE3LgscsRJ8TrGun+HVOhtvScslK3CorvY8LBAuhWW4krCyML4wHVPaUUItCqpIYF0EFmTkEgGmpgGbYwYm7Fdo7zbVr2phKdQiSfTRagbwwbIAHPOMyMAaL2temlJEWpSSzvKrTVYYQIVj7nuIAIJkCAToGUT0xJJLIHgBViqFRszhz23BbjaCeIJE6Kfb0QVqjApySDWUl8gz6Qklhm0CAcHzjj1D4io1EQKr4IBN0KQIzaytHiSFBGca4U+phE9Taoai1OVqBgECglFpB1W0zEEqAfJxOrpdiW2L03C1GNOk3dTYOAVbkqyvcGMZ7I5+saKoyrllIp2mSFZe9AwAYMFJg5OYUTmNVrp3TqrMGfe17Bb2EFo4uVgoIiceORjTbqFf1AlO6mtqhSFEBgIhWLAh8k4DCDI8GJLBW6qKLKjl1w7Jc6MGAIItae484z+nGiavXLZvX0xML6igg5EgQwgkn39sZ1VtkrJfdSp1S0SWPygYW1JtQiLjcSZ85Ma9RptUawmosLcjBxCtxIa42MPlhhE/aA7Wci6t1NWQMWCzgYAE+35v8AYyNKt38QLTCkPIqXWOFBUEKWM8YtEzPkA86p6NvSqbc1Gq+mpFzKCQpzcRgHKnNSTiZJwSduiyrXW9thpWqqAyuFRCpK8j5sQMZgtq8YYdVrUyzUGLFwB3+oEOQSLCEzI/MvliAcamw3NOUsrUQ0G4BgziO6xzeWVi2YOCSdbbLpqukVFucAkmkzX1czBKmEUz8oHg4zpX1DdKCVprNNZW1llVWZKmFwGHMRPIMayYcDrFGubfWcMRChlYKWiTA7QW/yHHbiPK7ddMZD+GfUAMOEwxiZYljEls2gMR4JmdNdqriq9lJIYDuYlggAnEllBgEcjj3xrhvab1yaaEpUQEYQrcvkh4hiDAJByC3ONKVbewEWk1KotV2aywg2fmm0xcZgwCpIMjgjVF6x0SmKhCVXqOWN7MgUXN4iZGcg4uBwIgm6bht0EdUHqZZTUCEspAJChYgq0xceLiZg4WUem7iutR6itTdFAS5bQAfmORAIUOIiRyZmdXHYblJPhPfts92jM0I/4VT6A/K36EAz9Dr2D4p6Wd5tGsxXQXUz/nUER+oJH/unXk282qbos6YUkK3EAmODwQPfz+uvS/7OurNUoKtT50/DeSJlcAnPJX+anV+izPTwmnsajglVOGtjzPJEfT+WNTXqvxp8PvR3DvQpsVr9xh4VGkEygX83zSTyT7ZzrfnROEpd/ah8Wtudz/DUiGRDDk8M3+yjz/toDo24Co9eoAaNJe0RzHA+kk4/5vpqnJVsUsZZn+ubZ7jPuTj99Wzo/Ww/pJToK9JAfWWqJBLAqsBZJIntgSWYDBg6OUp42T/R+22bVkqqQy7lgTfFUJGGbupBlIKk/MbdB9J+Bt3UqIhpFA35iw+WCZhQxAxEkQDHvq8bVQu1FLaValRvVFRWLGmaf+QArMQMqfDT7Sz2nVy9JBWZKZUx6YpMZWkSS6kK0AwJLUxEEcgEZO4qX/7fkJdeRILmCGUIFksX7cD2tB+hxojZ/BYoPRqtWpuqkMQSxB+wEXAGMkjg8xm+76tRuDvU9KnTQVJiFZBbAIbmCrdyj80HJA1Vl6/TqMw2xqiqQGptTp+qLZXDL2CnxEGAsjg6sXlXOp8JuzVGcu1d5Het6qWNtoe8EH2NjGBIJydcKvwc6isbmtogw1NXJBFpBEtjlpiYt4M4stLqNRFa2Q9wmm1iCQRBi5jF08Se0AQp109dHohmqUStSsVp1Ucn5iSwZ7iD5QOJAMHkYsg8qrfRaNV5ptUFGmAQENJAYMfiRGahZcluBH2HGv0XcV3Zi22ZiLlqG7utwLQqwSAQSRgHAkkw32lFjullvUIJC3eogQzy1IgrgXGWOSf0J27ovd6iRzbcxKrIE/Ue4kATJz7h0p23w7WkEmTIBIHtMkScn2EjJM8kaY0PhWq1RgwDISQGIPF05g8kTnxrn0Dqm5oyN7uENEOWtwCgN0IGA74598edb7zfUTV9cbrdKqzap7KaTM3jtU88nu4j6vQ2jdt8JsajhqVRFHyuHHcDBKtDEz4nEiNEVfgqkMg2ichoNq4kKfmHHknjzrjX69SAJepUKjw5+cn8oVe4+P3HvoVviP1GtpOCCflVDKxyHe4qv/KQGEcedPQ/7LFT29KkRcYxHqEgDNsgGZzj/wDyND7rpW1DEkhTE4aCQsZlSCQIHJxqodY6rt74d/WdEJFJZs85PdBBxgj3/TNbeUtwi1P4gUqa5cmCwU8VJ7SjAwDIIk8Zk2rDfqHUaNJkNFwAwnsWVeI+WJXA+hnGcazs+utIuNSnI/8Auoigtk4YAiTjOYgSDOqR1e5as0idwhwwRRTVjC2kQztUBEkhpmZGI0NVXdblVpKh26I7TTQoQSgJyCb7hkkMpUlOQeA49QfqlN2DgoGjEopIPEF+VH9ZzqtfEfxatFgll12CFb3IMLIuM4wI5JOqV1H+KVQiln9UALTiC4MzCgA28kG0eCJ1Thu2YhK4LkG1bgbpn5TxOfB40yWrqPRXWnUpsqVKYWbgfSKhWJ4DEFbpmYLGSJ5wi+GviQUd6FMW1SKZJEFSJtZvrcc+0tzOqjUVqLmAwyR2kiPBEf19tDbiCYED6D3GtTiLen0n1Pb/AMRQK3lCY7hEiD/Q1NV/+z3r38TtkZj3Dtef8ajP7iG/fWNc9qeIbvbsAr2yOBjGOBpt0zo9RY3DqsHCIbQHJHdiCFVVJJJHJUR3aU7XdsxVHZjTuBIkkDwWjwQCdNN3WRqhFCnCW2qBgtAwxjksc/rnga63Z0plurH0zrlakrKlRaQIhpBDEQYAqWl1EnhSBjjJ1YF6oHpAlvWa03+ogIFy92TBYEgCLeDIYGQaBtqbgYpxOLmZQP0kZ/TTLY9LrORj5uOCs+0/Kp+hjnXKumRcF+LIQF0DVFmnCMWUI0CBLYHiJJxGAANY2vxLTVVZUYPlWLMx7ckWlYBMwIJ88gAaridDqBzB9QKLhbw3I8gCJGSAcAxmJS7zasGNkOJtuWDJ+hGftMHUsj0U/Fu3kz6jkAwT2lgT/d3jIXJkEMIUckyVe6+I2d7Epr6TOtoZ0ZCJm2QqOoBzwSYAMZOqS6VFwQR7yueY9pGf9dMuibM1Ht/EVDFz2EqJ4IMQIIMEnMH3MSyLj0X4oB27tVso7gBrVtc06tgX5oLG83kTBLFSTOnu167tmRLmurgAVy94WSxuVEZgsQW+XMQDOAaxvNht1sZqt2WexVkmWJFS7AVRcBkHxg6SV9lUqBxToWiml4ChmdhI5f8AMYM5Ee0SNWjHoG465ASwLWlmDqHVbOCDdIDYPAmAP11s3WNsH9NqgDsbQt4BhgScxn2unyc6876Z0n1G/GZdpTgy9YkDtAJCqTcxz9uc4jWnoMrAU6lNlfNNgyBnUmAwQm5Sf8JGNByPUTtqTpZCtwQSSCuIIJkEgg8gzx+iHrK9hoqLl7VCJhVUmPlULgAAgzER5zqqn4d3jNAoVrpbJSAxXlQ0AE/b7zrt0j4e3Bcer6irIkFHMyQOQtsdwPP8s6u1kN6vREL06rd7hmaoiCCxABQyzAAKGOM/bMasNXainRWnTSg7vTALEp2n0wCrKSLlPmCOR4GV/T/hb0rZqghWN4YEuQYYAEGBAIGTmBjWd/0CibGuKqRbZgoGIKiVHODkyR5iNOjoLXIpd23AZlIIphoZgqgNlvlMlSRJESeDGjqdU1YqU1ak7BXPyUgAFh5ZbjdDEm1ItyeQdLa24CFS1FS6i1SbblB8ckxbJj/bXbcHcVtrUp0woWiBUYErIYfmg4J/yg8HiY0RDOnb81Xp0mRyKisalUMtxgHKl4ZijYuRFEf8uqN1bqjC4bZKiU/Vh6zMSakWwQ5WabC0/KeMkedB7zavUQ1KiVVq32mAppwFyRBuBn2W0DkydcD8NVSoZhaggXVAVAmffAGOfqPfWulgbr++NcCQVzCFmk2gYLEi6DHzEnM+BqvekwJxBB/bT9tha6qCGJI7bCG5xNwwCYzwZ51y65Q9NkGFDoHWDJAzg/TkfSNdON+Ixy4z2bf2b9VFHdGm7W06oJk8BlBIP0xI/XU1U6hmQRBHGpovCX2PL6el9P6aPVQLttmFp0boIaGLgstQvbc2FwD8pumIEmdDqbZWdalKkhqFRIQtcWJkFuO0QSDGZ5MjQGzrOr1X9GnVe/FQLaBACsqqWwpIgjIYDiGx0Z9xVHphSEUhlC2CJgEAZAMYkg8kxk652ukh11HY7ejUFJKTGoBIhu2CbbTB9RMC64AiJnnS99nWrhkpbZxTuYs7uwUADBKTk8QwH5yM6x8Qb6qop+pt6RtX+8P94CYFxZYOIAmCYECczps+mg1aNd6lZabsC2Tbb8xIEXCIBCgCI8HGhNujfC1csGWuKcJzPzAiYAiFyZkcEwRwQ/qb5XpUzQFKqaYuqlSxw3M3MuD8xIEYjS7b0i7sU/FoFmh1gBkBMAB0k4CgE4HecjuZm1UhAVotTpkHhFmM4DKwHJAzFsD2zalg21FKy2mnUdAokMnYQAACO7JuyIOAMnAOtH6HSFNhKmnOVdSffNzMRMSYiO4+CdVfqHxe9IMop1ROSWcU+CAW7jCx4B+aceZT9O+Mq1MQ8VVJgAzkEmC4i4YH2kZicaZyrd8PbVHqH+HkkOTLsyikQtsiVJPBiAM+2h+pbAULUZqi2wLk7ouKyYA7gLQLiJAcAFYJC3f9QbcU7NuDT5i1IW0AStoYKQCZNv0nEaZCpSrhVoPWNkM1lN7mkAM15VvUBHiMkeDkBb7rcMK1J1FGqFIVqlamGDK0fh4ErDBWkklSB83y6E+LWauKi0HamKVQu6r6YR5gAKzxaMkZxMg+I71LUNJK23rRVW4yjMyH5ibVeUILQe3ELHcNEDq1GveDRr07iEeraKZZVko1pcBgTgwCwkFoGkOVavVph1SqXVyJastwaUkCkTZaFE9y3ZEeJXluHFaqDTe9yGULUVqYYKchKwACAiGBKvMGPfXG2UDVkTb1HWGVyAasZWq1+aymcleMLxGknUN8f4OtUS+m1MBQqgwQGtlgALJzA7haBJOgrLX+HDTK2161YMjK6kBxz8ofttsbIBGRPvjCdHpikGRwgElizdstHcwOW7QkDMlhmJ1590Xr28upstViB2sjhEu8BQ1wJbMjiIY4tI1Ydp8S159N6JqVTgklxEAC5k/LIMgSeTAyZbFDmvtqbxDANFhZ4Be2CGB4MxJAHgmTpNuKVwRUqXMME9vdk4FsmCQIQkARknTLc1TUo3VEqUiG7CokWxd8vaxAIK5ZeZGttn1E0wAabXFWLWBVQzMXXHJJI8nAznGskBToKiVJ2rF/yo722kGSAWuDEj8oLHH5hAAvWKX4dQpToz87UixJDXKGSoCRlri0qBFtokyNE7/cbykgNJ0rplWT0ypBzi1u1lggXAW499cN3ug1NidvULEhTTh1f08Dti5CfYkkz55GnUR7jcVNxWUii9VVIX1PSMqAJanm43DuMG5smJHB/XugUNw9pqJRcG9iUKqKZLEsuQskWysYII5nS/qYN6gCotAgWOYLARBx2tcCSCucHODOk1LcU7mAoitOAolQGi49uAQSAY8a1PwUpbYmAclDNjx4BIgx/Q+2pp30bqSUqdWluVZe4MgAEgnDYxjA44J1NavLlonHjh4duyiFYwgEgD/KIIjJ0x2q1FEgknzC5yTGDxjB1Xl3Dgj8Cv8AKHGILLwGALdwnEgHVt2Hw3vqlM1F2dVVtLd1QKx/9gN4JHggE/qNc/G/Tez7Jd5Wr0KrVqYdqjp6YeYCe/YVYMDjBA48zoHqPVt7VpCiVqBeSUApknIMsFlhnjA+mBp9S2tQ9vpjCjuuuXnImbiRkFQCQQR7S5p9EqoqFaVM3gWW1BJ/9tt0x3R4HMaNv0ulI6TW3SgorVsyZvGfozFuPoOfEasLdfqPVpHcpVcesHqU6VOykQRlwZmo0wBJHytMyNMthskdTUanUVVe1yyKbVgkVfmACmBESczxo4VqFMPTAq1q1xFOmKZYMsjuvAKRJtJ8MCPbTtHRF1nqXrObaISkryjU6YFULJAVjc8eYgATE6ATqaPRFAbZEqBpWvHcoLTzaG5Zsn3nVwff0aH9+tOifKRxnB8c5xHB8QdLqW2SoWek4Niq1opr3BhgqWMFcnJI4Ogwq6fsKoqSodC7G+JWRClgxDQVYEZIMj7aLrbDcUan4FXMc2NAye7DW4iOcyPPBHXPiNVoFUWoTwTZnmDF1srnkCBIM5E8NrvDW26mm1G50JArMRfaYBFvDCSI84ImBpAL/hdYu1Wo7+qxl3UBS5jABuyBxDYONb7mlUQkK1QKJmIM90YzP3k6C3HTKilWDCoCQllJj2s2LcwwB5DRn6yLjaHTdwA1oFVREKrguA0sLhPZgctyFP0kLTbKdvUR0p+uEEvTqJIcWsuJkAjA4006R0/pqURWYbllQeodoMijVIWAswzsCTBLECbjETofp6ioVp+pSDklZdwEFsdlygi4mMTjM5Gt6/we77kWNbWWofTAcWkqC14KkiORBjIYRzrUv4zY5dQWhVqJUqoLgHNOkgKqrki1irQs2xcIhssOY0x2+zaoGRiYt9YfNytwNMZIVAbYUf5iBzrl1fom5puW3CtUUuXUBVNnqEM4EC4kQflJ5B0Z0Dcu1KoxQgrWttZSLV8kcRgo0HjI5Gs3T8E1VXUlmLqD8oVfygwPsPGcmMTBjdd0sKahNsTkHPI8DnB86stYO7OqCqGcqhkLGf8AC1hORIgNC84mdJPikihuVQKzBZQKiyZIDPIExJOSQJAjwdF4mV3p/EdJiqKrAwABIkn2Ek58RplS3qswF0XcCZOPfx7+fGqhUZiGqBFibCcdpIN0hVJXAtgxN300+6d1Tb0LRUYIYBLOpCgnwSQI8iPodCppX2pLcsBIgxHJ5P8A3nVV+JegVngrkqQJWmLp8MDJMYn9sZ1ZanxBtqjQK9N+BAYTmCIzmdD1t1TKkpVTImQwj9fp4/lp9Ca80670v1alzCpTK4ZjTNrHHytw0HWNH/Gy2EqWqMphha4NrcRBOFKhSDPk++Jrtw5dMcuPbfe/FTOlOoxudD2NcxZTj34MBeBm3xnTLZ/2jbwUmVat4giSCGEfMSfEzIk+AOdVNdnTMyr2gkBf8WIGQZVs+T4yDnWf4c2thFvZSVENcJKhSAYJMz4ODrPTdEdb3+5remrG5ZhJMuIAMNb5yCJEk+edMOk9PqozM5c1mpsUaoxSmgKklmgS5U/KASGYGOJ0NtKlvJIQGZeL+25LLS3EjiAMfppv06nR3D0qCsRUrOe+rUfsCXOJDSCCJECAS3PnQqEpvUSnb6oule+mWELPDcB1Akrme7iDq0bLY0La3/rVTcNTcBQfnKAWgT2qSFDG3MuY4B0q6z05ttualOgKVaMKA93Pd8paFce0MRg4BGk1HpVI1Gq7hBSSVJKmQRIkBQHuMSIJBOTqS79O3NOrtgHpU9w1VlTtxmPchbgGUnA4iQZOj9rQSnUSmRTppbDORbYCe25cBVZgwEAcCDMgc9r6XrKx29R6Xo3i5kX5YS8ozASYg2XN2D30y+JNvSphXWvS9OqR2RcXDgZCwWdyYN37g6MZ0p+IKm3osKqgvDgIlLvNRgDIKkE2gxI/ydpF2um62Zapairey06hpsSigFc9oPaJtyCZhs5x0pEGKaNcpUIrFFBNqklcwA35ibcE+DhdNgVept7XApo0OAwiSzN2uQSVkLIa2dRH7LpDhQXKXRdeBKUyM5GLY5kHwTzoXe9a3tE0qabfbJUfsq1C14Y8AgsQ9Qn2I9h+aQ1/41RNRjQCzTIp1PIJJWO/ILASQJzIHtA/WaFOsysQGg/4pRLZBPPJItMcwNPpn/Sur8O7c+qvp048uhscEwGJCnmJkEEHnidGUOg0itMirVDKigOGlgFMhS0SsEDzAP3MpfiffVaiUqQWxAwCOjyGMdrBriS3JthuJPMBF0cbkNUWg9BykhqePw2BjtQlSoYyfoZGYUmL1LZ1mAN7tVlgwZxAQHjtn3/U4xrRqFLAUKAzB4EkMA1xxxOTMeT5GCjG/sogMF9Vx3QcjxPJJ5kE4tzpN1D4jVaaMTHtDZ8zgw0ibY+v7HkvFfNnRAcNEt5tgAknJImPqP8AlP6gbpWmoWFKSLrvzAggDExhQfIE51Wum/FisQlxYgS0DIBOI48GccHB+nb+Nb1Zgtepku0AAQSFFpFx9yRJAjzFq8aJXbBKRZpLHIZ2sDhQLZwJJAiDIhfblJ1Y1BLlnZFuxTKEWjMHn5s9qgfQgjLredQp1VppVR/8gBySMhcfOAFJiTlZEQCAurVRzSNzjsQf4zK4HK8qIu9/A4C6dI6PTqKrUVpFW7ixSSJkgkEDuIOGgH5ZJ4J/Wuk20PToXLUB5Am7yYkzwSM8ktpcOuCnCLHqXIrEHBZhewU2/KPeB4GO2C36mWamLSCFuPJALEhhMQZz5P6ebZFlVvrXQWZLWBdCY7lYvybSzG0iLbZwDPJmNTRW43z02IJnLOpujkj7ckvx9PGpqnJrFF2lRvUqpcYIDc+Y/nz50FtRNR0JPaWg4kQSPtn7ampraabTdlSzQpK8SPqRmOdOt/t+BcQVAdWEBgWXuyACQfrqamqiH/TPheim5tQ1FikWVla1lMKRDAA4uMfznOufw+wrGolRQw9FX5YZZadQ9oITkx8sxidTU1n7Rv8ADXT6VXaVPUpq5aqlK5iWKr6lgK3E2sBwR/pjSL4U6QhqNVBcGm6oBcSpUkiGDTcBPHH01nU1aj/4nrGNwzQ123ckFVj8MMRgAA8eZ5xGvNvhZrqyhwHUq3a3Hyt7fbU1NM/81C6PVmkWrTQKxgKvJDgXFmJdifMtp18J9bq1XrIzdpDf/AL/AKgwfEADwNTU02dVLltZCUmQlPVBuCYANpMjyCff/YQm6cgrir6wFRkqFQ8BWIAb5rAof5V5HjU1NYQ3q7WsyiYUAAyZ45n9eOMDGqd8Sbkj00tWM5jOCBPsJAAMDU1NE9tRn4fcGvUBVT6ZNpjIi/E8+B9fAgY1b2UKxIAm23jxaH/QzqamrkK61qxVxH5xJxxycewknWnVepOabt2hkdVBAzE2n9xIn6nU1NQL+kUxa9XNyuYzgTTWof8A5AfsND0qpNU5IBa4iSc9x5aTz9dTU0NGVY3U7jynH6wM+/P8tTU1N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pic>
        <p:nvPicPr>
          <p:cNvPr id="10" name="Picture 10" descr="http://st.depositphotos.com/1770836/1581/i/950/depositphotos_15815611-Railroad-Tracks.jpg"/>
          <p:cNvPicPr>
            <a:picLocks noChangeAspect="1" noChangeArrowheads="1"/>
          </p:cNvPicPr>
          <p:nvPr/>
        </p:nvPicPr>
        <p:blipFill>
          <a:blip r:embed="rId1" cstate="print"/>
          <a:srcRect b="2215"/>
          <a:stretch>
            <a:fillRect/>
          </a:stretch>
        </p:blipFill>
        <p:spPr bwMode="auto">
          <a:xfrm>
            <a:off x="7715799" y="919058"/>
            <a:ext cx="3791574" cy="5583069"/>
          </a:xfrm>
          <a:prstGeom prst="rect">
            <a:avLst/>
          </a:prstGeom>
          <a:noFill/>
        </p:spPr>
      </p:pic>
      <p:pic>
        <p:nvPicPr>
          <p:cNvPr id="11" name="Imagem 10" descr="https://4.bp.blogspot.com/-UKZ3c138DUE/Vxg2dd5SRwI/AAAAAAAAB9A/xme3_RNOa_kWqz6o1Evb2PKx_MHMC9qaACLcB/s400/Chuva%2Bde%2BMeteoros%2BLir%25C3%25ADdeas%2B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34063"/>
            <a:ext cx="7114735" cy="5468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Histórico</a:t>
            </a:r>
            <a:endParaRPr lang="pt-BR" sz="5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0238" y="1325562"/>
            <a:ext cx="5365652" cy="527218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dirty="0"/>
              <a:t>Esta chuva é uma das mais antigas que se tem notícia, um dos seus primeiros registros históricos foi na China, a cerca de 2.000 anos atrás. Também se tem registros da era medieval, mas somente em 1835 esta chuva foi reconhecida cientificamente.</a:t>
            </a:r>
            <a:endParaRPr lang="pt-BR" dirty="0"/>
          </a:p>
        </p:txBody>
      </p:sp>
      <p:pic>
        <p:nvPicPr>
          <p:cNvPr id="4" name="Picture 2" descr="C:\Users\Bruno\Desktop\Sessão Astronomia 2\confucius-Wu-Daozi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514997" y="1244635"/>
            <a:ext cx="2923232" cy="535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228600"/>
            <a:ext cx="9906000" cy="110961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B1D7EA"/>
                </a:solidFill>
              </a:rPr>
              <a:t>O que são as Lirídeas ?</a:t>
            </a:r>
            <a:endParaRPr lang="pt-BR" b="1" dirty="0">
              <a:solidFill>
                <a:srgbClr val="B1D7EA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3200" dirty="0">
                <a:solidFill>
                  <a:srgbClr val="FFFFFF"/>
                </a:solidFill>
                <a:latin typeface="Corbel" panose="020B0503020204020204"/>
              </a:rPr>
              <a:t>As lirídeas são uma chuva de meteoros, que acontece anualmente no mês de abril entre os dias 16 e 25, com a atividade máxima dia 21 ou 2</a:t>
            </a:r>
            <a:r>
              <a:rPr lang="pt-BR" dirty="0">
                <a:solidFill>
                  <a:srgbClr val="FFFFFF"/>
                </a:solidFill>
                <a:latin typeface="Corbel" panose="020B0503020204020204"/>
              </a:rPr>
              <a:t>2</a:t>
            </a:r>
            <a:endParaRPr lang="pt-BR" dirty="0">
              <a:solidFill>
                <a:srgbClr val="FFFFFF"/>
              </a:solidFill>
              <a:latin typeface="Corbel" panose="020B0503020204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9049" y="1149553"/>
            <a:ext cx="5562600" cy="467365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dirty="0"/>
              <a:t>Zuo </a:t>
            </a:r>
            <a:r>
              <a:rPr lang="pt-BR" dirty="0" err="1"/>
              <a:t>Zhuan</a:t>
            </a:r>
            <a:r>
              <a:rPr lang="pt-BR" dirty="0"/>
              <a:t>, uma das primeiras e mais importantes obras chinesas da história narrativa, menciona que </a:t>
            </a:r>
            <a:r>
              <a:rPr lang="pt-B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“no quarto mês no verão no ano de </a:t>
            </a:r>
            <a:r>
              <a:rPr lang="pt-BR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xīn</a:t>
            </a:r>
            <a:r>
              <a:rPr lang="pt-B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- </a:t>
            </a:r>
            <a:r>
              <a:rPr lang="pt-BR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Mǎo</a:t>
            </a:r>
            <a:r>
              <a:rPr lang="pt-B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à noite, estrelas fixas tornam-se invisíveis, a meia-noite, as estrelas caíram como chuva”.</a:t>
            </a:r>
            <a:endParaRPr lang="pt-BR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Resultado de imagem para zuo zhuan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2" t="26463" r="38500" b="8307"/>
          <a:stretch>
            <a:fillRect/>
          </a:stretch>
        </p:blipFill>
        <p:spPr bwMode="auto">
          <a:xfrm>
            <a:off x="6724355" y="264110"/>
            <a:ext cx="4093699" cy="644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74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 cometa Thatcher C/1861 G1</a:t>
            </a:r>
            <a:endParaRPr lang="pt-BR" sz="4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358" y="1178522"/>
            <a:ext cx="4099559" cy="541922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dirty="0"/>
              <a:t>O cometa Thatcher foi descoberto em 1861. Por conta de sua órbita de 415 anos, não temos nenhuma imagem dele, o cometa Thatcher só passará por aqui novamente em 2276.</a:t>
            </a:r>
            <a:endParaRPr lang="pt-BR" dirty="0"/>
          </a:p>
          <a:p>
            <a:endParaRPr lang="pt-BR" dirty="0"/>
          </a:p>
        </p:txBody>
      </p:sp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577" y="1472009"/>
            <a:ext cx="7843733" cy="427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 constelação da Lira </a:t>
            </a:r>
            <a:endParaRPr lang="pt-BR" sz="5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89559" y="1190974"/>
            <a:ext cx="5421924" cy="53927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Lyra é uma constelação do hemisfério celestial norte, de fácil localização por ter Vega,  a 5ª mais brilhante de todo o céu, a Lira pode ser encontrada nas imediações da Águia e de Hércules. Surge no céu em abril de madrugada.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8934" y="1190974"/>
            <a:ext cx="4378788" cy="5392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Comparação de tamanho Vega e o Sol</a:t>
            </a:r>
            <a:endParaRPr lang="pt-B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Resultado de imagem para comparação do sol com veg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386" y="1798026"/>
            <a:ext cx="8005691" cy="480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658794" y="2335237"/>
            <a:ext cx="115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Vega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9045526" y="4149758"/>
            <a:ext cx="115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Sol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26"/>
            <a:ext cx="10515600" cy="106978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Mitologia</a:t>
            </a:r>
            <a:endParaRPr lang="pt-BR" sz="5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9559" y="1083206"/>
            <a:ext cx="6800557" cy="57747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A origem da constelação está ligada a cultura grega, que nela via a representação do instrumento musical inventado pelo deus Hermes. A Lira era tocada de forma sublime por Orfeu, que depois de perder sua esposa Eurídice teria arremessado a lira que foi recolhida pelo corvo de Apolo e colocada no céu. </a:t>
            </a:r>
            <a:endParaRPr lang="pt-BR" dirty="0"/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48" y="878059"/>
            <a:ext cx="4675163" cy="584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Atividade</a:t>
            </a:r>
            <a:endParaRPr lang="pt-BR" sz="5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dirty="0"/>
              <a:t>Esse ano o máximo da chuva ocorrerá dia 22 de abril, onde será possível observar de 10 a 20 meteoros por hora. </a:t>
            </a:r>
            <a:endParaRPr lang="pt-BR" dirty="0"/>
          </a:p>
          <a:p>
            <a:pPr marL="0" indent="0" algn="ctr">
              <a:lnSpc>
                <a:spcPct val="150000"/>
              </a:lnSpc>
              <a:buNone/>
            </a:pPr>
            <a:endParaRPr lang="pt-B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t-BR" dirty="0"/>
              <a:t>As lirídeas estão em um período de baixa intensidade, uma alta é esperada para o ano de 2040. </a:t>
            </a:r>
            <a:endParaRPr lang="pt-BR" dirty="0"/>
          </a:p>
          <a:p>
            <a:pPr marL="0" indent="0" algn="ctr">
              <a:lnSpc>
                <a:spcPct val="150000"/>
              </a:lnSpc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2267" y="1150376"/>
            <a:ext cx="10515600" cy="481432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dirty="0"/>
              <a:t>A cada 60 anos aproximadamente, ela produz  taxas muito mais elevadas do que o normal, um evento conhecido como uma explosão (outburst). </a:t>
            </a:r>
            <a:endParaRPr lang="pt-BR" dirty="0"/>
          </a:p>
          <a:p>
            <a:pPr marL="0" indent="0" algn="ctr">
              <a:lnSpc>
                <a:spcPct val="150000"/>
              </a:lnSpc>
              <a:buNone/>
            </a:pPr>
            <a:endParaRPr lang="pt-B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t-BR" dirty="0"/>
              <a:t>Em 1803 foi anotado a incrível marca de 167 meteoros em apenas 15 minutos! Em 1981 , na América do Norte, durante 1 hora registrou-se 3 a 5 meteoros por minuto.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4809" y="2278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8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Algumas imagens</a:t>
            </a:r>
            <a:endParaRPr lang="pt-BR" sz="8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7262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72625" y="224448"/>
            <a:ext cx="2425505" cy="277197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2400" b="1"/>
              <a:t>Chuva de meteoros Lirídeas registrada pela NASA - Créditos  NASA </a:t>
            </a:r>
            <a:endParaRPr lang="pt-BR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795306"/>
          </a:xfrm>
        </p:spPr>
        <p:txBody>
          <a:bodyPr/>
          <a:lstStyle/>
          <a:p>
            <a:pPr algn="ctr"/>
            <a:r>
              <a:rPr lang="pt-BR" b="1">
                <a:solidFill>
                  <a:srgbClr val="8AC3E0"/>
                </a:solidFill>
              </a:rPr>
              <a:t>Mais o que são meteoros?</a:t>
            </a:r>
            <a:endParaRPr lang="pt-BR" b="1">
              <a:solidFill>
                <a:srgbClr val="8AC3E0"/>
              </a:solidFill>
              <a:latin typeface="Calibri Light" panose="020F0302020204030204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09650"/>
            <a:ext cx="10515600" cy="59951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3200" dirty="0"/>
              <a:t>Os meteoros fazem parte de um grupo que chamamos de corpos menores do sistema solar que são os:</a:t>
            </a:r>
            <a:endParaRPr lang="pt-BR" sz="3600" dirty="0">
              <a:solidFill>
                <a:srgbClr val="FFFFFF"/>
              </a:solidFill>
              <a:latin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endParaRPr lang="pt-BR" sz="3200" dirty="0"/>
          </a:p>
          <a:p>
            <a:pPr>
              <a:lnSpc>
                <a:spcPct val="100000"/>
              </a:lnSpc>
            </a:pPr>
            <a:r>
              <a:rPr lang="pt-BR" sz="3200" dirty="0"/>
              <a:t>Cometas</a:t>
            </a:r>
            <a:endParaRPr lang="pt-BR" sz="3200" dirty="0"/>
          </a:p>
          <a:p>
            <a:pPr>
              <a:lnSpc>
                <a:spcPct val="100000"/>
              </a:lnSpc>
            </a:pPr>
            <a:r>
              <a:rPr lang="pt-BR" sz="3200" dirty="0"/>
              <a:t>Asteroides</a:t>
            </a:r>
            <a:endParaRPr lang="pt-BR" sz="3200" dirty="0"/>
          </a:p>
          <a:p>
            <a:pPr>
              <a:lnSpc>
                <a:spcPct val="100000"/>
              </a:lnSpc>
            </a:pPr>
            <a:r>
              <a:rPr lang="pt-BR" sz="3200" dirty="0"/>
              <a:t>Meteoroides</a:t>
            </a:r>
            <a:endParaRPr lang="pt-BR" sz="3200" dirty="0"/>
          </a:p>
          <a:p>
            <a:pPr marL="0" indent="0">
              <a:lnSpc>
                <a:spcPct val="100000"/>
              </a:lnSpc>
              <a:buNone/>
            </a:pPr>
            <a:endParaRPr lang="pt-BR" sz="3200" dirty="0"/>
          </a:p>
          <a:p>
            <a:pPr>
              <a:lnSpc>
                <a:spcPct val="100000"/>
              </a:lnSpc>
            </a:pPr>
            <a:endParaRPr lang="pt-BR" dirty="0"/>
          </a:p>
          <a:p>
            <a:pPr marL="0" indent="0">
              <a:lnSpc>
                <a:spcPct val="100000"/>
              </a:lnSpc>
              <a:buNone/>
            </a:pPr>
            <a:endParaRPr lang="pt-BR" dirty="0"/>
          </a:p>
          <a:p>
            <a:pPr marL="0" indent="0">
              <a:lnSpc>
                <a:spcPct val="100000"/>
              </a:lnSpc>
              <a:buNone/>
            </a:pPr>
            <a:endParaRPr lang="pt-BR" dirty="0"/>
          </a:p>
          <a:p>
            <a:pPr marL="0" indent="0">
              <a:lnSpc>
                <a:spcPct val="100000"/>
              </a:lnSpc>
              <a:buNone/>
            </a:pPr>
            <a:endParaRPr lang="pt-BR" dirty="0"/>
          </a:p>
          <a:p>
            <a:pPr marL="0" indent="0">
              <a:lnSpc>
                <a:spcPct val="100000"/>
              </a:lnSpc>
              <a:buNone/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rid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424" y="252583"/>
            <a:ext cx="4690403" cy="1325563"/>
          </a:xfrm>
        </p:spPr>
        <p:txBody>
          <a:bodyPr>
            <a:normAutofit/>
          </a:bodyPr>
          <a:lstStyle/>
          <a:p>
            <a:r>
              <a:rPr lang="pt-BR" sz="2800" i="1" dirty="0"/>
              <a:t>Captura em imagem  de um meteoro Lirídeo, na Finlândia, em 23.04.2015</a:t>
            </a:r>
            <a:endParaRPr lang="pt-B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1"/>
          <a:srcRect t="11454" r="1" b="6857"/>
          <a:stretch>
            <a:fillRect/>
          </a:stretch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39106" y="801858"/>
            <a:ext cx="4248444" cy="429064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Crédito de imagem e direitos autorais : </a:t>
            </a:r>
            <a:br>
              <a:rPr lang="pt-BR" sz="2400" b="1" dirty="0"/>
            </a:br>
            <a:r>
              <a:rPr lang="pt-BR" sz="2400" dirty="0"/>
              <a:t>Yuri </a:t>
            </a:r>
            <a:r>
              <a:rPr lang="pt-BR" sz="2400" dirty="0" err="1"/>
              <a:t>Beletsky</a:t>
            </a:r>
            <a:r>
              <a:rPr lang="pt-BR" sz="2400" dirty="0"/>
              <a:t> ( Observatório Las Campanas , Carnegie </a:t>
            </a:r>
            <a:r>
              <a:rPr lang="pt-BR" sz="2400" dirty="0" err="1"/>
              <a:t>Institution</a:t>
            </a:r>
            <a:r>
              <a:rPr lang="pt-BR" sz="2400" dirty="0"/>
              <a:t> ) – foto no deserto do Atacama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yrids impressionante sobre a terra na noit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5212896"/>
            <a:ext cx="4732606" cy="1325563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>Foto da Estação Espacial Internacional – créditos NASA</a:t>
            </a:r>
            <a:endParaRPr lang="pt-BR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1"/>
          <a:srcRect t="1071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6680" y="5429494"/>
            <a:ext cx="6983437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Oregon EUA – créditos </a:t>
            </a:r>
            <a:r>
              <a:rPr lang="pt-BR" sz="2800" dirty="0"/>
              <a:t>Brad </a:t>
            </a:r>
            <a:r>
              <a:rPr lang="pt-BR" sz="2800" dirty="0" err="1"/>
              <a:t>Goldpaint</a:t>
            </a:r>
            <a:r>
              <a:rPr lang="pt-BR" sz="2800" dirty="0"/>
              <a:t> ( </a:t>
            </a:r>
            <a:r>
              <a:rPr lang="pt-BR" sz="2800" dirty="0" err="1"/>
              <a:t>Goldpaint</a:t>
            </a:r>
            <a:r>
              <a:rPr lang="pt-BR" sz="2800" dirty="0"/>
              <a:t> </a:t>
            </a:r>
            <a:r>
              <a:rPr lang="pt-BR" sz="2800" dirty="0" err="1"/>
              <a:t>Photography</a:t>
            </a:r>
            <a:r>
              <a:rPr lang="pt-BR" sz="2800" dirty="0"/>
              <a:t> )</a:t>
            </a:r>
            <a:endParaRPr lang="pt-B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636"/>
            <a:ext cx="10515600" cy="106978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Observação</a:t>
            </a:r>
            <a:endParaRPr lang="pt-BR" sz="4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576" y="1125415"/>
            <a:ext cx="5956495" cy="531758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dirty="0"/>
              <a:t>Local com pouca luz e céu limpo, longe de grandes centros urbanos.</a:t>
            </a:r>
            <a:endParaRPr lang="pt-BR" dirty="0"/>
          </a:p>
          <a:p>
            <a:pPr algn="ctr">
              <a:lnSpc>
                <a:spcPct val="150000"/>
              </a:lnSpc>
            </a:pPr>
            <a:endParaRPr lang="pt-BR" sz="1050" dirty="0"/>
          </a:p>
          <a:p>
            <a:pPr algn="ctr">
              <a:lnSpc>
                <a:spcPct val="150000"/>
              </a:lnSpc>
            </a:pPr>
            <a:r>
              <a:rPr lang="pt-BR" dirty="0"/>
              <a:t>Não utilizar telescópios ou similares!</a:t>
            </a:r>
            <a:endParaRPr lang="pt-BR" dirty="0"/>
          </a:p>
          <a:p>
            <a:pPr algn="ctr">
              <a:lnSpc>
                <a:spcPct val="150000"/>
              </a:lnSpc>
            </a:pPr>
            <a:endParaRPr lang="pt-BR" sz="1050" dirty="0"/>
          </a:p>
          <a:p>
            <a:pPr algn="ctr">
              <a:lnSpc>
                <a:spcPct val="150000"/>
              </a:lnSpc>
            </a:pPr>
            <a:r>
              <a:rPr lang="pt-BR" dirty="0"/>
              <a:t>O melhor horário para assistir é depois da meia-noite e antes do amanhecer.</a:t>
            </a:r>
            <a:endParaRPr lang="pt-BR" dirty="0"/>
          </a:p>
          <a:p>
            <a:pPr marL="0" indent="0" algn="ctr">
              <a:lnSpc>
                <a:spcPct val="150000"/>
              </a:lnSpc>
              <a:buNone/>
            </a:pPr>
            <a:endParaRPr lang="pt-BR" dirty="0"/>
          </a:p>
        </p:txBody>
      </p:sp>
      <p:pic>
        <p:nvPicPr>
          <p:cNvPr id="7170" name="Picture 2" descr="Resultado de imagem para pessoas observando chuva de meteoro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40" y="1764469"/>
            <a:ext cx="5272087" cy="364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947" y="365125"/>
            <a:ext cx="11732455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Curiosidades sobre a chuva de meteoros Lirídeas</a:t>
            </a:r>
            <a:endParaRPr lang="pt-BR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60000"/>
              </a:lnSpc>
            </a:pPr>
            <a:r>
              <a:rPr lang="pt-BR" dirty="0"/>
              <a:t>Na verdade ela teria que se chamar "Herculídeas", e não "Lirídeas", pois seu radiante fica na constelação de Hércules. Essa chuva foi identificada e nomeada no século XIX, quando a UAI (União Astronômica Internacional) ainda não havia adotado  "oficialmente" as posições das constelações, o que ocorreu somente em 1922.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pt-BR" altLang="en-US" sz="4800" b="1">
                <a:solidFill>
                  <a:schemeClr val="accent5">
                    <a:lumMod val="40000"/>
                    <a:lumOff val="60000"/>
                  </a:schemeClr>
                </a:solidFill>
              </a:rPr>
              <a:t>Próxima Sessão Astronomia</a:t>
            </a:r>
            <a:endParaRPr lang="pt-BR" altLang="en-US" sz="4800" b="1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0" indent="0" algn="ctr">
              <a:buNone/>
            </a:pPr>
            <a:endParaRPr lang="pt-BR" altLang="en-US"/>
          </a:p>
          <a:p>
            <a:pPr marL="0" indent="0" algn="ctr">
              <a:buNone/>
            </a:pPr>
            <a:r>
              <a:rPr lang="pt-BR" altLang="en-US"/>
              <a:t>Sábado dia 29/04/17</a:t>
            </a:r>
            <a:endParaRPr lang="pt-BR" altLang="en-US"/>
          </a:p>
          <a:p>
            <a:pPr marL="0" indent="0" algn="ctr">
              <a:buNone/>
            </a:pPr>
            <a:endParaRPr lang="pt-BR" altLang="en-US"/>
          </a:p>
          <a:p>
            <a:pPr marL="0" indent="0" algn="ctr">
              <a:buNone/>
            </a:pPr>
            <a:r>
              <a:rPr lang="pt-BR" altLang="en-US" sz="3200">
                <a:solidFill>
                  <a:schemeClr val="accent5">
                    <a:lumMod val="40000"/>
                    <a:lumOff val="60000"/>
                  </a:schemeClr>
                </a:solidFill>
              </a:rPr>
              <a:t>Mitos e Verdades na Astronomia</a:t>
            </a:r>
            <a:endParaRPr lang="pt-BR" altLang="en-US" sz="320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pt-BR" altLang="en-US" sz="320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pt-BR" altLang="en-US" sz="320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pt-BR" altLang="en-US" sz="320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pt-BR" altLang="en-US" sz="4400" b="1">
                <a:solidFill>
                  <a:schemeClr val="tx1"/>
                </a:solidFill>
              </a:rPr>
              <a:t>Obrigada!</a:t>
            </a:r>
            <a:endParaRPr lang="pt-BR" altLang="en-US" sz="44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8164" y="154111"/>
            <a:ext cx="2875671" cy="605546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Referências</a:t>
            </a:r>
            <a:endParaRPr lang="pt-BR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1014" y="1023767"/>
            <a:ext cx="11859065" cy="56865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/>
              <a:t>Stunning Lyrids Over Earth at Night | NASA - www.nasa.gov </a:t>
            </a:r>
            <a:endParaRPr lang="pt-BR" sz="2200" dirty="0"/>
          </a:p>
          <a:p>
            <a:pPr>
              <a:lnSpc>
                <a:spcPct val="150000"/>
              </a:lnSpc>
            </a:pPr>
            <a:r>
              <a:rPr lang="pt-BR" sz="2200" dirty="0" err="1"/>
              <a:t>Lyrids</a:t>
            </a:r>
            <a:r>
              <a:rPr lang="pt-BR" sz="2200" dirty="0"/>
              <a:t> - NASA </a:t>
            </a:r>
            <a:r>
              <a:rPr lang="pt-BR" sz="2200" dirty="0" err="1"/>
              <a:t>Search</a:t>
            </a:r>
            <a:r>
              <a:rPr lang="pt-BR" sz="2200" dirty="0"/>
              <a:t> </a:t>
            </a:r>
            <a:r>
              <a:rPr lang="pt-BR" sz="2200" dirty="0" err="1"/>
              <a:t>Results</a:t>
            </a:r>
            <a:r>
              <a:rPr lang="pt-BR" sz="2200" dirty="0"/>
              <a:t> - nasasearch.nasa.gov</a:t>
            </a:r>
            <a:endParaRPr lang="pt-BR" sz="2200" dirty="0"/>
          </a:p>
          <a:p>
            <a:pPr>
              <a:lnSpc>
                <a:spcPct val="150000"/>
              </a:lnSpc>
            </a:pPr>
            <a:r>
              <a:rPr lang="pt-BR" sz="2200" dirty="0"/>
              <a:t>Chuva de meteoros - </a:t>
            </a:r>
            <a:r>
              <a:rPr lang="pt-BR" sz="2200" dirty="0" err="1"/>
              <a:t>Lirídeos</a:t>
            </a:r>
            <a:r>
              <a:rPr lang="pt-BR" sz="2200" dirty="0"/>
              <a:t> | EXOSS </a:t>
            </a:r>
            <a:r>
              <a:rPr lang="pt-BR" sz="2200" dirty="0" err="1"/>
              <a:t>Citizen</a:t>
            </a:r>
            <a:r>
              <a:rPr lang="pt-BR" sz="2200" dirty="0"/>
              <a:t> Science Project - press.exoss.org</a:t>
            </a:r>
            <a:endParaRPr lang="pt-BR" sz="2200" dirty="0"/>
          </a:p>
          <a:p>
            <a:pPr>
              <a:lnSpc>
                <a:spcPct val="150000"/>
              </a:lnSpc>
            </a:pPr>
            <a:r>
              <a:rPr lang="pt-BR" sz="2200" dirty="0"/>
              <a:t>Atividade da Chuva de Meteoros </a:t>
            </a:r>
            <a:r>
              <a:rPr lang="pt-BR" sz="2200" dirty="0" err="1"/>
              <a:t>Lyrids</a:t>
            </a:r>
            <a:r>
              <a:rPr lang="pt-BR" sz="2200" dirty="0"/>
              <a:t> 2017 | EXOSS </a:t>
            </a:r>
            <a:r>
              <a:rPr lang="pt-BR" sz="2200" dirty="0" err="1"/>
              <a:t>Citizen</a:t>
            </a:r>
            <a:r>
              <a:rPr lang="pt-BR" sz="2200" dirty="0"/>
              <a:t> Science Project - press.exoss.org</a:t>
            </a:r>
            <a:endParaRPr lang="pt-BR" sz="2200" dirty="0"/>
          </a:p>
          <a:p>
            <a:pPr>
              <a:lnSpc>
                <a:spcPct val="150000"/>
              </a:lnSpc>
            </a:pPr>
            <a:r>
              <a:rPr lang="pt-BR" sz="2200" u="sng" dirty="0"/>
              <a:t>http://alem-da-via-lactea.blogspot.com.br/2016/04/tudo-sobre-chuva-de-meteoros-lirideas.html</a:t>
            </a:r>
            <a:endParaRPr lang="pt-BR" sz="2200" dirty="0"/>
          </a:p>
          <a:p>
            <a:pPr>
              <a:lnSpc>
                <a:spcPct val="150000"/>
              </a:lnSpc>
            </a:pPr>
            <a:r>
              <a:rPr lang="pt-BR" sz="2200" u="sng" dirty="0"/>
              <a:t>http://www.observatorio.ufmg.br/dicas07.htm</a:t>
            </a:r>
            <a:endParaRPr lang="pt-BR" sz="2200" dirty="0"/>
          </a:p>
          <a:p>
            <a:pPr>
              <a:lnSpc>
                <a:spcPct val="150000"/>
              </a:lnSpc>
            </a:pPr>
            <a:r>
              <a:rPr lang="pt-BR" sz="2200" dirty="0"/>
              <a:t>Tudo sobre a chuva de meteoros </a:t>
            </a:r>
            <a:r>
              <a:rPr lang="pt-BR" sz="2200" dirty="0" err="1"/>
              <a:t>Líridas</a:t>
            </a:r>
            <a:r>
              <a:rPr lang="pt-BR" sz="2200" dirty="0"/>
              <a:t> 2016 - Galeria do Meteorito - www.galeriadometeorito.com</a:t>
            </a:r>
            <a:endParaRPr lang="pt-BR" sz="2200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2242" y="1342633"/>
            <a:ext cx="6270302" cy="41854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3724275" cy="742280"/>
          </a:xfrm>
        </p:spPr>
        <p:txBody>
          <a:bodyPr anchor="b">
            <a:normAutofit/>
          </a:bodyPr>
          <a:lstStyle/>
          <a:p>
            <a:r>
              <a:rPr lang="pt-BR" sz="4000" b="1" dirty="0">
                <a:solidFill>
                  <a:srgbClr val="9CC3E5"/>
                </a:solidFill>
              </a:rPr>
              <a:t>Cometas</a:t>
            </a:r>
            <a:endParaRPr lang="pt-BR" sz="4000" b="1" dirty="0">
              <a:solidFill>
                <a:srgbClr val="9CC3E5"/>
              </a:solidFill>
              <a:latin typeface="Calibri Light" panose="020F0302020204030204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92429"/>
            <a:ext cx="3724175" cy="418453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Blocos de gelo e rocha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Possuem alguns quilômetros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Cauda que aponta na direção contraria do sol 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1"/>
          <a:srcRect l="17267" r="133"/>
          <a:stretch>
            <a:fillRect/>
          </a:stretch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9CC3E5"/>
                </a:solidFill>
              </a:rPr>
              <a:t>Asteroides</a:t>
            </a:r>
            <a:endParaRPr lang="pt-BR" b="1" dirty="0">
              <a:solidFill>
                <a:srgbClr val="9CC3E5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Compostos de rocha e metal 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São maiores que 100 metros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1"/>
          <a:srcRect l="36045" r="29902" b="2561"/>
          <a:stretch>
            <a:fillRect/>
          </a:stretch>
        </p:blipFill>
        <p:spPr>
          <a:xfrm>
            <a:off x="417151" y="1904283"/>
            <a:ext cx="4232204" cy="33605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9CC3E5"/>
                </a:solidFill>
              </a:rPr>
              <a:t>Meteoroide</a:t>
            </a:r>
            <a:endParaRPr lang="pt-BR" b="1" dirty="0">
              <a:solidFill>
                <a:srgbClr val="9CC3E5"/>
              </a:solidFill>
              <a:latin typeface="Calibri Light" panose="020F0302020204030204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0658" y="1825625"/>
            <a:ext cx="6703142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t-BR" dirty="0"/>
              <a:t>São menores que um asteroide</a:t>
            </a:r>
            <a:endParaRPr lang="pt-BR" dirty="0"/>
          </a:p>
          <a:p>
            <a:r>
              <a:rPr lang="pt-BR" dirty="0"/>
              <a:t>Alguns entram na atmosfera da Terra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1"/>
          <a:srcRect l="36948" r="1" b="1"/>
          <a:stretch>
            <a:fillRect/>
          </a:stretch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31" y="295275"/>
            <a:ext cx="3651250" cy="84725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9CC3E5"/>
                </a:solidFill>
              </a:rPr>
              <a:t>Meteoros</a:t>
            </a:r>
            <a:endParaRPr lang="pt-BR" b="1" dirty="0">
              <a:solidFill>
                <a:srgbClr val="9CC3E5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9288" y="1254158"/>
            <a:ext cx="3651250" cy="497043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Rastro luminoso causado pela entrada de um meteoroide na atmosfera terrestre. 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É a chamada "estrela cadente" 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1"/>
          <a:srcRect l="6350" r="578" b="-2"/>
          <a:stretch>
            <a:fillRect/>
          </a:stretch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9CC3E5"/>
                </a:solidFill>
              </a:rPr>
              <a:t>Meteorito</a:t>
            </a:r>
            <a:r>
              <a:rPr lang="pt-BR" dirty="0"/>
              <a:t> 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pt-BR" dirty="0"/>
              <a:t>Meteoroide que atinge a superfície terrestre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1566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9CC3E5"/>
                </a:solidFill>
              </a:rPr>
              <a:t>O que é uma chuva de meteoros ?</a:t>
            </a:r>
            <a:endParaRPr lang="pt-BR" b="1" dirty="0">
              <a:solidFill>
                <a:srgbClr val="9CC3E5"/>
              </a:solidFill>
            </a:endParaRPr>
          </a:p>
        </p:txBody>
      </p:sp>
      <p:pic>
        <p:nvPicPr>
          <p:cNvPr id="1026" name="Picture 2" descr="Resultado de imagem para meteoro destruir a terr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74" y="1039809"/>
            <a:ext cx="8108852" cy="565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ímbolo de &quot;Não Permitido&quot; 3"/>
          <p:cNvSpPr/>
          <p:nvPr/>
        </p:nvSpPr>
        <p:spPr>
          <a:xfrm>
            <a:off x="2041574" y="1039809"/>
            <a:ext cx="8108852" cy="5654024"/>
          </a:xfrm>
          <a:prstGeom prst="noSmoking">
            <a:avLst>
              <a:gd name="adj" fmla="val 7304"/>
            </a:avLst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5774</Words>
  <Application>WPS Presentation</Application>
  <PresentationFormat>Widescreen</PresentationFormat>
  <Paragraphs>251</Paragraphs>
  <Slides>38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3" baseType="lpstr">
      <vt:lpstr>Arial</vt:lpstr>
      <vt:lpstr>SimSun</vt:lpstr>
      <vt:lpstr>Wingdings</vt:lpstr>
      <vt:lpstr>Calibri Light</vt:lpstr>
      <vt:lpstr>Corbel</vt:lpstr>
      <vt:lpstr>Calibri</vt:lpstr>
      <vt:lpstr>Arial</vt:lpstr>
      <vt:lpstr>Century Gothic</vt:lpstr>
      <vt:lpstr>Helvetica 55 Roman</vt:lpstr>
      <vt:lpstr>Calibri</vt:lpstr>
      <vt:lpstr>Times New Roman</vt:lpstr>
      <vt:lpstr>Calibri Light</vt:lpstr>
      <vt:lpstr>Microsoft YaHei</vt:lpstr>
      <vt:lpstr>Segoe Print</vt:lpstr>
      <vt:lpstr>Tema do Office</vt:lpstr>
      <vt:lpstr>As Lirídeas</vt:lpstr>
      <vt:lpstr>O que são as Lirídeas ?</vt:lpstr>
      <vt:lpstr>Mais o que são meteoros?</vt:lpstr>
      <vt:lpstr>Cometas</vt:lpstr>
      <vt:lpstr>Asteroides</vt:lpstr>
      <vt:lpstr>Meteoroide</vt:lpstr>
      <vt:lpstr>Meteoros</vt:lpstr>
      <vt:lpstr>Meteorito </vt:lpstr>
      <vt:lpstr>O que é uma chuva de meteoros ?</vt:lpstr>
      <vt:lpstr>PowerPoint 演示文稿</vt:lpstr>
      <vt:lpstr>PowerPoint 演示文稿</vt:lpstr>
      <vt:lpstr>Chuvas de meteoros</vt:lpstr>
      <vt:lpstr>PowerPoint 演示文稿</vt:lpstr>
      <vt:lpstr>PowerPoint 演示文稿</vt:lpstr>
      <vt:lpstr>Nomenclatura das chuvas de meteoros</vt:lpstr>
      <vt:lpstr>Chuva de meteoros lirídeas</vt:lpstr>
      <vt:lpstr>PowerPoint 演示文稿</vt:lpstr>
      <vt:lpstr>Radiante</vt:lpstr>
      <vt:lpstr>Histórico</vt:lpstr>
      <vt:lpstr>PowerPoint 演示文稿</vt:lpstr>
      <vt:lpstr>O cometa Thatcher C/1861 G1</vt:lpstr>
      <vt:lpstr>A constelação da Lira </vt:lpstr>
      <vt:lpstr>Comparação de tamanho Vega e o Sol</vt:lpstr>
      <vt:lpstr>PowerPoint 演示文稿</vt:lpstr>
      <vt:lpstr>Mitologia</vt:lpstr>
      <vt:lpstr>Atividade</vt:lpstr>
      <vt:lpstr>PowerPoint 演示文稿</vt:lpstr>
      <vt:lpstr>Algumas imagens</vt:lpstr>
      <vt:lpstr>Chuva de meteoros Lirídeas registrada pela NASA - Créditos  NASA </vt:lpstr>
      <vt:lpstr>Captura em imagem  de um meteoro Lirídeo, na Finlândia, em 23.04.2015</vt:lpstr>
      <vt:lpstr>Crédito de imagem e direitos autorais :  Yuri Beletsky ( Observatório Las Campanas , Carnegie Institution ) – foto no deserto do Atacama </vt:lpstr>
      <vt:lpstr>Foto da Estação Espacial Internacional – créditos NASA</vt:lpstr>
      <vt:lpstr>Oregon EUA – créditos Brad Goldpaint ( Goldpaint Photography )</vt:lpstr>
      <vt:lpstr>Observação</vt:lpstr>
      <vt:lpstr>Curiosidades sobre a chuva de meteoros Lirídeas</vt:lpstr>
      <vt:lpstr>PowerPoint 演示文稿</vt:lpstr>
      <vt:lpstr>PowerPoint 演示文稿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Lirídeas</dc:title>
  <dc:creator/>
  <cp:lastModifiedBy>Observatório</cp:lastModifiedBy>
  <cp:revision>33</cp:revision>
  <dcterms:created xsi:type="dcterms:W3CDTF">2017-04-22T22:13:17Z</dcterms:created>
  <dcterms:modified xsi:type="dcterms:W3CDTF">2017-04-23T00:36:29Z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1046-10.2.0.5820</vt:lpwstr>
  </property>
</Properties>
</file>