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04" r:id="rId2"/>
    <p:sldId id="258" r:id="rId3"/>
    <p:sldId id="276" r:id="rId4"/>
    <p:sldId id="275" r:id="rId5"/>
    <p:sldId id="271" r:id="rId6"/>
    <p:sldId id="318" r:id="rId7"/>
    <p:sldId id="270" r:id="rId8"/>
    <p:sldId id="260" r:id="rId9"/>
    <p:sldId id="272" r:id="rId10"/>
    <p:sldId id="267" r:id="rId11"/>
    <p:sldId id="268" r:id="rId12"/>
    <p:sldId id="269" r:id="rId13"/>
    <p:sldId id="261" r:id="rId14"/>
    <p:sldId id="264" r:id="rId15"/>
    <p:sldId id="266" r:id="rId16"/>
    <p:sldId id="263" r:id="rId17"/>
    <p:sldId id="306" r:id="rId18"/>
    <p:sldId id="307" r:id="rId19"/>
    <p:sldId id="308" r:id="rId20"/>
    <p:sldId id="274" r:id="rId21"/>
    <p:sldId id="281" r:id="rId22"/>
    <p:sldId id="309" r:id="rId23"/>
    <p:sldId id="310" r:id="rId24"/>
    <p:sldId id="311" r:id="rId25"/>
    <p:sldId id="313" r:id="rId26"/>
    <p:sldId id="314" r:id="rId27"/>
    <p:sldId id="295" r:id="rId28"/>
    <p:sldId id="305" r:id="rId29"/>
    <p:sldId id="273" r:id="rId30"/>
    <p:sldId id="279" r:id="rId31"/>
    <p:sldId id="319" r:id="rId32"/>
    <p:sldId id="286" r:id="rId33"/>
    <p:sldId id="296" r:id="rId34"/>
    <p:sldId id="282" r:id="rId35"/>
    <p:sldId id="293" r:id="rId36"/>
    <p:sldId id="287" r:id="rId37"/>
    <p:sldId id="292" r:id="rId38"/>
    <p:sldId id="317" r:id="rId39"/>
    <p:sldId id="315" r:id="rId40"/>
    <p:sldId id="316" r:id="rId41"/>
    <p:sldId id="291" r:id="rId42"/>
    <p:sldId id="278" r:id="rId43"/>
    <p:sldId id="300" r:id="rId44"/>
    <p:sldId id="297" r:id="rId45"/>
    <p:sldId id="299" r:id="rId46"/>
    <p:sldId id="284" r:id="rId47"/>
    <p:sldId id="303" r:id="rId48"/>
    <p:sldId id="257" r:id="rId49"/>
    <p:sldId id="302" r:id="rId50"/>
  </p:sldIdLst>
  <p:sldSz cx="9144000" cy="5143500" type="screen16x9"/>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224" autoAdjust="0"/>
  </p:normalViewPr>
  <p:slideViewPr>
    <p:cSldViewPr>
      <p:cViewPr>
        <p:scale>
          <a:sx n="69" d="100"/>
          <a:sy n="69" d="100"/>
        </p:scale>
        <p:origin x="-1416" y="-54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pt-B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BR"/>
          </a:p>
        </p:txBody>
      </p:sp>
      <p:sp>
        <p:nvSpPr>
          <p:cNvPr id="4" name="Date Placeholder 3"/>
          <p:cNvSpPr>
            <a:spLocks noGrp="1"/>
          </p:cNvSpPr>
          <p:nvPr>
            <p:ph type="dt" sz="half" idx="10"/>
          </p:nvPr>
        </p:nvSpPr>
        <p:spPr/>
        <p:txBody>
          <a:bodyPr/>
          <a:lstStyle/>
          <a:p>
            <a:fld id="{61693B64-660C-4801-88AE-AB82BB4FD868}" type="datetimeFigureOut">
              <a:rPr lang="pt-BR" smtClean="0"/>
              <a:t>02/09/2017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DFC1E2B-37A6-4D4E-8F42-D6C8865F3985}" type="slidenum">
              <a:rPr lang="pt-BR" smtClean="0"/>
              <a:t>‹#›</a:t>
            </a:fld>
            <a:endParaRPr lang="pt-BR"/>
          </a:p>
        </p:txBody>
      </p:sp>
    </p:spTree>
    <p:extLst>
      <p:ext uri="{BB962C8B-B14F-4D97-AF65-F5344CB8AC3E}">
        <p14:creationId xmlns:p14="http://schemas.microsoft.com/office/powerpoint/2010/main" val="2443200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p>
            <a:fld id="{61693B64-660C-4801-88AE-AB82BB4FD868}" type="datetimeFigureOut">
              <a:rPr lang="pt-BR" smtClean="0"/>
              <a:t>02/09/2017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DFC1E2B-37A6-4D4E-8F42-D6C8865F3985}" type="slidenum">
              <a:rPr lang="pt-BR" smtClean="0"/>
              <a:t>‹#›</a:t>
            </a:fld>
            <a:endParaRPr lang="pt-BR"/>
          </a:p>
        </p:txBody>
      </p:sp>
    </p:spTree>
    <p:extLst>
      <p:ext uri="{BB962C8B-B14F-4D97-AF65-F5344CB8AC3E}">
        <p14:creationId xmlns:p14="http://schemas.microsoft.com/office/powerpoint/2010/main" val="280503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p>
            <a:fld id="{61693B64-660C-4801-88AE-AB82BB4FD868}" type="datetimeFigureOut">
              <a:rPr lang="pt-BR" smtClean="0"/>
              <a:t>02/09/2017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DFC1E2B-37A6-4D4E-8F42-D6C8865F3985}" type="slidenum">
              <a:rPr lang="pt-BR" smtClean="0"/>
              <a:t>‹#›</a:t>
            </a:fld>
            <a:endParaRPr lang="pt-BR"/>
          </a:p>
        </p:txBody>
      </p:sp>
    </p:spTree>
    <p:extLst>
      <p:ext uri="{BB962C8B-B14F-4D97-AF65-F5344CB8AC3E}">
        <p14:creationId xmlns:p14="http://schemas.microsoft.com/office/powerpoint/2010/main" val="208043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p>
            <a:fld id="{61693B64-660C-4801-88AE-AB82BB4FD868}" type="datetimeFigureOut">
              <a:rPr lang="pt-BR" smtClean="0"/>
              <a:t>02/09/2017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DFC1E2B-37A6-4D4E-8F42-D6C8865F3985}" type="slidenum">
              <a:rPr lang="pt-BR" smtClean="0"/>
              <a:t>‹#›</a:t>
            </a:fld>
            <a:endParaRPr lang="pt-BR"/>
          </a:p>
        </p:txBody>
      </p:sp>
    </p:spTree>
    <p:extLst>
      <p:ext uri="{BB962C8B-B14F-4D97-AF65-F5344CB8AC3E}">
        <p14:creationId xmlns:p14="http://schemas.microsoft.com/office/powerpoint/2010/main" val="3409494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693B64-660C-4801-88AE-AB82BB4FD868}" type="datetimeFigureOut">
              <a:rPr lang="pt-BR" smtClean="0"/>
              <a:t>02/09/2017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DFC1E2B-37A6-4D4E-8F42-D6C8865F3985}" type="slidenum">
              <a:rPr lang="pt-BR" smtClean="0"/>
              <a:t>‹#›</a:t>
            </a:fld>
            <a:endParaRPr lang="pt-BR"/>
          </a:p>
        </p:txBody>
      </p:sp>
    </p:spTree>
    <p:extLst>
      <p:ext uri="{BB962C8B-B14F-4D97-AF65-F5344CB8AC3E}">
        <p14:creationId xmlns:p14="http://schemas.microsoft.com/office/powerpoint/2010/main" val="1442423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4"/>
          <p:cNvSpPr>
            <a:spLocks noGrp="1"/>
          </p:cNvSpPr>
          <p:nvPr>
            <p:ph type="dt" sz="half" idx="10"/>
          </p:nvPr>
        </p:nvSpPr>
        <p:spPr/>
        <p:txBody>
          <a:bodyPr/>
          <a:lstStyle/>
          <a:p>
            <a:fld id="{61693B64-660C-4801-88AE-AB82BB4FD868}" type="datetimeFigureOut">
              <a:rPr lang="pt-BR" smtClean="0"/>
              <a:t>02/09/2017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DFC1E2B-37A6-4D4E-8F42-D6C8865F3985}" type="slidenum">
              <a:rPr lang="pt-BR" smtClean="0"/>
              <a:t>‹#›</a:t>
            </a:fld>
            <a:endParaRPr lang="pt-BR"/>
          </a:p>
        </p:txBody>
      </p:sp>
    </p:spTree>
    <p:extLst>
      <p:ext uri="{BB962C8B-B14F-4D97-AF65-F5344CB8AC3E}">
        <p14:creationId xmlns:p14="http://schemas.microsoft.com/office/powerpoint/2010/main" val="307426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Date Placeholder 6"/>
          <p:cNvSpPr>
            <a:spLocks noGrp="1"/>
          </p:cNvSpPr>
          <p:nvPr>
            <p:ph type="dt" sz="half" idx="10"/>
          </p:nvPr>
        </p:nvSpPr>
        <p:spPr/>
        <p:txBody>
          <a:bodyPr/>
          <a:lstStyle/>
          <a:p>
            <a:fld id="{61693B64-660C-4801-88AE-AB82BB4FD868}" type="datetimeFigureOut">
              <a:rPr lang="pt-BR" smtClean="0"/>
              <a:t>02/09/2017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FDFC1E2B-37A6-4D4E-8F42-D6C8865F3985}" type="slidenum">
              <a:rPr lang="pt-BR" smtClean="0"/>
              <a:t>‹#›</a:t>
            </a:fld>
            <a:endParaRPr lang="pt-BR"/>
          </a:p>
        </p:txBody>
      </p:sp>
    </p:spTree>
    <p:extLst>
      <p:ext uri="{BB962C8B-B14F-4D97-AF65-F5344CB8AC3E}">
        <p14:creationId xmlns:p14="http://schemas.microsoft.com/office/powerpoint/2010/main" val="366825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Date Placeholder 2"/>
          <p:cNvSpPr>
            <a:spLocks noGrp="1"/>
          </p:cNvSpPr>
          <p:nvPr>
            <p:ph type="dt" sz="half" idx="10"/>
          </p:nvPr>
        </p:nvSpPr>
        <p:spPr/>
        <p:txBody>
          <a:bodyPr/>
          <a:lstStyle/>
          <a:p>
            <a:fld id="{61693B64-660C-4801-88AE-AB82BB4FD868}" type="datetimeFigureOut">
              <a:rPr lang="pt-BR" smtClean="0"/>
              <a:t>02/09/2017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FDFC1E2B-37A6-4D4E-8F42-D6C8865F3985}" type="slidenum">
              <a:rPr lang="pt-BR" smtClean="0"/>
              <a:t>‹#›</a:t>
            </a:fld>
            <a:endParaRPr lang="pt-BR"/>
          </a:p>
        </p:txBody>
      </p:sp>
    </p:spTree>
    <p:extLst>
      <p:ext uri="{BB962C8B-B14F-4D97-AF65-F5344CB8AC3E}">
        <p14:creationId xmlns:p14="http://schemas.microsoft.com/office/powerpoint/2010/main" val="252400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93B64-660C-4801-88AE-AB82BB4FD868}" type="datetimeFigureOut">
              <a:rPr lang="pt-BR" smtClean="0"/>
              <a:t>02/09/2017</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FDFC1E2B-37A6-4D4E-8F42-D6C8865F3985}" type="slidenum">
              <a:rPr lang="pt-BR" smtClean="0"/>
              <a:t>‹#›</a:t>
            </a:fld>
            <a:endParaRPr lang="pt-BR"/>
          </a:p>
        </p:txBody>
      </p:sp>
    </p:spTree>
    <p:extLst>
      <p:ext uri="{BB962C8B-B14F-4D97-AF65-F5344CB8AC3E}">
        <p14:creationId xmlns:p14="http://schemas.microsoft.com/office/powerpoint/2010/main" val="1020175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693B64-660C-4801-88AE-AB82BB4FD868}" type="datetimeFigureOut">
              <a:rPr lang="pt-BR" smtClean="0"/>
              <a:t>02/09/2017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DFC1E2B-37A6-4D4E-8F42-D6C8865F3985}" type="slidenum">
              <a:rPr lang="pt-BR" smtClean="0"/>
              <a:t>‹#›</a:t>
            </a:fld>
            <a:endParaRPr lang="pt-BR"/>
          </a:p>
        </p:txBody>
      </p:sp>
    </p:spTree>
    <p:extLst>
      <p:ext uri="{BB962C8B-B14F-4D97-AF65-F5344CB8AC3E}">
        <p14:creationId xmlns:p14="http://schemas.microsoft.com/office/powerpoint/2010/main" val="343269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693B64-660C-4801-88AE-AB82BB4FD868}" type="datetimeFigureOut">
              <a:rPr lang="pt-BR" smtClean="0"/>
              <a:t>02/09/2017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DFC1E2B-37A6-4D4E-8F42-D6C8865F3985}" type="slidenum">
              <a:rPr lang="pt-BR" smtClean="0"/>
              <a:t>‹#›</a:t>
            </a:fld>
            <a:endParaRPr lang="pt-BR"/>
          </a:p>
        </p:txBody>
      </p:sp>
    </p:spTree>
    <p:extLst>
      <p:ext uri="{BB962C8B-B14F-4D97-AF65-F5344CB8AC3E}">
        <p14:creationId xmlns:p14="http://schemas.microsoft.com/office/powerpoint/2010/main" val="2917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pt-B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1693B64-660C-4801-88AE-AB82BB4FD868}" type="datetimeFigureOut">
              <a:rPr lang="pt-BR" smtClean="0"/>
              <a:t>02/09/2017</a:t>
            </a:fld>
            <a:endParaRPr lang="pt-B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FC1E2B-37A6-4D4E-8F42-D6C8865F3985}" type="slidenum">
              <a:rPr lang="pt-BR" smtClean="0"/>
              <a:t>‹#›</a:t>
            </a:fld>
            <a:endParaRPr lang="pt-BR"/>
          </a:p>
        </p:txBody>
      </p:sp>
    </p:spTree>
    <p:extLst>
      <p:ext uri="{BB962C8B-B14F-4D97-AF65-F5344CB8AC3E}">
        <p14:creationId xmlns:p14="http://schemas.microsoft.com/office/powerpoint/2010/main" val="301656148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Cassini%20Orbit%20Animation,%20the%20_Ball%20of%20Yarn_%20(720p_30fps_H264-192kbit_AAC).mp4"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uygens_descent.ogv.480p.webm"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Cassini's%20Final%20Orbits%20(1080p_20fps_H264-128kbit_AAC).mp4"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NASA%20at%20Saturn_%20Cassini's%20Grand%20Finale%20(1080p_30fps_H264-128kbit_AAC).mp4"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31840" y="267494"/>
            <a:ext cx="6012160" cy="864096"/>
          </a:xfrm>
          <a:solidFill>
            <a:schemeClr val="bg1">
              <a:alpha val="69000"/>
            </a:schemeClr>
          </a:solidFill>
        </p:spPr>
        <p:txBody>
          <a:bodyPr>
            <a:normAutofit/>
          </a:bodyPr>
          <a:lstStyle/>
          <a:p>
            <a:pPr algn="r"/>
            <a:r>
              <a:rPr lang="en-US" sz="4000" b="1" dirty="0" err="1" smtClean="0">
                <a:effectLst>
                  <a:outerShdw blurRad="38100" dist="38100" dir="2700000" algn="tl">
                    <a:srgbClr val="000000">
                      <a:alpha val="43137"/>
                    </a:srgbClr>
                  </a:outerShdw>
                </a:effectLst>
              </a:rPr>
              <a:t>Adeus</a:t>
            </a:r>
            <a:r>
              <a:rPr lang="en-US" sz="4000" b="1" dirty="0" smtClean="0">
                <a:effectLst>
                  <a:outerShdw blurRad="38100" dist="38100" dir="2700000" algn="tl">
                    <a:srgbClr val="000000">
                      <a:alpha val="43137"/>
                    </a:srgbClr>
                  </a:outerShdw>
                </a:effectLst>
              </a:rPr>
              <a:t>, Cassini</a:t>
            </a:r>
            <a:endParaRPr lang="pt-BR"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4030774"/>
            <a:ext cx="3491880" cy="845232"/>
          </a:xfrm>
          <a:solidFill>
            <a:schemeClr val="bg1">
              <a:alpha val="69000"/>
            </a:schemeClr>
          </a:solidFill>
        </p:spPr>
        <p:txBody>
          <a:bodyPr>
            <a:noAutofit/>
          </a:bodyPr>
          <a:lstStyle/>
          <a:p>
            <a:pPr algn="l"/>
            <a:r>
              <a:rPr lang="en-US" sz="1600" b="1" dirty="0" err="1" smtClean="0">
                <a:effectLst>
                  <a:outerShdw blurRad="38100" dist="38100" dir="2700000" algn="tl">
                    <a:srgbClr val="000000">
                      <a:alpha val="43137"/>
                    </a:srgbClr>
                  </a:outerShdw>
                </a:effectLst>
              </a:rPr>
              <a:t>Natália</a:t>
            </a:r>
            <a:r>
              <a:rPr lang="en-US" sz="1600" b="1" dirty="0" smtClean="0">
                <a:effectLst>
                  <a:outerShdw blurRad="38100" dist="38100" dir="2700000" algn="tl">
                    <a:srgbClr val="000000">
                      <a:alpha val="43137"/>
                    </a:srgbClr>
                  </a:outerShdw>
                </a:effectLst>
              </a:rPr>
              <a:t> </a:t>
            </a:r>
            <a:r>
              <a:rPr lang="en-US" sz="1600" b="1" dirty="0" err="1" smtClean="0">
                <a:effectLst>
                  <a:outerShdw blurRad="38100" dist="38100" dir="2700000" algn="tl">
                    <a:srgbClr val="000000">
                      <a:alpha val="43137"/>
                    </a:srgbClr>
                  </a:outerShdw>
                </a:effectLst>
              </a:rPr>
              <a:t>Palivanas</a:t>
            </a:r>
            <a:endParaRPr lang="en-US" sz="1600" b="1" dirty="0" smtClean="0">
              <a:effectLst>
                <a:outerShdw blurRad="38100" dist="38100" dir="2700000" algn="tl">
                  <a:srgbClr val="000000">
                    <a:alpha val="43137"/>
                  </a:srgbClr>
                </a:outerShdw>
              </a:effectLst>
            </a:endParaRPr>
          </a:p>
          <a:p>
            <a:pPr algn="l"/>
            <a:r>
              <a:rPr lang="en-US" sz="1600" b="1" dirty="0" smtClean="0">
                <a:effectLst>
                  <a:outerShdw blurRad="38100" dist="38100" dir="2700000" algn="tl">
                    <a:srgbClr val="000000">
                      <a:alpha val="43137"/>
                    </a:srgbClr>
                  </a:outerShdw>
                </a:effectLst>
              </a:rPr>
              <a:t>natalia.palivanas@gmail.com</a:t>
            </a:r>
          </a:p>
          <a:p>
            <a:pPr algn="l"/>
            <a:r>
              <a:rPr lang="en-US" sz="1600" b="1" dirty="0" smtClean="0">
                <a:effectLst>
                  <a:outerShdw blurRad="38100" dist="38100" dir="2700000" algn="tl">
                    <a:srgbClr val="000000">
                      <a:alpha val="43137"/>
                    </a:srgbClr>
                  </a:outerShdw>
                </a:effectLst>
              </a:rPr>
              <a:t>www.cdcc.usp.br/cda</a:t>
            </a:r>
            <a:endParaRPr lang="pt-BR"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9981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talia\Desktop\Cassini\71_Huygens_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987574"/>
            <a:ext cx="4454719" cy="3341040"/>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1242" y="4495339"/>
            <a:ext cx="4398750" cy="307777"/>
          </a:xfrm>
          <a:prstGeom prst="rect">
            <a:avLst/>
          </a:prstGeom>
          <a:noFill/>
        </p:spPr>
        <p:txBody>
          <a:bodyPr wrap="square" rtlCol="0">
            <a:spAutoFit/>
          </a:bodyPr>
          <a:lstStyle/>
          <a:p>
            <a:pPr algn="ctr"/>
            <a:r>
              <a:rPr lang="en-US" sz="1400" dirty="0" smtClean="0">
                <a:effectLst>
                  <a:outerShdw blurRad="38100" dist="38100" dir="2700000" algn="tl">
                    <a:srgbClr val="000000">
                      <a:alpha val="43137"/>
                    </a:srgbClr>
                  </a:outerShdw>
                </a:effectLst>
              </a:rPr>
              <a:t>Cassini-Huygens </a:t>
            </a:r>
            <a:r>
              <a:rPr lang="en-US" sz="1400" dirty="0" err="1" smtClean="0">
                <a:effectLst>
                  <a:outerShdw blurRad="38100" dist="38100" dir="2700000" algn="tl">
                    <a:srgbClr val="000000">
                      <a:alpha val="43137"/>
                    </a:srgbClr>
                  </a:outerShdw>
                </a:effectLst>
              </a:rPr>
              <a:t>em</a:t>
            </a:r>
            <a:r>
              <a:rPr lang="en-US" sz="1400" dirty="0" smtClean="0">
                <a:effectLst>
                  <a:outerShdw blurRad="38100" dist="38100" dir="2700000" algn="tl">
                    <a:srgbClr val="000000">
                      <a:alpha val="43137"/>
                    </a:srgbClr>
                  </a:outerShdw>
                </a:effectLst>
              </a:rPr>
              <a:t> </a:t>
            </a:r>
            <a:r>
              <a:rPr lang="en-US" sz="1400" dirty="0" err="1" smtClean="0">
                <a:effectLst>
                  <a:outerShdw blurRad="38100" dist="38100" dir="2700000" algn="tl">
                    <a:srgbClr val="000000">
                      <a:alpha val="43137"/>
                    </a:srgbClr>
                  </a:outerShdw>
                </a:effectLst>
              </a:rPr>
              <a:t>teste</a:t>
            </a:r>
            <a:r>
              <a:rPr lang="en-US" sz="1400" dirty="0" smtClean="0">
                <a:effectLst>
                  <a:outerShdw blurRad="38100" dist="38100" dir="2700000" algn="tl">
                    <a:srgbClr val="000000">
                      <a:alpha val="43137"/>
                    </a:srgbClr>
                  </a:outerShdw>
                </a:effectLst>
              </a:rPr>
              <a:t> (NASA/1996)</a:t>
            </a:r>
            <a:endParaRPr lang="pt-BR" sz="1400" dirty="0">
              <a:effectLst>
                <a:outerShdw blurRad="38100" dist="38100" dir="2700000" algn="tl">
                  <a:srgbClr val="000000">
                    <a:alpha val="43137"/>
                  </a:srgbClr>
                </a:outerShdw>
              </a:effectLst>
            </a:endParaRPr>
          </a:p>
        </p:txBody>
      </p:sp>
      <p:sp>
        <p:nvSpPr>
          <p:cNvPr id="5" name="TextBox 4"/>
          <p:cNvSpPr txBox="1"/>
          <p:nvPr/>
        </p:nvSpPr>
        <p:spPr>
          <a:xfrm>
            <a:off x="4819139" y="4324218"/>
            <a:ext cx="3816424" cy="307777"/>
          </a:xfrm>
          <a:prstGeom prst="rect">
            <a:avLst/>
          </a:prstGeom>
          <a:noFill/>
        </p:spPr>
        <p:txBody>
          <a:bodyPr wrap="square" rtlCol="0">
            <a:spAutoFit/>
          </a:bodyPr>
          <a:lstStyle/>
          <a:p>
            <a:pPr algn="ctr"/>
            <a:r>
              <a:rPr lang="en-US" sz="1400" dirty="0" err="1" smtClean="0">
                <a:effectLst>
                  <a:outerShdw blurRad="38100" dist="38100" dir="2700000" algn="tl">
                    <a:srgbClr val="000000">
                      <a:alpha val="43137"/>
                    </a:srgbClr>
                  </a:outerShdw>
                </a:effectLst>
              </a:rPr>
              <a:t>Montagem</a:t>
            </a:r>
            <a:r>
              <a:rPr lang="en-US" sz="1400" dirty="0" smtClean="0">
                <a:effectLst>
                  <a:outerShdw blurRad="38100" dist="38100" dir="2700000" algn="tl">
                    <a:srgbClr val="000000">
                      <a:alpha val="43137"/>
                    </a:srgbClr>
                  </a:outerShdw>
                </a:effectLst>
              </a:rPr>
              <a:t> da </a:t>
            </a:r>
            <a:r>
              <a:rPr lang="en-US" sz="1400" dirty="0" err="1" smtClean="0">
                <a:effectLst>
                  <a:outerShdw blurRad="38100" dist="38100" dir="2700000" algn="tl">
                    <a:srgbClr val="000000">
                      <a:alpha val="43137"/>
                    </a:srgbClr>
                  </a:outerShdw>
                </a:effectLst>
              </a:rPr>
              <a:t>sonda</a:t>
            </a:r>
            <a:r>
              <a:rPr lang="en-US" sz="1400" dirty="0" smtClean="0">
                <a:effectLst>
                  <a:outerShdw blurRad="38100" dist="38100" dir="2700000" algn="tl">
                    <a:srgbClr val="000000">
                      <a:alpha val="43137"/>
                    </a:srgbClr>
                  </a:outerShdw>
                </a:effectLst>
              </a:rPr>
              <a:t> Huygens (ESA)</a:t>
            </a:r>
            <a:endParaRPr lang="pt-BR" sz="1400" dirty="0">
              <a:effectLst>
                <a:outerShdw blurRad="38100" dist="38100" dir="2700000" algn="tl">
                  <a:srgbClr val="000000">
                    <a:alpha val="43137"/>
                  </a:srgbClr>
                </a:outerShdw>
              </a:effectLst>
            </a:endParaRPr>
          </a:p>
        </p:txBody>
      </p:sp>
      <p:pic>
        <p:nvPicPr>
          <p:cNvPr id="1030" name="Picture 6" descr="Color image of spacec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85" y="699542"/>
            <a:ext cx="4176465" cy="379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276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76056" y="2188338"/>
            <a:ext cx="3240360" cy="2829550"/>
          </a:xfrm>
          <a:prstGeom prst="rect">
            <a:avLst/>
          </a:prstGeom>
          <a:ln w="3175">
            <a:solidFill>
              <a:schemeClr val="tx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2050" name="Picture 2" descr="https://upload.wikimedia.org/wikipedia/commons/d/d6/Giovanni_Cassi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590" y="699542"/>
            <a:ext cx="2988743" cy="4151032"/>
          </a:xfrm>
          <a:prstGeom prst="rect">
            <a:avLst/>
          </a:prstGeom>
          <a:noFill/>
          <a:ln>
            <a:solidFill>
              <a:schemeClr val="tx1">
                <a:lumMod val="65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8013" y="339502"/>
            <a:ext cx="3191899" cy="307777"/>
          </a:xfrm>
          <a:prstGeom prst="rect">
            <a:avLst/>
          </a:prstGeom>
          <a:noFill/>
        </p:spPr>
        <p:txBody>
          <a:bodyPr wrap="none" rtlCol="0">
            <a:spAutoFit/>
          </a:bodyPr>
          <a:lstStyle/>
          <a:p>
            <a:pPr algn="ctr"/>
            <a:r>
              <a:rPr lang="en-US" sz="1400" dirty="0" smtClean="0">
                <a:effectLst>
                  <a:outerShdw blurRad="38100" dist="38100" dir="2700000" algn="tl">
                    <a:srgbClr val="000000">
                      <a:alpha val="43137"/>
                    </a:srgbClr>
                  </a:outerShdw>
                </a:effectLst>
              </a:rPr>
              <a:t>Giovanni Cassini (1625-1712)</a:t>
            </a:r>
            <a:endParaRPr lang="pt-BR" sz="1400" dirty="0">
              <a:effectLst>
                <a:outerShdw blurRad="38100" dist="38100" dir="2700000" algn="tl">
                  <a:srgbClr val="000000">
                    <a:alpha val="43137"/>
                  </a:srgbClr>
                </a:outerShdw>
              </a:effectLst>
            </a:endParaRPr>
          </a:p>
        </p:txBody>
      </p:sp>
      <p:pic>
        <p:nvPicPr>
          <p:cNvPr id="2056" name="Picture 8" descr="https://upload.wikimedia.org/wikipedia/commons/thumb/c/c9/Iapetus_as_seen_by_the_Cassini_probe_-_20071008.jpg/100px-Iapetus_as_seen_by_the_Cassini_probe_-_20071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262" y="2463846"/>
            <a:ext cx="97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thumb/5/52/Rhea_hi-res_PIA07763.jpg/100px-Rhea_hi-res_PIA077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8784" y="2463846"/>
            <a:ext cx="97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thumb/6/68/Tethys_cassini.jpg/100px-Tethys_cass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262" y="3902503"/>
            <a:ext cx="97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upload.wikimedia.org/wikipedia/commons/thumb/1/13/Dione.jpg/100px-Dio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1205" y="3902503"/>
            <a:ext cx="972000" cy="9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07048" y="2295945"/>
            <a:ext cx="734249" cy="246221"/>
          </a:xfrm>
          <a:prstGeom prst="rect">
            <a:avLst/>
          </a:prstGeom>
          <a:noFill/>
        </p:spPr>
        <p:txBody>
          <a:bodyPr wrap="square" rtlCol="0">
            <a:spAutoFit/>
          </a:bodyPr>
          <a:lstStyle/>
          <a:p>
            <a:pPr algn="r"/>
            <a:r>
              <a:rPr lang="en-US" sz="1000" dirty="0" err="1" smtClean="0"/>
              <a:t>Jápeto</a:t>
            </a:r>
            <a:endParaRPr lang="pt-BR" sz="1000" dirty="0"/>
          </a:p>
        </p:txBody>
      </p:sp>
      <p:sp>
        <p:nvSpPr>
          <p:cNvPr id="4" name="TextBox 3"/>
          <p:cNvSpPr txBox="1"/>
          <p:nvPr/>
        </p:nvSpPr>
        <p:spPr>
          <a:xfrm>
            <a:off x="7577831" y="2335487"/>
            <a:ext cx="635374" cy="246221"/>
          </a:xfrm>
          <a:prstGeom prst="rect">
            <a:avLst/>
          </a:prstGeom>
          <a:noFill/>
        </p:spPr>
        <p:txBody>
          <a:bodyPr wrap="square" rtlCol="0">
            <a:spAutoFit/>
          </a:bodyPr>
          <a:lstStyle/>
          <a:p>
            <a:pPr algn="r"/>
            <a:r>
              <a:rPr lang="en-US" sz="1000" dirty="0" smtClean="0"/>
              <a:t>Rhea</a:t>
            </a:r>
            <a:endParaRPr lang="pt-BR" sz="1000" dirty="0"/>
          </a:p>
        </p:txBody>
      </p:sp>
      <p:sp>
        <p:nvSpPr>
          <p:cNvPr id="6" name="TextBox 5"/>
          <p:cNvSpPr txBox="1"/>
          <p:nvPr/>
        </p:nvSpPr>
        <p:spPr>
          <a:xfrm>
            <a:off x="5423528" y="3656282"/>
            <a:ext cx="701290" cy="246221"/>
          </a:xfrm>
          <a:prstGeom prst="rect">
            <a:avLst/>
          </a:prstGeom>
          <a:noFill/>
        </p:spPr>
        <p:txBody>
          <a:bodyPr wrap="square" rtlCol="0">
            <a:spAutoFit/>
          </a:bodyPr>
          <a:lstStyle/>
          <a:p>
            <a:pPr algn="r"/>
            <a:r>
              <a:rPr lang="en-US" sz="1000" dirty="0" err="1" smtClean="0"/>
              <a:t>Thetys</a:t>
            </a:r>
            <a:endParaRPr lang="pt-BR" sz="1000" dirty="0"/>
          </a:p>
        </p:txBody>
      </p:sp>
      <p:sp>
        <p:nvSpPr>
          <p:cNvPr id="7" name="TextBox 6"/>
          <p:cNvSpPr txBox="1"/>
          <p:nvPr/>
        </p:nvSpPr>
        <p:spPr>
          <a:xfrm>
            <a:off x="7544873" y="3632968"/>
            <a:ext cx="668332" cy="246221"/>
          </a:xfrm>
          <a:prstGeom prst="rect">
            <a:avLst/>
          </a:prstGeom>
          <a:noFill/>
        </p:spPr>
        <p:txBody>
          <a:bodyPr wrap="square" rtlCol="0">
            <a:spAutoFit/>
          </a:bodyPr>
          <a:lstStyle/>
          <a:p>
            <a:pPr algn="r"/>
            <a:r>
              <a:rPr lang="en-US" sz="1000" dirty="0" err="1" smtClean="0"/>
              <a:t>Dione</a:t>
            </a:r>
            <a:endParaRPr lang="pt-BR" sz="1000" dirty="0"/>
          </a:p>
        </p:txBody>
      </p:sp>
      <p:pic>
        <p:nvPicPr>
          <p:cNvPr id="2064" name="Picture 16" descr="Resultado de imagem para cassini divis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7" y="256812"/>
            <a:ext cx="3240360" cy="1850607"/>
          </a:xfrm>
          <a:prstGeom prst="rect">
            <a:avLst/>
          </a:prstGeom>
          <a:noFill/>
          <a:ln>
            <a:solidFill>
              <a:schemeClr val="tx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574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cheiro:Christiaan Huyg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082" y="699542"/>
            <a:ext cx="2978365" cy="4151032"/>
          </a:xfrm>
          <a:prstGeom prst="rect">
            <a:avLst/>
          </a:prstGeom>
          <a:noFill/>
          <a:ln>
            <a:solidFill>
              <a:schemeClr val="tx1">
                <a:lumMod val="6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20072" y="353908"/>
            <a:ext cx="3456384" cy="307777"/>
          </a:xfrm>
          <a:prstGeom prst="rect">
            <a:avLst/>
          </a:prstGeom>
          <a:noFill/>
        </p:spPr>
        <p:txBody>
          <a:bodyPr wrap="square" rtlCol="0">
            <a:spAutoFit/>
          </a:bodyPr>
          <a:lstStyle/>
          <a:p>
            <a:pPr algn="ctr"/>
            <a:r>
              <a:rPr lang="pt-PT" sz="1400" dirty="0">
                <a:effectLst>
                  <a:outerShdw blurRad="38100" dist="38100" dir="2700000" algn="tl">
                    <a:srgbClr val="000000">
                      <a:alpha val="43137"/>
                    </a:srgbClr>
                  </a:outerShdw>
                </a:effectLst>
              </a:rPr>
              <a:t>Christiaan </a:t>
            </a:r>
            <a:r>
              <a:rPr lang="pt-PT" sz="1400" dirty="0" smtClean="0">
                <a:effectLst>
                  <a:outerShdw blurRad="38100" dist="38100" dir="2700000" algn="tl">
                    <a:srgbClr val="000000">
                      <a:alpha val="43137"/>
                    </a:srgbClr>
                  </a:outerShdw>
                </a:effectLst>
              </a:rPr>
              <a:t>Huygens </a:t>
            </a:r>
            <a:r>
              <a:rPr lang="en-US" sz="1400" dirty="0" smtClean="0">
                <a:effectLst>
                  <a:outerShdw blurRad="38100" dist="38100" dir="2700000" algn="tl">
                    <a:srgbClr val="000000">
                      <a:alpha val="43137"/>
                    </a:srgbClr>
                  </a:outerShdw>
                </a:effectLst>
              </a:rPr>
              <a:t>(1629-1695)</a:t>
            </a:r>
            <a:endParaRPr lang="pt-BR" sz="1400" dirty="0">
              <a:effectLst>
                <a:outerShdw blurRad="38100" dist="38100" dir="2700000" algn="tl">
                  <a:srgbClr val="000000">
                    <a:alpha val="43137"/>
                  </a:srgbClr>
                </a:outerShdw>
              </a:effectLst>
            </a:endParaRPr>
          </a:p>
        </p:txBody>
      </p:sp>
      <p:pic>
        <p:nvPicPr>
          <p:cNvPr id="3074" name="Picture 2" descr="File:Huygens Systema Saturn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71" y="302966"/>
            <a:ext cx="3403125" cy="4547607"/>
          </a:xfrm>
          <a:prstGeom prst="rect">
            <a:avLst/>
          </a:prstGeom>
          <a:noFill/>
          <a:ln>
            <a:solidFill>
              <a:schemeClr val="tx1">
                <a:lumMod val="65000"/>
              </a:schemeClr>
            </a:solidFill>
          </a:ln>
          <a:extLst>
            <a:ext uri="{909E8E84-426E-40DD-AFC4-6F175D3DCCD1}">
              <a14:hiddenFill xmlns:a14="http://schemas.microsoft.com/office/drawing/2010/main">
                <a:solidFill>
                  <a:srgbClr val="FFFFFF"/>
                </a:solidFill>
              </a14:hiddenFill>
            </a:ext>
          </a:extLst>
        </p:spPr>
      </p:pic>
      <p:pic>
        <p:nvPicPr>
          <p:cNvPr id="3076" name="Picture 4" descr="Titan in true col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601" y="2682699"/>
            <a:ext cx="2143125" cy="2143125"/>
          </a:xfrm>
          <a:prstGeom prst="rect">
            <a:avLst/>
          </a:prstGeom>
          <a:noFill/>
          <a:ln>
            <a:solidFill>
              <a:schemeClr val="tx1">
                <a:lumMod val="65000"/>
              </a:schemeClr>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456301" y="4579603"/>
            <a:ext cx="734249" cy="246221"/>
          </a:xfrm>
          <a:prstGeom prst="rect">
            <a:avLst/>
          </a:prstGeom>
          <a:noFill/>
        </p:spPr>
        <p:txBody>
          <a:bodyPr wrap="square" rtlCol="0">
            <a:spAutoFit/>
          </a:bodyPr>
          <a:lstStyle/>
          <a:p>
            <a:pPr algn="r"/>
            <a:r>
              <a:rPr lang="en-US" sz="1000" dirty="0" err="1"/>
              <a:t>Titã</a:t>
            </a:r>
            <a:endParaRPr lang="pt-BR" sz="1000" dirty="0"/>
          </a:p>
        </p:txBody>
      </p:sp>
    </p:spTree>
    <p:extLst>
      <p:ext uri="{BB962C8B-B14F-4D97-AF65-F5344CB8AC3E}">
        <p14:creationId xmlns:p14="http://schemas.microsoft.com/office/powerpoint/2010/main" val="4163785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VIAGEM</a:t>
            </a:r>
            <a:endParaRPr lang="pt-BR" dirty="0"/>
          </a:p>
        </p:txBody>
      </p:sp>
      <p:sp>
        <p:nvSpPr>
          <p:cNvPr id="3" name="Text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2429264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llustration of Cassini trajectory to Satur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2" y="-450"/>
            <a:ext cx="8244237" cy="514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65" y="4889584"/>
            <a:ext cx="4272323" cy="253916"/>
          </a:xfrm>
          <a:prstGeom prst="rect">
            <a:avLst/>
          </a:prstGeom>
          <a:noFill/>
        </p:spPr>
        <p:txBody>
          <a:bodyPr wrap="none" rtlCol="0">
            <a:spAutoFit/>
          </a:bodyPr>
          <a:lstStyle/>
          <a:p>
            <a:r>
              <a:rPr lang="en-US" sz="1000" dirty="0" err="1" smtClean="0"/>
              <a:t>Fonte</a:t>
            </a:r>
            <a:r>
              <a:rPr lang="en-US" sz="1000" dirty="0" smtClean="0"/>
              <a:t>:  https://saturn.jpl.nasa.gov/resources/1776/</a:t>
            </a:r>
            <a:endParaRPr lang="pt-BR" sz="1000" dirty="0"/>
          </a:p>
        </p:txBody>
      </p:sp>
      <p:sp>
        <p:nvSpPr>
          <p:cNvPr id="2" name="TextBox 1"/>
          <p:cNvSpPr txBox="1"/>
          <p:nvPr/>
        </p:nvSpPr>
        <p:spPr>
          <a:xfrm>
            <a:off x="2267744" y="143047"/>
            <a:ext cx="2214068" cy="923330"/>
          </a:xfrm>
          <a:prstGeom prst="rect">
            <a:avLst/>
          </a:prstGeom>
          <a:noFill/>
          <a:ln>
            <a:solidFill>
              <a:schemeClr val="accent2">
                <a:lumMod val="75000"/>
              </a:schemeClr>
            </a:solidFill>
          </a:ln>
        </p:spPr>
        <p:txBody>
          <a:bodyPr wrap="none" rtlCol="0">
            <a:spAutoFit/>
          </a:bodyPr>
          <a:lstStyle/>
          <a:p>
            <a:pPr algn="r"/>
            <a:r>
              <a:rPr lang="en-US" b="1" dirty="0" smtClean="0"/>
              <a:t> </a:t>
            </a:r>
            <a:r>
              <a:rPr lang="en-US" b="1" dirty="0" err="1" smtClean="0"/>
              <a:t>T</a:t>
            </a:r>
            <a:r>
              <a:rPr lang="en-US" b="1" baseline="-25000" dirty="0" err="1" smtClean="0"/>
              <a:t>Vênus</a:t>
            </a:r>
            <a:r>
              <a:rPr lang="en-US" b="1" dirty="0" smtClean="0"/>
              <a:t> = </a:t>
            </a:r>
            <a:r>
              <a:rPr lang="en-US" b="1" dirty="0"/>
              <a:t>+</a:t>
            </a:r>
            <a:r>
              <a:rPr lang="pt-BR" b="1" dirty="0" smtClean="0"/>
              <a:t>130°C</a:t>
            </a:r>
          </a:p>
          <a:p>
            <a:pPr algn="r"/>
            <a:endParaRPr lang="pt-BR" b="1" dirty="0" smtClean="0"/>
          </a:p>
          <a:p>
            <a:pPr algn="r"/>
            <a:r>
              <a:rPr lang="en-US" b="1" dirty="0" err="1" smtClean="0"/>
              <a:t>T</a:t>
            </a:r>
            <a:r>
              <a:rPr lang="en-US" b="1" baseline="-25000" dirty="0" err="1" smtClean="0"/>
              <a:t>Saturno</a:t>
            </a:r>
            <a:r>
              <a:rPr lang="en-US" b="1" dirty="0" smtClean="0"/>
              <a:t> = </a:t>
            </a:r>
            <a:r>
              <a:rPr lang="pt-BR" b="1" dirty="0" smtClean="0"/>
              <a:t>-210°C</a:t>
            </a:r>
          </a:p>
        </p:txBody>
      </p:sp>
      <p:sp>
        <p:nvSpPr>
          <p:cNvPr id="6" name="TextBox 5"/>
          <p:cNvSpPr txBox="1"/>
          <p:nvPr/>
        </p:nvSpPr>
        <p:spPr>
          <a:xfrm>
            <a:off x="6444208" y="1275606"/>
            <a:ext cx="1425390" cy="369332"/>
          </a:xfrm>
          <a:prstGeom prst="rect">
            <a:avLst/>
          </a:prstGeom>
          <a:solidFill>
            <a:schemeClr val="bg1"/>
          </a:solidFill>
          <a:ln>
            <a:solidFill>
              <a:schemeClr val="bg2"/>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solidFill>
                  <a:schemeClr val="tx1"/>
                </a:solidFill>
              </a:rPr>
              <a:t>3.5 bi km</a:t>
            </a:r>
            <a:endParaRPr lang="pt-BR" dirty="0">
              <a:solidFill>
                <a:schemeClr val="tx1"/>
              </a:solidFill>
            </a:endParaRPr>
          </a:p>
        </p:txBody>
      </p:sp>
    </p:spTree>
    <p:extLst>
      <p:ext uri="{BB962C8B-B14F-4D97-AF65-F5344CB8AC3E}">
        <p14:creationId xmlns:p14="http://schemas.microsoft.com/office/powerpoint/2010/main" val="553535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11510"/>
            <a:ext cx="7772400" cy="1021556"/>
          </a:xfrm>
        </p:spPr>
        <p:txBody>
          <a:bodyPr/>
          <a:lstStyle/>
          <a:p>
            <a:pPr algn="ctr"/>
            <a:r>
              <a:rPr lang="en-US" dirty="0" smtClean="0"/>
              <a:t>o “</a:t>
            </a:r>
            <a:r>
              <a:rPr lang="en-US" dirty="0" err="1" smtClean="0"/>
              <a:t>novelo</a:t>
            </a:r>
            <a:r>
              <a:rPr lang="en-US" dirty="0" smtClean="0"/>
              <a:t> de </a:t>
            </a:r>
            <a:r>
              <a:rPr lang="en-US" dirty="0" err="1"/>
              <a:t>lã</a:t>
            </a:r>
            <a:r>
              <a:rPr lang="en-US" dirty="0"/>
              <a:t>”</a:t>
            </a:r>
            <a:endParaRPr lang="pt-BR" dirty="0"/>
          </a:p>
        </p:txBody>
      </p:sp>
      <p:pic>
        <p:nvPicPr>
          <p:cNvPr id="4"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274" y="1491630"/>
            <a:ext cx="5763453"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073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HUYGENS </a:t>
            </a:r>
            <a:r>
              <a:rPr lang="en-US" dirty="0"/>
              <a:t>EM </a:t>
            </a:r>
            <a:r>
              <a:rPr lang="en-US" dirty="0" err="1"/>
              <a:t>TITã</a:t>
            </a:r>
            <a:endParaRPr lang="pt-BR" dirty="0"/>
          </a:p>
        </p:txBody>
      </p:sp>
      <p:sp>
        <p:nvSpPr>
          <p:cNvPr id="3" name="Text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938212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purch.com/h/1400/aHR0cDovL3d3dy5zcGFjZS5jb20vaW1hZ2VzL2kvMDAwLzAxOC80NDkvb3JpZ2luYWwvdGl0YW4tbGFuZGluZy1odXlnZW5zLWZpcnN0LWltYWdlcy5qcG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2000" y="555526"/>
            <a:ext cx="5400000" cy="3534362"/>
          </a:xfrm>
          <a:prstGeom prst="rect">
            <a:avLst/>
          </a:prstGeom>
          <a:noFill/>
          <a:ln>
            <a:solidFill>
              <a:schemeClr val="bg1">
                <a:lumMod val="50000"/>
                <a:lumOff val="50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118914"/>
            <a:ext cx="7128792" cy="1323439"/>
          </a:xfrm>
          <a:prstGeom prst="rect">
            <a:avLst/>
          </a:prstGeom>
          <a:noFill/>
        </p:spPr>
        <p:txBody>
          <a:bodyPr wrap="square" rtlCol="0">
            <a:spAutoFit/>
          </a:bodyPr>
          <a:lstStyle/>
          <a:p>
            <a:pPr algn="ctr"/>
            <a:r>
              <a:rPr lang="en-US" sz="2000" dirty="0" err="1" smtClean="0"/>
              <a:t>Superfície</a:t>
            </a:r>
            <a:r>
              <a:rPr lang="en-US" sz="2000" dirty="0" smtClean="0"/>
              <a:t> de </a:t>
            </a:r>
            <a:r>
              <a:rPr lang="en-US" sz="2000" dirty="0" err="1" smtClean="0"/>
              <a:t>Titã</a:t>
            </a:r>
            <a:endParaRPr lang="en-US" sz="2000" dirty="0"/>
          </a:p>
          <a:p>
            <a:pPr algn="ctr"/>
            <a:r>
              <a:rPr lang="en-US" sz="2000" dirty="0" smtClean="0"/>
              <a:t>a </a:t>
            </a:r>
            <a:r>
              <a:rPr lang="en-US" sz="2000" dirty="0" err="1" smtClean="0"/>
              <a:t>uma</a:t>
            </a:r>
            <a:r>
              <a:rPr lang="en-US" sz="2000" dirty="0" smtClean="0"/>
              <a:t> altitude de 16 km</a:t>
            </a:r>
          </a:p>
          <a:p>
            <a:pPr algn="ctr"/>
            <a:r>
              <a:rPr lang="en-US" sz="2000" dirty="0" smtClean="0"/>
              <a:t>(</a:t>
            </a:r>
            <a:r>
              <a:rPr lang="en-US" sz="2000" dirty="0"/>
              <a:t>14/01/2005, Huygens)</a:t>
            </a:r>
          </a:p>
          <a:p>
            <a:pPr algn="ctr"/>
            <a:endParaRPr lang="en-US" sz="2000" dirty="0" smtClean="0"/>
          </a:p>
        </p:txBody>
      </p:sp>
    </p:spTree>
    <p:extLst>
      <p:ext uri="{BB962C8B-B14F-4D97-AF65-F5344CB8AC3E}">
        <p14:creationId xmlns:p14="http://schemas.microsoft.com/office/powerpoint/2010/main" val="2582462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147" y="826685"/>
            <a:ext cx="6207707" cy="349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447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NOVAS LUAS</a:t>
            </a:r>
            <a:endParaRPr lang="pt-BR" dirty="0"/>
          </a:p>
        </p:txBody>
      </p:sp>
      <p:sp>
        <p:nvSpPr>
          <p:cNvPr id="3" name="Text Placeholder 2"/>
          <p:cNvSpPr>
            <a:spLocks noGrp="1"/>
          </p:cNvSpPr>
          <p:nvPr>
            <p:ph type="body" idx="1"/>
          </p:nvPr>
        </p:nvSpPr>
        <p:spPr/>
        <p:txBody>
          <a:bodyPr/>
          <a:lstStyle/>
          <a:p>
            <a:r>
              <a:rPr lang="en-US" dirty="0" smtClean="0"/>
              <a:t>DESCOBERTAS LEGAIS</a:t>
            </a:r>
            <a:endParaRPr lang="pt-BR" dirty="0"/>
          </a:p>
        </p:txBody>
      </p:sp>
    </p:spTree>
    <p:extLst>
      <p:ext uri="{BB962C8B-B14F-4D97-AF65-F5344CB8AC3E}">
        <p14:creationId xmlns:p14="http://schemas.microsoft.com/office/powerpoint/2010/main" val="16505358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SATURNO</a:t>
            </a:r>
            <a:endParaRPr lang="pt-BR" dirty="0"/>
          </a:p>
        </p:txBody>
      </p:sp>
      <p:sp>
        <p:nvSpPr>
          <p:cNvPr id="5" name="Text Placeholder 4"/>
          <p:cNvSpPr>
            <a:spLocks noGrp="1"/>
          </p:cNvSpPr>
          <p:nvPr>
            <p:ph type="body" idx="1"/>
          </p:nvPr>
        </p:nvSpPr>
        <p:spPr/>
        <p:txBody>
          <a:bodyPr/>
          <a:lstStyle/>
          <a:p>
            <a:endParaRPr lang="pt-BR"/>
          </a:p>
        </p:txBody>
      </p:sp>
    </p:spTree>
    <p:extLst>
      <p:ext uri="{BB962C8B-B14F-4D97-AF65-F5344CB8AC3E}">
        <p14:creationId xmlns:p14="http://schemas.microsoft.com/office/powerpoint/2010/main" val="23726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thumb/9/91/PIA11665_moonlet_in_B_Ring.jpg/300px-PIA11665_moonlet_in_B_R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38441" t="31833" r="-629" b="34083"/>
          <a:stretch/>
        </p:blipFill>
        <p:spPr bwMode="auto">
          <a:xfrm>
            <a:off x="4788024" y="3250734"/>
            <a:ext cx="3669343" cy="1266973"/>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79557" y="4517707"/>
            <a:ext cx="1838965" cy="646331"/>
          </a:xfrm>
          <a:prstGeom prst="rect">
            <a:avLst/>
          </a:prstGeom>
          <a:noFill/>
        </p:spPr>
        <p:txBody>
          <a:bodyPr wrap="none" rtlCol="0">
            <a:spAutoFit/>
          </a:bodyPr>
          <a:lstStyle/>
          <a:p>
            <a:pPr algn="ctr"/>
            <a:r>
              <a:rPr lang="pt-BR" dirty="0"/>
              <a:t>S/2009 S 1</a:t>
            </a:r>
          </a:p>
          <a:p>
            <a:pPr algn="ctr"/>
            <a:r>
              <a:rPr lang="en-US" dirty="0" err="1" smtClean="0"/>
              <a:t>Anel</a:t>
            </a:r>
            <a:r>
              <a:rPr lang="en-US" dirty="0" smtClean="0"/>
              <a:t> B, 2009</a:t>
            </a:r>
            <a:endParaRPr lang="pt-BR" dirty="0"/>
          </a:p>
        </p:txBody>
      </p:sp>
      <p:pic>
        <p:nvPicPr>
          <p:cNvPr id="5124" name="Picture 4" descr="File:First moonlets PIA07792 (close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4096" y="3264703"/>
            <a:ext cx="1750116" cy="1312588"/>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19672" y="4564468"/>
            <a:ext cx="1838965" cy="646331"/>
          </a:xfrm>
          <a:prstGeom prst="rect">
            <a:avLst/>
          </a:prstGeom>
          <a:noFill/>
        </p:spPr>
        <p:txBody>
          <a:bodyPr wrap="none" rtlCol="0">
            <a:spAutoFit/>
          </a:bodyPr>
          <a:lstStyle/>
          <a:p>
            <a:pPr algn="ctr"/>
            <a:r>
              <a:rPr lang="pt-BR" dirty="0" smtClean="0"/>
              <a:t>“moonlets”</a:t>
            </a:r>
            <a:endParaRPr lang="pt-BR" dirty="0"/>
          </a:p>
          <a:p>
            <a:pPr algn="ctr"/>
            <a:r>
              <a:rPr lang="en-US" dirty="0" err="1" smtClean="0"/>
              <a:t>Anel</a:t>
            </a:r>
            <a:r>
              <a:rPr lang="en-US" dirty="0" smtClean="0"/>
              <a:t> A, 2006</a:t>
            </a:r>
            <a:endParaRPr lang="pt-BR" dirty="0"/>
          </a:p>
        </p:txBody>
      </p:sp>
      <p:sp>
        <p:nvSpPr>
          <p:cNvPr id="13" name="TextBox 12"/>
          <p:cNvSpPr txBox="1"/>
          <p:nvPr/>
        </p:nvSpPr>
        <p:spPr>
          <a:xfrm>
            <a:off x="982688" y="2254797"/>
            <a:ext cx="3079689" cy="646331"/>
          </a:xfrm>
          <a:prstGeom prst="rect">
            <a:avLst/>
          </a:prstGeom>
          <a:noFill/>
        </p:spPr>
        <p:txBody>
          <a:bodyPr wrap="none" rtlCol="0">
            <a:spAutoFit/>
          </a:bodyPr>
          <a:lstStyle/>
          <a:p>
            <a:pPr algn="ctr"/>
            <a:r>
              <a:rPr lang="pt-BR" dirty="0" smtClean="0"/>
              <a:t>Polideuces</a:t>
            </a:r>
            <a:endParaRPr lang="pt-BR" dirty="0"/>
          </a:p>
          <a:p>
            <a:pPr algn="ctr"/>
            <a:r>
              <a:rPr lang="en-US" dirty="0" err="1" smtClean="0"/>
              <a:t>Órbita</a:t>
            </a:r>
            <a:r>
              <a:rPr lang="en-US" dirty="0" smtClean="0"/>
              <a:t> de </a:t>
            </a:r>
            <a:r>
              <a:rPr lang="en-US" dirty="0" err="1" smtClean="0"/>
              <a:t>Dione</a:t>
            </a:r>
            <a:r>
              <a:rPr lang="en-US" dirty="0" smtClean="0"/>
              <a:t>, 2004</a:t>
            </a:r>
            <a:endParaRPr lang="pt-BR" dirty="0"/>
          </a:p>
        </p:txBody>
      </p:sp>
      <p:pic>
        <p:nvPicPr>
          <p:cNvPr id="14" name="Picture 2" descr="A blurry photo showing a small white egg-shaped moon against a black backgroun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26" t="9864" r="15393" b="16773"/>
          <a:stretch/>
        </p:blipFill>
        <p:spPr bwMode="auto">
          <a:xfrm>
            <a:off x="1487900" y="339502"/>
            <a:ext cx="2069266" cy="1915296"/>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020703" y="2254798"/>
            <a:ext cx="3079689" cy="646331"/>
          </a:xfrm>
          <a:prstGeom prst="rect">
            <a:avLst/>
          </a:prstGeom>
          <a:noFill/>
        </p:spPr>
        <p:txBody>
          <a:bodyPr wrap="none" rtlCol="0">
            <a:spAutoFit/>
          </a:bodyPr>
          <a:lstStyle/>
          <a:p>
            <a:pPr algn="ctr"/>
            <a:r>
              <a:rPr lang="pt-BR" dirty="0" smtClean="0"/>
              <a:t>Daphnis</a:t>
            </a:r>
            <a:endParaRPr lang="pt-BR" dirty="0"/>
          </a:p>
          <a:p>
            <a:pPr algn="ctr"/>
            <a:r>
              <a:rPr lang="en-US" dirty="0" err="1" smtClean="0"/>
              <a:t>Falha</a:t>
            </a:r>
            <a:r>
              <a:rPr lang="en-US" dirty="0" smtClean="0"/>
              <a:t> de Keeler, 2005</a:t>
            </a:r>
            <a:endParaRPr lang="pt-BR" dirty="0"/>
          </a:p>
        </p:txBody>
      </p:sp>
      <p:pic>
        <p:nvPicPr>
          <p:cNvPr id="16" name="Picture 6" descr="File:PIA21056cropsharpen.jpg"/>
          <p:cNvPicPr>
            <a:picLocks noChangeAspect="1" noChangeArrowheads="1"/>
          </p:cNvPicPr>
          <p:nvPr/>
        </p:nvPicPr>
        <p:blipFill rotWithShape="1">
          <a:blip r:embed="rId5">
            <a:extLst>
              <a:ext uri="{28A0092B-C50C-407E-A947-70E740481C1C}">
                <a14:useLocalDpi xmlns:a14="http://schemas.microsoft.com/office/drawing/2010/main" val="0"/>
              </a:ext>
            </a:extLst>
          </a:blip>
          <a:srcRect l="18474" t="21031" r="17626" b="23022"/>
          <a:stretch/>
        </p:blipFill>
        <p:spPr bwMode="auto">
          <a:xfrm>
            <a:off x="5522740" y="339502"/>
            <a:ext cx="2075618" cy="1926448"/>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483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File:Aegaeon (2008 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619" y="294586"/>
            <a:ext cx="6858762" cy="4209567"/>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92056" y="4517707"/>
            <a:ext cx="3359888" cy="646331"/>
          </a:xfrm>
          <a:prstGeom prst="rect">
            <a:avLst/>
          </a:prstGeom>
          <a:noFill/>
        </p:spPr>
        <p:txBody>
          <a:bodyPr wrap="square" rtlCol="0">
            <a:spAutoFit/>
          </a:bodyPr>
          <a:lstStyle/>
          <a:p>
            <a:pPr algn="ctr"/>
            <a:r>
              <a:rPr lang="en-US" dirty="0" err="1" smtClean="0"/>
              <a:t>Aegaeon</a:t>
            </a:r>
            <a:endParaRPr lang="en-US" dirty="0" smtClean="0"/>
          </a:p>
          <a:p>
            <a:pPr algn="ctr"/>
            <a:r>
              <a:rPr lang="en-US" dirty="0" err="1" smtClean="0"/>
              <a:t>Anel</a:t>
            </a:r>
            <a:r>
              <a:rPr lang="en-US" dirty="0" smtClean="0"/>
              <a:t> G, 2008</a:t>
            </a:r>
            <a:endParaRPr lang="pt-BR" dirty="0"/>
          </a:p>
        </p:txBody>
      </p:sp>
    </p:spTree>
    <p:extLst>
      <p:ext uri="{BB962C8B-B14F-4D97-AF65-F5344CB8AC3E}">
        <p14:creationId xmlns:p14="http://schemas.microsoft.com/office/powerpoint/2010/main" val="4076573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63" y="114186"/>
            <a:ext cx="5298245" cy="369332"/>
          </a:xfrm>
          <a:prstGeom prst="rect">
            <a:avLst/>
          </a:prstGeom>
          <a:noFill/>
        </p:spPr>
        <p:txBody>
          <a:bodyPr wrap="none" rtlCol="0">
            <a:spAutoFit/>
          </a:bodyPr>
          <a:lstStyle/>
          <a:p>
            <a:pPr marL="285750" indent="-285750">
              <a:buFont typeface="Wingdings" pitchFamily="2" charset="2"/>
              <a:buChar char="§"/>
            </a:pPr>
            <a:r>
              <a:rPr lang="en-US" b="1" dirty="0" smtClean="0">
                <a:effectLst>
                  <a:outerShdw blurRad="38100" dist="38100" dir="2700000" algn="tl">
                    <a:srgbClr val="000000">
                      <a:alpha val="43137"/>
                    </a:srgbClr>
                  </a:outerShdw>
                </a:effectLst>
              </a:rPr>
              <a:t>ALKYONIDES (entre </a:t>
            </a:r>
            <a:r>
              <a:rPr lang="en-US" b="1" dirty="0" err="1" smtClean="0">
                <a:effectLst>
                  <a:outerShdw blurRad="38100" dist="38100" dir="2700000" algn="tl">
                    <a:srgbClr val="000000">
                      <a:alpha val="43137"/>
                    </a:srgbClr>
                  </a:outerShdw>
                </a:effectLst>
              </a:rPr>
              <a:t>Mimas</a:t>
            </a:r>
            <a:r>
              <a:rPr lang="en-US" b="1" dirty="0" smtClean="0">
                <a:effectLst>
                  <a:outerShdw blurRad="38100" dist="38100" dir="2700000" algn="tl">
                    <a:srgbClr val="000000">
                      <a:alpha val="43137"/>
                    </a:srgbClr>
                  </a:outerShdw>
                </a:effectLst>
              </a:rPr>
              <a:t> e </a:t>
            </a:r>
            <a:r>
              <a:rPr lang="en-US" b="1" dirty="0" err="1" smtClean="0">
                <a:effectLst>
                  <a:outerShdw blurRad="38100" dist="38100" dir="2700000" algn="tl">
                    <a:srgbClr val="000000">
                      <a:alpha val="43137"/>
                    </a:srgbClr>
                  </a:outerShdw>
                </a:effectLst>
              </a:rPr>
              <a:t>Encélado</a:t>
            </a:r>
            <a:r>
              <a:rPr lang="en-US" b="1" dirty="0" smtClean="0">
                <a:effectLst>
                  <a:outerShdw blurRad="38100" dist="38100" dir="2700000" algn="tl">
                    <a:srgbClr val="000000">
                      <a:alpha val="43137"/>
                    </a:srgbClr>
                  </a:outerShdw>
                </a:effectLst>
              </a:rPr>
              <a:t>)</a:t>
            </a:r>
            <a:endParaRPr lang="pt-BR" b="1" dirty="0">
              <a:effectLst>
                <a:outerShdw blurRad="38100" dist="38100" dir="2700000" algn="tl">
                  <a:srgbClr val="000000">
                    <a:alpha val="43137"/>
                  </a:srgbClr>
                </a:outerShdw>
              </a:effectLst>
            </a:endParaRPr>
          </a:p>
        </p:txBody>
      </p:sp>
      <p:pic>
        <p:nvPicPr>
          <p:cNvPr id="7172" name="Picture 4" descr="Methone PIA146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15" y="1461060"/>
            <a:ext cx="2098679" cy="1800200"/>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942" y="3282538"/>
            <a:ext cx="1976824" cy="369332"/>
          </a:xfrm>
          <a:prstGeom prst="rect">
            <a:avLst/>
          </a:prstGeom>
          <a:noFill/>
        </p:spPr>
        <p:txBody>
          <a:bodyPr wrap="none" rtlCol="0">
            <a:spAutoFit/>
          </a:bodyPr>
          <a:lstStyle/>
          <a:p>
            <a:pPr algn="ctr"/>
            <a:r>
              <a:rPr lang="en-US" dirty="0" err="1" smtClean="0"/>
              <a:t>Methone</a:t>
            </a:r>
            <a:r>
              <a:rPr lang="en-US" dirty="0" smtClean="0"/>
              <a:t>, 2004</a:t>
            </a:r>
            <a:endParaRPr lang="pt-BR" dirty="0"/>
          </a:p>
        </p:txBody>
      </p:sp>
      <p:pic>
        <p:nvPicPr>
          <p:cNvPr id="8" name="Picture 2" descr="https://upload.wikimedia.org/wikipedia/commons/8/80/Pallene_N1665945513_1.jpg"/>
          <p:cNvPicPr>
            <a:picLocks noChangeAspect="1" noChangeArrowheads="1"/>
          </p:cNvPicPr>
          <p:nvPr/>
        </p:nvPicPr>
        <p:blipFill rotWithShape="1">
          <a:blip r:embed="rId3">
            <a:extLst>
              <a:ext uri="{28A0092B-C50C-407E-A947-70E740481C1C}">
                <a14:useLocalDpi xmlns:a14="http://schemas.microsoft.com/office/drawing/2010/main" val="0"/>
              </a:ext>
            </a:extLst>
          </a:blip>
          <a:srcRect l="40158" t="41051" r="37871" b="39830"/>
          <a:stretch/>
        </p:blipFill>
        <p:spPr bwMode="auto">
          <a:xfrm>
            <a:off x="3603288" y="1393058"/>
            <a:ext cx="1976824" cy="1868202"/>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03288" y="3261260"/>
            <a:ext cx="1976824" cy="369332"/>
          </a:xfrm>
          <a:prstGeom prst="rect">
            <a:avLst/>
          </a:prstGeom>
          <a:noFill/>
        </p:spPr>
        <p:txBody>
          <a:bodyPr wrap="none" rtlCol="0">
            <a:spAutoFit/>
          </a:bodyPr>
          <a:lstStyle/>
          <a:p>
            <a:pPr algn="ctr"/>
            <a:r>
              <a:rPr lang="en-US" dirty="0" err="1" smtClean="0"/>
              <a:t>Pallene</a:t>
            </a:r>
            <a:r>
              <a:rPr lang="en-US" dirty="0" smtClean="0"/>
              <a:t>, 2004</a:t>
            </a:r>
            <a:endParaRPr lang="pt-BR" dirty="0"/>
          </a:p>
        </p:txBody>
      </p:sp>
      <p:pic>
        <p:nvPicPr>
          <p:cNvPr id="6146" name="Picture 2" descr="File:Anthe N1832831075 1.jpg"/>
          <p:cNvPicPr>
            <a:picLocks noChangeAspect="1" noChangeArrowheads="1"/>
          </p:cNvPicPr>
          <p:nvPr/>
        </p:nvPicPr>
        <p:blipFill rotWithShape="1">
          <a:blip r:embed="rId4">
            <a:extLst>
              <a:ext uri="{28A0092B-C50C-407E-A947-70E740481C1C}">
                <a14:useLocalDpi xmlns:a14="http://schemas.microsoft.com/office/drawing/2010/main" val="0"/>
              </a:ext>
            </a:extLst>
          </a:blip>
          <a:srcRect l="38883" t="42910" r="38389" b="38821"/>
          <a:stretch/>
        </p:blipFill>
        <p:spPr bwMode="auto">
          <a:xfrm>
            <a:off x="6722493" y="1393058"/>
            <a:ext cx="2025971" cy="1868202"/>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84925" y="3282538"/>
            <a:ext cx="1701107" cy="369332"/>
          </a:xfrm>
          <a:prstGeom prst="rect">
            <a:avLst/>
          </a:prstGeom>
          <a:noFill/>
        </p:spPr>
        <p:txBody>
          <a:bodyPr wrap="none" rtlCol="0">
            <a:spAutoFit/>
          </a:bodyPr>
          <a:lstStyle/>
          <a:p>
            <a:pPr algn="ctr"/>
            <a:r>
              <a:rPr lang="en-US" dirty="0" smtClean="0"/>
              <a:t>Anthe, 2007</a:t>
            </a:r>
            <a:endParaRPr lang="pt-BR" dirty="0"/>
          </a:p>
        </p:txBody>
      </p:sp>
    </p:spTree>
    <p:extLst>
      <p:ext uri="{BB962C8B-B14F-4D97-AF65-F5344CB8AC3E}">
        <p14:creationId xmlns:p14="http://schemas.microsoft.com/office/powerpoint/2010/main" val="374712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ANÉIS DE SATURNO</a:t>
            </a:r>
            <a:endParaRPr lang="pt-BR" dirty="0"/>
          </a:p>
        </p:txBody>
      </p:sp>
      <p:sp>
        <p:nvSpPr>
          <p:cNvPr id="3" name="Text Placeholder 2"/>
          <p:cNvSpPr>
            <a:spLocks noGrp="1"/>
          </p:cNvSpPr>
          <p:nvPr>
            <p:ph type="body" idx="1"/>
          </p:nvPr>
        </p:nvSpPr>
        <p:spPr/>
        <p:txBody>
          <a:bodyPr/>
          <a:lstStyle/>
          <a:p>
            <a:r>
              <a:rPr lang="en-US" dirty="0" smtClean="0"/>
              <a:t>DESCOBERTAS LEGAIS</a:t>
            </a:r>
            <a:endParaRPr lang="pt-BR" dirty="0"/>
          </a:p>
        </p:txBody>
      </p:sp>
    </p:spTree>
    <p:extLst>
      <p:ext uri="{BB962C8B-B14F-4D97-AF65-F5344CB8AC3E}">
        <p14:creationId xmlns:p14="http://schemas.microsoft.com/office/powerpoint/2010/main" val="41713842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tails of Saturn’s three main rings, in a natural-colour composite of six images obtained by the Cassini spacecraft on December 12, 2004. The view is from below the ring plane, with the rings tilted at an angle of abou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 y="763994"/>
            <a:ext cx="9142971" cy="2338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281" y="3328704"/>
            <a:ext cx="8748463" cy="707886"/>
          </a:xfrm>
          <a:prstGeom prst="rect">
            <a:avLst/>
          </a:prstGeom>
          <a:noFill/>
        </p:spPr>
        <p:txBody>
          <a:bodyPr wrap="square" rtlCol="0">
            <a:spAutoFit/>
          </a:bodyPr>
          <a:lstStyle/>
          <a:p>
            <a:pPr algn="ctr"/>
            <a:r>
              <a:rPr lang="en-US" sz="2000" dirty="0" err="1" smtClean="0"/>
              <a:t>Os</a:t>
            </a:r>
            <a:r>
              <a:rPr lang="en-US" sz="2000" dirty="0" smtClean="0"/>
              <a:t> </a:t>
            </a:r>
            <a:r>
              <a:rPr lang="en-US" sz="2000" dirty="0" err="1" smtClean="0"/>
              <a:t>três</a:t>
            </a:r>
            <a:r>
              <a:rPr lang="en-US" sz="2000" dirty="0" smtClean="0"/>
              <a:t> </a:t>
            </a:r>
            <a:r>
              <a:rPr lang="en-US" sz="2000" dirty="0" err="1" smtClean="0"/>
              <a:t>anéis</a:t>
            </a:r>
            <a:r>
              <a:rPr lang="en-US" sz="2000" dirty="0" smtClean="0"/>
              <a:t> </a:t>
            </a:r>
            <a:r>
              <a:rPr lang="en-US" sz="2000" dirty="0" err="1" smtClean="0"/>
              <a:t>principais</a:t>
            </a:r>
            <a:r>
              <a:rPr lang="en-US" sz="2000" dirty="0" smtClean="0"/>
              <a:t> </a:t>
            </a:r>
            <a:r>
              <a:rPr lang="en-US" sz="2000" dirty="0" err="1" smtClean="0"/>
              <a:t>em</a:t>
            </a:r>
            <a:r>
              <a:rPr lang="en-US" sz="2000" dirty="0" smtClean="0"/>
              <a:t> </a:t>
            </a:r>
            <a:r>
              <a:rPr lang="en-US" sz="2000" dirty="0" err="1" smtClean="0"/>
              <a:t>cor</a:t>
            </a:r>
            <a:r>
              <a:rPr lang="en-US" sz="2000" dirty="0" smtClean="0"/>
              <a:t> natural.</a:t>
            </a:r>
          </a:p>
          <a:p>
            <a:pPr algn="ctr"/>
            <a:r>
              <a:rPr lang="en-US" sz="2000" dirty="0" err="1" smtClean="0"/>
              <a:t>Mosaico</a:t>
            </a:r>
            <a:r>
              <a:rPr lang="en-US" sz="2000" dirty="0" smtClean="0"/>
              <a:t> de 6 </a:t>
            </a:r>
            <a:r>
              <a:rPr lang="en-US" sz="2000" dirty="0" err="1" smtClean="0"/>
              <a:t>imagens</a:t>
            </a:r>
            <a:r>
              <a:rPr lang="en-US" sz="2000" dirty="0" smtClean="0"/>
              <a:t> </a:t>
            </a:r>
            <a:r>
              <a:rPr lang="en-US" sz="2000" dirty="0" err="1" smtClean="0"/>
              <a:t>obtidas</a:t>
            </a:r>
            <a:r>
              <a:rPr lang="en-US" sz="2000" dirty="0" smtClean="0"/>
              <a:t> </a:t>
            </a:r>
            <a:r>
              <a:rPr lang="en-US" sz="2000" dirty="0" err="1" smtClean="0"/>
              <a:t>em</a:t>
            </a:r>
            <a:r>
              <a:rPr lang="en-US" sz="2000" dirty="0" smtClean="0"/>
              <a:t> 12/12/2004 </a:t>
            </a:r>
            <a:r>
              <a:rPr lang="en-US" sz="2000" dirty="0" err="1" smtClean="0"/>
              <a:t>pela</a:t>
            </a:r>
            <a:r>
              <a:rPr lang="en-US" sz="2000" dirty="0" smtClean="0"/>
              <a:t> Cassini.</a:t>
            </a:r>
          </a:p>
        </p:txBody>
      </p:sp>
    </p:spTree>
    <p:extLst>
      <p:ext uri="{BB962C8B-B14F-4D97-AF65-F5344CB8AC3E}">
        <p14:creationId xmlns:p14="http://schemas.microsoft.com/office/powerpoint/2010/main" val="1287102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aphnis and Saturn's rings"/>
          <p:cNvPicPr>
            <a:picLocks noChangeAspect="1" noChangeArrowheads="1"/>
          </p:cNvPicPr>
          <p:nvPr/>
        </p:nvPicPr>
        <p:blipFill rotWithShape="1">
          <a:blip r:embed="rId2">
            <a:extLst>
              <a:ext uri="{28A0092B-C50C-407E-A947-70E740481C1C}">
                <a14:useLocalDpi xmlns:a14="http://schemas.microsoft.com/office/drawing/2010/main" val="0"/>
              </a:ext>
            </a:extLst>
          </a:blip>
          <a:srcRect l="1499" t="56089" b="13487"/>
          <a:stretch/>
        </p:blipFill>
        <p:spPr bwMode="auto">
          <a:xfrm>
            <a:off x="1746824" y="3062735"/>
            <a:ext cx="5539931" cy="1711109"/>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72291" y="4794706"/>
            <a:ext cx="1149674" cy="369332"/>
          </a:xfrm>
          <a:prstGeom prst="rect">
            <a:avLst/>
          </a:prstGeom>
          <a:noFill/>
        </p:spPr>
        <p:txBody>
          <a:bodyPr wrap="none" rtlCol="0">
            <a:spAutoFit/>
          </a:bodyPr>
          <a:lstStyle/>
          <a:p>
            <a:pPr algn="ctr"/>
            <a:r>
              <a:rPr lang="pt-BR" dirty="0" smtClean="0"/>
              <a:t>Daphnis</a:t>
            </a:r>
            <a:endParaRPr lang="pt-BR" dirty="0"/>
          </a:p>
        </p:txBody>
      </p:sp>
      <p:pic>
        <p:nvPicPr>
          <p:cNvPr id="9220" name="Picture 4" descr="Vertical structures created by Saturn's small moon Daphnis cast long shadows across the rings in this dramatic image taken as the planet approaches its mid-August 2009 equinox"/>
          <p:cNvPicPr>
            <a:picLocks noChangeAspect="1" noChangeArrowheads="1"/>
          </p:cNvPicPr>
          <p:nvPr/>
        </p:nvPicPr>
        <p:blipFill rotWithShape="1">
          <a:blip r:embed="rId3">
            <a:extLst>
              <a:ext uri="{28A0092B-C50C-407E-A947-70E740481C1C}">
                <a14:useLocalDpi xmlns:a14="http://schemas.microsoft.com/office/drawing/2010/main" val="0"/>
              </a:ext>
            </a:extLst>
          </a:blip>
          <a:srcRect l="44161" t="51881" b="12362"/>
          <a:stretch/>
        </p:blipFill>
        <p:spPr bwMode="auto">
          <a:xfrm>
            <a:off x="1746824" y="262397"/>
            <a:ext cx="5523067" cy="2597385"/>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88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commons/8/8e/PIA07712_-_F_ring_anim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20863" y="123478"/>
            <a:ext cx="4502274" cy="4502274"/>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87510" y="4587974"/>
            <a:ext cx="3768980" cy="646331"/>
          </a:xfrm>
          <a:prstGeom prst="rect">
            <a:avLst/>
          </a:prstGeom>
          <a:noFill/>
        </p:spPr>
        <p:txBody>
          <a:bodyPr wrap="none" rtlCol="0">
            <a:spAutoFit/>
          </a:bodyPr>
          <a:lstStyle/>
          <a:p>
            <a:pPr algn="ctr"/>
            <a:r>
              <a:rPr lang="pt-BR" dirty="0" smtClean="0"/>
              <a:t>Pandora (esq) e Prometheus</a:t>
            </a:r>
          </a:p>
          <a:p>
            <a:pPr algn="ctr"/>
            <a:r>
              <a:rPr lang="en-US" dirty="0" smtClean="0"/>
              <a:t>Cassini/2005</a:t>
            </a:r>
            <a:endParaRPr lang="pt-BR" dirty="0"/>
          </a:p>
        </p:txBody>
      </p:sp>
    </p:spTree>
    <p:extLst>
      <p:ext uri="{BB962C8B-B14F-4D97-AF65-F5344CB8AC3E}">
        <p14:creationId xmlns:p14="http://schemas.microsoft.com/office/powerpoint/2010/main" val="4282622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63" y="114186"/>
            <a:ext cx="3643946" cy="369332"/>
          </a:xfrm>
          <a:prstGeom prst="rect">
            <a:avLst/>
          </a:prstGeom>
          <a:noFill/>
        </p:spPr>
        <p:txBody>
          <a:bodyPr wrap="none" rtlCol="0">
            <a:spAutoFit/>
          </a:bodyPr>
          <a:lstStyle/>
          <a:p>
            <a:pPr marL="285750" indent="-285750">
              <a:buFont typeface="Wingdings" pitchFamily="2" charset="2"/>
              <a:buChar char="§"/>
            </a:pPr>
            <a:r>
              <a:rPr lang="en-US" b="1" dirty="0" smtClean="0">
                <a:effectLst>
                  <a:outerShdw blurRad="38100" dist="38100" dir="2700000" algn="tl">
                    <a:srgbClr val="000000">
                      <a:alpha val="43137"/>
                    </a:srgbClr>
                  </a:outerShdw>
                </a:effectLst>
              </a:rPr>
              <a:t>14/09/2006: MAIS ANÉIS!</a:t>
            </a:r>
            <a:endParaRPr lang="pt-BR" b="1" dirty="0">
              <a:effectLst>
                <a:outerShdw blurRad="38100" dist="38100" dir="2700000" algn="tl">
                  <a:srgbClr val="000000">
                    <a:alpha val="43137"/>
                  </a:srgbClr>
                </a:outerShdw>
              </a:effectLst>
            </a:endParaRPr>
          </a:p>
        </p:txBody>
      </p:sp>
      <p:pic>
        <p:nvPicPr>
          <p:cNvPr id="11266" name="Picture 2" descr="http://media2.s-nbcnews.com/j/msnbc/Components/Slideshows/_production/040701_saturn_/ss_080102_saturn1.grid-9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7" y="573882"/>
            <a:ext cx="9130143" cy="459015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069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OUTRAS </a:t>
            </a:r>
            <a:r>
              <a:rPr lang="en-US" dirty="0" err="1" smtClean="0"/>
              <a:t>descobertas</a:t>
            </a:r>
            <a:r>
              <a:rPr lang="en-US" dirty="0" smtClean="0"/>
              <a:t> </a:t>
            </a:r>
            <a:r>
              <a:rPr lang="en-US" dirty="0" err="1" smtClean="0"/>
              <a:t>legais</a:t>
            </a:r>
            <a:endParaRPr lang="pt-BR" dirty="0"/>
          </a:p>
        </p:txBody>
      </p:sp>
      <p:sp>
        <p:nvSpPr>
          <p:cNvPr id="3" name="Text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3035131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aturn, imaged by Cass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 y="1539982"/>
            <a:ext cx="9128603" cy="3624056"/>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863" y="114186"/>
            <a:ext cx="5711820" cy="369332"/>
          </a:xfrm>
          <a:prstGeom prst="rect">
            <a:avLst/>
          </a:prstGeom>
          <a:noFill/>
        </p:spPr>
        <p:txBody>
          <a:bodyPr wrap="none" rtlCol="0">
            <a:spAutoFit/>
          </a:bodyPr>
          <a:lstStyle/>
          <a:p>
            <a:pPr marL="285750" indent="-285750">
              <a:buFont typeface="Wingdings" pitchFamily="2" charset="2"/>
              <a:buChar char="§"/>
            </a:pPr>
            <a:r>
              <a:rPr lang="en-US" b="1" dirty="0" smtClean="0">
                <a:effectLst>
                  <a:outerShdw blurRad="38100" dist="38100" dir="2700000" algn="tl">
                    <a:srgbClr val="000000">
                      <a:alpha val="43137"/>
                    </a:srgbClr>
                  </a:outerShdw>
                </a:effectLst>
              </a:rPr>
              <a:t>07/04/2004: FUSÃO DE DUAS TEMPESTADES </a:t>
            </a:r>
            <a:endParaRPr lang="pt-BR" b="1" dirty="0">
              <a:effectLst>
                <a:outerShdw blurRad="38100" dist="38100" dir="2700000" algn="tl">
                  <a:srgbClr val="000000">
                    <a:alpha val="43137"/>
                  </a:srgbClr>
                </a:outerShdw>
              </a:effectLst>
            </a:endParaRPr>
          </a:p>
        </p:txBody>
      </p:sp>
      <p:sp>
        <p:nvSpPr>
          <p:cNvPr id="5" name="TextBox 4"/>
          <p:cNvSpPr txBox="1"/>
          <p:nvPr/>
        </p:nvSpPr>
        <p:spPr>
          <a:xfrm>
            <a:off x="5505180" y="701283"/>
            <a:ext cx="3631122" cy="646331"/>
          </a:xfrm>
          <a:prstGeom prst="rect">
            <a:avLst/>
          </a:prstGeom>
          <a:noFill/>
        </p:spPr>
        <p:txBody>
          <a:bodyPr wrap="none" rtlCol="0">
            <a:spAutoFit/>
          </a:bodyPr>
          <a:lstStyle/>
          <a:p>
            <a:pPr algn="r"/>
            <a:r>
              <a:rPr lang="en-US" dirty="0" smtClean="0"/>
              <a:t>  </a:t>
            </a:r>
            <a:r>
              <a:rPr lang="en-US" dirty="0" err="1" smtClean="0"/>
              <a:t>Diâmetros</a:t>
            </a:r>
            <a:r>
              <a:rPr lang="en-US" dirty="0" smtClean="0"/>
              <a:t>: 1000 km     </a:t>
            </a:r>
          </a:p>
          <a:p>
            <a:pPr algn="r"/>
            <a:r>
              <a:rPr lang="en-US" dirty="0" err="1" smtClean="0"/>
              <a:t>Velocidades</a:t>
            </a:r>
            <a:r>
              <a:rPr lang="en-US" dirty="0" smtClean="0"/>
              <a:t>: 11m/s e 6m/s</a:t>
            </a:r>
          </a:p>
        </p:txBody>
      </p:sp>
    </p:spTree>
    <p:extLst>
      <p:ext uri="{BB962C8B-B14F-4D97-AF65-F5344CB8AC3E}">
        <p14:creationId xmlns:p14="http://schemas.microsoft.com/office/powerpoint/2010/main" val="1631045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998" y="97344"/>
            <a:ext cx="5160387" cy="1754326"/>
          </a:xfrm>
          <a:prstGeom prst="rect">
            <a:avLst/>
          </a:prstGeom>
          <a:noFill/>
        </p:spPr>
        <p:txBody>
          <a:bodyPr wrap="none" rtlCol="0">
            <a:spAutoFit/>
          </a:bodyPr>
          <a:lstStyle/>
          <a:p>
            <a:pPr marL="285750" indent="-285750">
              <a:buFont typeface="Courier New" pitchFamily="49" charset="0"/>
              <a:buChar char="o"/>
            </a:pPr>
            <a:r>
              <a:rPr lang="en-US" dirty="0" err="1" smtClean="0"/>
              <a:t>Distância</a:t>
            </a:r>
            <a:r>
              <a:rPr lang="en-US" dirty="0" smtClean="0"/>
              <a:t> </a:t>
            </a:r>
            <a:r>
              <a:rPr lang="en-US" dirty="0" err="1" smtClean="0"/>
              <a:t>Saturno</a:t>
            </a:r>
            <a:r>
              <a:rPr lang="en-US" dirty="0" smtClean="0"/>
              <a:t>-Terra: 1.2 bi km</a:t>
            </a:r>
          </a:p>
          <a:p>
            <a:pPr marL="285750" indent="-285750">
              <a:buFont typeface="Courier New" pitchFamily="49" charset="0"/>
              <a:buChar char="o"/>
            </a:pPr>
            <a:r>
              <a:rPr lang="en-US" dirty="0" err="1" smtClean="0"/>
              <a:t>Raio</a:t>
            </a:r>
            <a:r>
              <a:rPr lang="en-US" dirty="0" smtClean="0"/>
              <a:t>: 60 mil km (10 </a:t>
            </a:r>
            <a:r>
              <a:rPr lang="en-US" dirty="0" err="1" smtClean="0"/>
              <a:t>Terras</a:t>
            </a:r>
            <a:r>
              <a:rPr lang="en-US" dirty="0" smtClean="0"/>
              <a:t>)</a:t>
            </a:r>
          </a:p>
          <a:p>
            <a:pPr marL="285750" indent="-285750">
              <a:buFont typeface="Courier New" pitchFamily="49" charset="0"/>
              <a:buChar char="o"/>
            </a:pPr>
            <a:r>
              <a:rPr lang="en-US" dirty="0" err="1"/>
              <a:t>Anéis</a:t>
            </a:r>
            <a:r>
              <a:rPr lang="en-US" dirty="0"/>
              <a:t>: 100 mil </a:t>
            </a:r>
            <a:r>
              <a:rPr lang="en-US" dirty="0" smtClean="0"/>
              <a:t>km </a:t>
            </a:r>
            <a:r>
              <a:rPr lang="en-US" dirty="0"/>
              <a:t>de </a:t>
            </a:r>
            <a:r>
              <a:rPr lang="en-US" dirty="0" err="1"/>
              <a:t>extensão</a:t>
            </a:r>
            <a:endParaRPr lang="en-US" dirty="0" smtClean="0"/>
          </a:p>
          <a:p>
            <a:pPr marL="285750" indent="-285750">
              <a:buFont typeface="Courier New" pitchFamily="49" charset="0"/>
              <a:buChar char="o"/>
            </a:pPr>
            <a:r>
              <a:rPr lang="en-US" dirty="0" err="1" smtClean="0"/>
              <a:t>Densidade</a:t>
            </a:r>
            <a:r>
              <a:rPr lang="en-US" dirty="0" smtClean="0"/>
              <a:t>: 0.69 g/cm³</a:t>
            </a:r>
          </a:p>
          <a:p>
            <a:pPr marL="285750" indent="-285750">
              <a:buFont typeface="Courier New" pitchFamily="49" charset="0"/>
              <a:buChar char="o"/>
            </a:pPr>
            <a:r>
              <a:rPr lang="en-US" dirty="0" err="1" smtClean="0"/>
              <a:t>Gravidade</a:t>
            </a:r>
            <a:r>
              <a:rPr lang="en-US" dirty="0" smtClean="0"/>
              <a:t> </a:t>
            </a:r>
            <a:r>
              <a:rPr lang="en-US" dirty="0" err="1" smtClean="0"/>
              <a:t>na</a:t>
            </a:r>
            <a:r>
              <a:rPr lang="en-US" dirty="0" smtClean="0"/>
              <a:t> </a:t>
            </a:r>
            <a:r>
              <a:rPr lang="en-US" dirty="0" err="1" smtClean="0"/>
              <a:t>superfície</a:t>
            </a:r>
            <a:r>
              <a:rPr lang="en-US" dirty="0" smtClean="0"/>
              <a:t>: 10 m/s²</a:t>
            </a:r>
          </a:p>
          <a:p>
            <a:pPr marL="285750" indent="-285750">
              <a:buFont typeface="Courier New" pitchFamily="49" charset="0"/>
              <a:buChar char="o"/>
            </a:pPr>
            <a:r>
              <a:rPr lang="en-US" dirty="0" err="1" smtClean="0"/>
              <a:t>Período</a:t>
            </a:r>
            <a:r>
              <a:rPr lang="en-US" dirty="0" smtClean="0"/>
              <a:t> orbital: 29.5 </a:t>
            </a:r>
            <a:r>
              <a:rPr lang="en-US" dirty="0" err="1" smtClean="0"/>
              <a:t>anos</a:t>
            </a:r>
            <a:endParaRPr lang="en-US" dirty="0" smtClean="0"/>
          </a:p>
        </p:txBody>
      </p:sp>
      <p:pic>
        <p:nvPicPr>
          <p:cNvPr id="5" name="Picture 2" descr="https://upload.wikimedia.org/wikipedia/commons/thumb/f/f7/Saturn%27s_Rings_PIA03550.jpg/720px-Saturn%27s_Rings_PIA03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99" y="1923678"/>
            <a:ext cx="8716002" cy="3168352"/>
          </a:xfrm>
          <a:prstGeom prst="rect">
            <a:avLst/>
          </a:prstGeom>
          <a:noFill/>
          <a:ln>
            <a:solidFill>
              <a:schemeClr val="bg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294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63" y="114186"/>
            <a:ext cx="6125395" cy="369332"/>
          </a:xfrm>
          <a:prstGeom prst="rect">
            <a:avLst/>
          </a:prstGeom>
          <a:noFill/>
        </p:spPr>
        <p:txBody>
          <a:bodyPr wrap="none" rtlCol="0">
            <a:spAutoFit/>
          </a:bodyPr>
          <a:lstStyle/>
          <a:p>
            <a:pPr marL="285750" indent="-285750">
              <a:buFont typeface="Wingdings" pitchFamily="2" charset="2"/>
              <a:buChar char="§"/>
            </a:pPr>
            <a:r>
              <a:rPr lang="en-US" b="1" dirty="0" smtClean="0">
                <a:effectLst>
                  <a:outerShdw blurRad="38100" dist="38100" dir="2700000" algn="tl">
                    <a:srgbClr val="000000">
                      <a:alpha val="43137"/>
                    </a:srgbClr>
                  </a:outerShdw>
                </a:effectLst>
              </a:rPr>
              <a:t>31/12/2004: ENORME CORDILHEIRA EM JÁPETO </a:t>
            </a:r>
            <a:endParaRPr lang="pt-BR" b="1" dirty="0">
              <a:effectLst>
                <a:outerShdw blurRad="38100" dist="38100" dir="2700000" algn="tl">
                  <a:srgbClr val="000000">
                    <a:alpha val="43137"/>
                  </a:srgbClr>
                </a:outerShdw>
              </a:effectLst>
            </a:endParaRPr>
          </a:p>
        </p:txBody>
      </p:sp>
      <p:pic>
        <p:nvPicPr>
          <p:cNvPr id="9218" name="Picture 2" descr="Iapetus 706 1419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42440"/>
            <a:ext cx="4008530" cy="3744624"/>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047796029"/>
              </p:ext>
            </p:extLst>
          </p:nvPr>
        </p:nvGraphicFramePr>
        <p:xfrm>
          <a:off x="251520" y="1142440"/>
          <a:ext cx="4403121" cy="1224528"/>
        </p:xfrm>
        <a:graphic>
          <a:graphicData uri="http://schemas.openxmlformats.org/drawingml/2006/table">
            <a:tbl>
              <a:tblPr firstRow="1" bandRow="1">
                <a:tableStyleId>{5940675A-B579-460E-94D1-54222C63F5DA}</a:tableStyleId>
              </a:tblPr>
              <a:tblGrid>
                <a:gridCol w="1467707"/>
                <a:gridCol w="1467706"/>
                <a:gridCol w="1467708"/>
              </a:tblGrid>
              <a:tr h="432048">
                <a:tc>
                  <a:txBody>
                    <a:bodyPr/>
                    <a:lstStyle/>
                    <a:p>
                      <a:pPr algn="ctr"/>
                      <a:endParaRPr lang="pt-BR" sz="2000" b="1" dirty="0"/>
                    </a:p>
                  </a:txBody>
                  <a:tcPr/>
                </a:tc>
                <a:tc>
                  <a:txBody>
                    <a:bodyPr/>
                    <a:lstStyle/>
                    <a:p>
                      <a:pPr algn="ctr"/>
                      <a:r>
                        <a:rPr lang="en-US" sz="2000" b="1" dirty="0" err="1" smtClean="0"/>
                        <a:t>Jápeto</a:t>
                      </a:r>
                      <a:endParaRPr lang="pt-BR" sz="2000" b="1" dirty="0"/>
                    </a:p>
                  </a:txBody>
                  <a:tcPr/>
                </a:tc>
                <a:tc>
                  <a:txBody>
                    <a:bodyPr/>
                    <a:lstStyle/>
                    <a:p>
                      <a:pPr algn="ctr"/>
                      <a:r>
                        <a:rPr lang="en-US" sz="2000" b="1" dirty="0" smtClean="0"/>
                        <a:t>Andes</a:t>
                      </a:r>
                      <a:endParaRPr lang="pt-BR" sz="2000" b="1" dirty="0"/>
                    </a:p>
                  </a:txBody>
                  <a:tcPr/>
                </a:tc>
              </a:tr>
              <a:tr h="370840">
                <a:tc>
                  <a:txBody>
                    <a:bodyPr/>
                    <a:lstStyle/>
                    <a:p>
                      <a:pPr algn="r"/>
                      <a:r>
                        <a:rPr lang="en-US" sz="2000" dirty="0" err="1" smtClean="0"/>
                        <a:t>Extensao</a:t>
                      </a:r>
                      <a:endParaRPr lang="pt-BR" sz="2000" b="1" dirty="0"/>
                    </a:p>
                  </a:txBody>
                  <a:tcPr/>
                </a:tc>
                <a:tc>
                  <a:txBody>
                    <a:bodyPr/>
                    <a:lstStyle/>
                    <a:p>
                      <a:pPr algn="r"/>
                      <a:r>
                        <a:rPr lang="en-US" sz="2000" dirty="0" smtClean="0"/>
                        <a:t>1300 km</a:t>
                      </a:r>
                      <a:endParaRPr lang="pt-BR" sz="2000" dirty="0"/>
                    </a:p>
                  </a:txBody>
                  <a:tcPr/>
                </a:tc>
                <a:tc>
                  <a:txBody>
                    <a:bodyPr/>
                    <a:lstStyle/>
                    <a:p>
                      <a:pPr algn="r"/>
                      <a:r>
                        <a:rPr lang="en-US" sz="2000" dirty="0" smtClean="0"/>
                        <a:t>8 mil km</a:t>
                      </a:r>
                      <a:endParaRPr lang="pt-BR" sz="2000" dirty="0"/>
                    </a:p>
                  </a:txBody>
                  <a:tcPr/>
                </a:tc>
              </a:tr>
              <a:tr h="370840">
                <a:tc>
                  <a:txBody>
                    <a:bodyPr/>
                    <a:lstStyle/>
                    <a:p>
                      <a:pPr algn="r"/>
                      <a:r>
                        <a:rPr lang="en-US" sz="2000" dirty="0" smtClean="0"/>
                        <a:t>Altitude</a:t>
                      </a:r>
                      <a:endParaRPr lang="pt-BR" sz="2000" b="1" dirty="0"/>
                    </a:p>
                  </a:txBody>
                  <a:tcPr/>
                </a:tc>
                <a:tc>
                  <a:txBody>
                    <a:bodyPr/>
                    <a:lstStyle/>
                    <a:p>
                      <a:pPr algn="r"/>
                      <a:r>
                        <a:rPr lang="en-US" sz="2000" dirty="0" smtClean="0"/>
                        <a:t>15 km</a:t>
                      </a:r>
                      <a:endParaRPr lang="pt-BR" sz="2000" dirty="0"/>
                    </a:p>
                  </a:txBody>
                  <a:tcPr/>
                </a:tc>
                <a:tc>
                  <a:txBody>
                    <a:bodyPr/>
                    <a:lstStyle/>
                    <a:p>
                      <a:pPr algn="r"/>
                      <a:r>
                        <a:rPr lang="en-US" sz="2000" dirty="0" smtClean="0"/>
                        <a:t>7</a:t>
                      </a:r>
                      <a:r>
                        <a:rPr lang="en-US" sz="2000" baseline="0" dirty="0" smtClean="0"/>
                        <a:t> km</a:t>
                      </a:r>
                      <a:endParaRPr lang="pt-BR" sz="2000" dirty="0"/>
                    </a:p>
                  </a:txBody>
                  <a:tcPr/>
                </a:tc>
              </a:tr>
            </a:tbl>
          </a:graphicData>
        </a:graphic>
      </p:graphicFrame>
    </p:spTree>
    <p:extLst>
      <p:ext uri="{BB962C8B-B14F-4D97-AF65-F5344CB8AC3E}">
        <p14:creationId xmlns:p14="http://schemas.microsoft.com/office/powerpoint/2010/main" val="4261054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lse-color composite image of Saturn"/>
          <p:cNvPicPr>
            <a:picLocks noChangeAspect="1" noChangeArrowheads="1"/>
          </p:cNvPicPr>
          <p:nvPr/>
        </p:nvPicPr>
        <p:blipFill rotWithShape="1">
          <a:blip r:embed="rId2">
            <a:extLst>
              <a:ext uri="{28A0092B-C50C-407E-A947-70E740481C1C}">
                <a14:useLocalDpi xmlns:a14="http://schemas.microsoft.com/office/drawing/2010/main" val="0"/>
              </a:ext>
            </a:extLst>
          </a:blip>
          <a:srcRect t="15914" b="14650"/>
          <a:stretch/>
        </p:blipFill>
        <p:spPr bwMode="auto">
          <a:xfrm>
            <a:off x="718325" y="833070"/>
            <a:ext cx="7707351" cy="4016600"/>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63" y="114186"/>
            <a:ext cx="4608954" cy="369332"/>
          </a:xfrm>
          <a:prstGeom prst="rect">
            <a:avLst/>
          </a:prstGeom>
          <a:noFill/>
        </p:spPr>
        <p:txBody>
          <a:bodyPr wrap="none" rtlCol="0">
            <a:spAutoFit/>
          </a:bodyPr>
          <a:lstStyle/>
          <a:p>
            <a:pPr marL="285750" indent="-285750">
              <a:buFont typeface="Wingdings" pitchFamily="2" charset="2"/>
              <a:buChar char="§"/>
            </a:pPr>
            <a:r>
              <a:rPr lang="en-US" b="1" dirty="0" smtClean="0">
                <a:effectLst>
                  <a:outerShdw blurRad="38100" dist="38100" dir="2700000" algn="tl">
                    <a:srgbClr val="000000">
                      <a:alpha val="43137"/>
                    </a:srgbClr>
                  </a:outerShdw>
                </a:effectLst>
              </a:rPr>
              <a:t>01/11/2008: AURORA NO PÓLO SUL</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4386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63" y="114186"/>
            <a:ext cx="3092513" cy="369332"/>
          </a:xfrm>
          <a:prstGeom prst="rect">
            <a:avLst/>
          </a:prstGeom>
          <a:noFill/>
        </p:spPr>
        <p:txBody>
          <a:bodyPr wrap="none" rtlCol="0">
            <a:spAutoFit/>
          </a:bodyPr>
          <a:lstStyle/>
          <a:p>
            <a:pPr marL="285750" indent="-285750">
              <a:buFont typeface="Wingdings" pitchFamily="2" charset="2"/>
              <a:buChar char="§"/>
            </a:pPr>
            <a:r>
              <a:rPr lang="en-US" b="1" dirty="0" smtClean="0">
                <a:effectLst>
                  <a:outerShdw blurRad="38100" dist="38100" dir="2700000" algn="tl">
                    <a:srgbClr val="000000">
                      <a:alpha val="43137"/>
                    </a:srgbClr>
                  </a:outerShdw>
                </a:effectLst>
              </a:rPr>
              <a:t>UROBOROS EM SATURNO</a:t>
            </a:r>
            <a:endParaRPr lang="pt-BR" b="1" dirty="0">
              <a:effectLst>
                <a:outerShdw blurRad="38100" dist="38100" dir="2700000" algn="tl">
                  <a:srgbClr val="000000">
                    <a:alpha val="43137"/>
                  </a:srgbClr>
                </a:outerShdw>
              </a:effectLst>
            </a:endParaRPr>
          </a:p>
        </p:txBody>
      </p:sp>
      <p:sp>
        <p:nvSpPr>
          <p:cNvPr id="3" name="AutoShape 2" descr="https://photojournal.jpl.nasa.gov/jpegMod/PIA18432_modes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5362" name="Picture 2" descr="Chronicling Saturn's Northern Storm (NASA Cassini Saturn Missi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870" y="483518"/>
            <a:ext cx="6850261" cy="4559772"/>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758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63" y="114186"/>
            <a:ext cx="5987537" cy="369332"/>
          </a:xfrm>
          <a:prstGeom prst="rect">
            <a:avLst/>
          </a:prstGeom>
          <a:noFill/>
        </p:spPr>
        <p:txBody>
          <a:bodyPr wrap="none" rtlCol="0">
            <a:spAutoFit/>
          </a:bodyPr>
          <a:lstStyle/>
          <a:p>
            <a:pPr marL="285750" indent="-285750">
              <a:buFont typeface="Wingdings" pitchFamily="2" charset="2"/>
              <a:buChar char="§"/>
            </a:pPr>
            <a:r>
              <a:rPr lang="en-US" b="1" dirty="0" smtClean="0">
                <a:effectLst>
                  <a:outerShdw blurRad="38100" dist="38100" dir="2700000" algn="tl">
                    <a:srgbClr val="000000">
                      <a:alpha val="43137"/>
                    </a:srgbClr>
                  </a:outerShdw>
                </a:effectLst>
              </a:rPr>
              <a:t>13/02/2010: TEMPERATURA BIZARRA EM MIMAS</a:t>
            </a:r>
            <a:endParaRPr lang="pt-BR" b="1" dirty="0">
              <a:effectLst>
                <a:outerShdw blurRad="38100" dist="38100" dir="2700000" algn="tl">
                  <a:srgbClr val="000000">
                    <a:alpha val="43137"/>
                  </a:srgbClr>
                </a:outerShdw>
              </a:effectLst>
            </a:endParaRPr>
          </a:p>
        </p:txBody>
      </p:sp>
      <p:sp>
        <p:nvSpPr>
          <p:cNvPr id="3" name="AutoShape 2" descr="Ligeia Mare, shown here in a false color image from NASA's Cassini mission, is the second largest known body of liquid on Saturn's moon Titan. It is filled with liquid hydrocarbons, such as ethane and metha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TextBox 13"/>
          <p:cNvSpPr txBox="1"/>
          <p:nvPr/>
        </p:nvSpPr>
        <p:spPr>
          <a:xfrm>
            <a:off x="3936485" y="4803998"/>
            <a:ext cx="4731999" cy="276999"/>
          </a:xfrm>
          <a:prstGeom prst="rect">
            <a:avLst/>
          </a:prstGeom>
          <a:noFill/>
        </p:spPr>
        <p:txBody>
          <a:bodyPr wrap="square" rtlCol="0">
            <a:spAutoFit/>
          </a:bodyPr>
          <a:lstStyle/>
          <a:p>
            <a:pPr algn="r"/>
            <a:r>
              <a:rPr lang="en-US" sz="1200" dirty="0" err="1" smtClean="0"/>
              <a:t>Mimas</a:t>
            </a:r>
            <a:r>
              <a:rPr lang="en-US" sz="1200" dirty="0" smtClean="0"/>
              <a:t>: P&amp;B(</a:t>
            </a:r>
            <a:r>
              <a:rPr lang="en-US" sz="1200" dirty="0" err="1" smtClean="0"/>
              <a:t>esq</a:t>
            </a:r>
            <a:r>
              <a:rPr lang="en-US" sz="1200" dirty="0" smtClean="0"/>
              <a:t>) e </a:t>
            </a:r>
            <a:r>
              <a:rPr lang="en-US" sz="1200" dirty="0" err="1" smtClean="0"/>
              <a:t>infravermelho</a:t>
            </a:r>
            <a:r>
              <a:rPr lang="en-US" sz="1200" dirty="0" smtClean="0"/>
              <a:t> </a:t>
            </a:r>
          </a:p>
        </p:txBody>
      </p:sp>
      <p:pic>
        <p:nvPicPr>
          <p:cNvPr id="24578" name="Picture 2" descr="This image shows NASA's Cassini spacecraft's imaging science subsystem visible-light mosaic of Mimas from previous flybys on the left. The right-hand image shows new infrared temperature data mapped on top of the visible-light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516" y="574606"/>
            <a:ext cx="8192968" cy="4157384"/>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315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63" y="114186"/>
            <a:ext cx="5298245" cy="369332"/>
          </a:xfrm>
          <a:prstGeom prst="rect">
            <a:avLst/>
          </a:prstGeom>
          <a:noFill/>
        </p:spPr>
        <p:txBody>
          <a:bodyPr wrap="none" rtlCol="0">
            <a:spAutoFit/>
          </a:bodyPr>
          <a:lstStyle/>
          <a:p>
            <a:pPr marL="285750" indent="-285750">
              <a:buFont typeface="Wingdings" pitchFamily="2" charset="2"/>
              <a:buChar char="§"/>
            </a:pPr>
            <a:r>
              <a:rPr lang="en-US" b="1" dirty="0" smtClean="0">
                <a:effectLst>
                  <a:outerShdw blurRad="38100" dist="38100" dir="2700000" algn="tl">
                    <a:srgbClr val="000000">
                      <a:alpha val="43137"/>
                    </a:srgbClr>
                  </a:outerShdw>
                </a:effectLst>
              </a:rPr>
              <a:t>03/12/2013: HEXÁGONO NO PÓLO NORTE </a:t>
            </a:r>
            <a:endParaRPr lang="pt-BR" b="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025" y="627534"/>
            <a:ext cx="4371950" cy="4371950"/>
          </a:xfrm>
          <a:prstGeom prst="rect">
            <a:avLst/>
          </a:prstGeom>
          <a:ln>
            <a:solidFill>
              <a:schemeClr val="bg1">
                <a:lumMod val="75000"/>
                <a:lumOff val="25000"/>
              </a:schemeClr>
            </a:solidFill>
          </a:ln>
        </p:spPr>
      </p:pic>
    </p:spTree>
    <p:extLst>
      <p:ext uri="{BB962C8B-B14F-4D97-AF65-F5344CB8AC3E}">
        <p14:creationId xmlns:p14="http://schemas.microsoft.com/office/powerpoint/2010/main" val="1810793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63" y="114186"/>
            <a:ext cx="4884671" cy="369332"/>
          </a:xfrm>
          <a:prstGeom prst="rect">
            <a:avLst/>
          </a:prstGeom>
          <a:noFill/>
        </p:spPr>
        <p:txBody>
          <a:bodyPr wrap="none" rtlCol="0">
            <a:spAutoFit/>
          </a:bodyPr>
          <a:lstStyle/>
          <a:p>
            <a:pPr marL="285750" indent="-285750">
              <a:buFont typeface="Wingdings" pitchFamily="2" charset="2"/>
              <a:buChar char="§"/>
            </a:pPr>
            <a:r>
              <a:rPr lang="en-US" b="1" dirty="0" smtClean="0">
                <a:effectLst>
                  <a:outerShdw blurRad="38100" dist="38100" dir="2700000" algn="tl">
                    <a:srgbClr val="000000">
                      <a:alpha val="43137"/>
                    </a:srgbClr>
                  </a:outerShdw>
                </a:effectLst>
              </a:rPr>
              <a:t>FINAS ATMOSFERAS EM RHEA E DIONE</a:t>
            </a:r>
            <a:endParaRPr lang="pt-BR" b="1" dirty="0">
              <a:effectLst>
                <a:outerShdw blurRad="38100" dist="38100" dir="2700000" algn="tl">
                  <a:srgbClr val="000000">
                    <a:alpha val="43137"/>
                  </a:srgbClr>
                </a:outerShdw>
              </a:effectLst>
            </a:endParaRPr>
          </a:p>
        </p:txBody>
      </p:sp>
      <p:sp>
        <p:nvSpPr>
          <p:cNvPr id="3" name="AutoShape 2" descr="Ligeia Mare, shown here in a false color image from NASA's Cassini mission, is the second largest known body of liquid on Saturn's moon Titan. It is filled with liquid hydrocarbons, such as ethane and metha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TextBox 7"/>
          <p:cNvSpPr txBox="1"/>
          <p:nvPr/>
        </p:nvSpPr>
        <p:spPr>
          <a:xfrm>
            <a:off x="632089" y="4371267"/>
            <a:ext cx="3359888" cy="461665"/>
          </a:xfrm>
          <a:prstGeom prst="rect">
            <a:avLst/>
          </a:prstGeom>
          <a:noFill/>
        </p:spPr>
        <p:txBody>
          <a:bodyPr wrap="square" rtlCol="0">
            <a:spAutoFit/>
          </a:bodyPr>
          <a:lstStyle/>
          <a:p>
            <a:pPr algn="ctr"/>
            <a:r>
              <a:rPr lang="en-US" sz="1200" dirty="0" smtClean="0"/>
              <a:t>Rhea (26/11/2005)</a:t>
            </a:r>
          </a:p>
          <a:p>
            <a:pPr algn="ctr"/>
            <a:r>
              <a:rPr lang="en-US" sz="1200" dirty="0" err="1" smtClean="0"/>
              <a:t>Atmosfera</a:t>
            </a:r>
            <a:r>
              <a:rPr lang="en-US" sz="1200" dirty="0" smtClean="0"/>
              <a:t>: O2 e CO2</a:t>
            </a:r>
          </a:p>
        </p:txBody>
      </p:sp>
      <p:pic>
        <p:nvPicPr>
          <p:cNvPr id="22530" name="Picture 2" descr="PIA07763 Rhea full glob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843558"/>
            <a:ext cx="3544962" cy="3544962"/>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2534" name="Picture 6" descr="Dione in natural l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495" y="843558"/>
            <a:ext cx="3544961" cy="3544962"/>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24031" y="4403982"/>
            <a:ext cx="3359888" cy="461665"/>
          </a:xfrm>
          <a:prstGeom prst="rect">
            <a:avLst/>
          </a:prstGeom>
          <a:noFill/>
        </p:spPr>
        <p:txBody>
          <a:bodyPr wrap="square" rtlCol="0">
            <a:spAutoFit/>
          </a:bodyPr>
          <a:lstStyle/>
          <a:p>
            <a:pPr algn="ctr"/>
            <a:r>
              <a:rPr lang="en-US" sz="1200" dirty="0" err="1" smtClean="0"/>
              <a:t>Dione</a:t>
            </a:r>
            <a:r>
              <a:rPr lang="en-US" sz="1200" dirty="0" smtClean="0"/>
              <a:t> (08/02/2008)</a:t>
            </a:r>
          </a:p>
          <a:p>
            <a:pPr algn="ctr"/>
            <a:r>
              <a:rPr lang="en-US" sz="1200" dirty="0" err="1" smtClean="0"/>
              <a:t>Atmosfera</a:t>
            </a:r>
            <a:r>
              <a:rPr lang="en-US" sz="1200" dirty="0" smtClean="0"/>
              <a:t>: O2</a:t>
            </a:r>
          </a:p>
        </p:txBody>
      </p:sp>
    </p:spTree>
    <p:extLst>
      <p:ext uri="{BB962C8B-B14F-4D97-AF65-F5344CB8AC3E}">
        <p14:creationId xmlns:p14="http://schemas.microsoft.com/office/powerpoint/2010/main" val="889155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63" y="114186"/>
            <a:ext cx="5022529" cy="369332"/>
          </a:xfrm>
          <a:prstGeom prst="rect">
            <a:avLst/>
          </a:prstGeom>
          <a:noFill/>
        </p:spPr>
        <p:txBody>
          <a:bodyPr wrap="none" rtlCol="0">
            <a:spAutoFit/>
          </a:bodyPr>
          <a:lstStyle/>
          <a:p>
            <a:pPr marL="285750" indent="-285750">
              <a:buFont typeface="Wingdings" pitchFamily="2" charset="2"/>
              <a:buChar char="§"/>
            </a:pPr>
            <a:r>
              <a:rPr lang="en-US" b="1" dirty="0" smtClean="0">
                <a:effectLst>
                  <a:outerShdw blurRad="38100" dist="38100" dir="2700000" algn="tl">
                    <a:srgbClr val="000000">
                      <a:alpha val="43137"/>
                    </a:srgbClr>
                  </a:outerShdw>
                </a:effectLst>
              </a:rPr>
              <a:t>12/04/2017: ATLAS, O DISCO VOADOR</a:t>
            </a:r>
            <a:endParaRPr lang="pt-BR" b="1" dirty="0">
              <a:effectLst>
                <a:outerShdw blurRad="38100" dist="38100" dir="2700000" algn="tl">
                  <a:srgbClr val="000000">
                    <a:alpha val="43137"/>
                  </a:srgbClr>
                </a:outerShdw>
              </a:effectLst>
            </a:endParaRPr>
          </a:p>
        </p:txBody>
      </p:sp>
      <p:sp>
        <p:nvSpPr>
          <p:cNvPr id="3" name="AutoShape 2" descr="https://photojournal.jpl.nasa.gov/jpegMod/PIA18432_modes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021" y="576064"/>
            <a:ext cx="4443958" cy="4443958"/>
          </a:xfrm>
          <a:prstGeom prst="rect">
            <a:avLst/>
          </a:prstGeom>
          <a:ln>
            <a:solidFill>
              <a:schemeClr val="bg1">
                <a:lumMod val="75000"/>
                <a:lumOff val="25000"/>
              </a:schemeClr>
            </a:solidFill>
          </a:ln>
        </p:spPr>
      </p:pic>
    </p:spTree>
    <p:extLst>
      <p:ext uri="{BB962C8B-B14F-4D97-AF65-F5344CB8AC3E}">
        <p14:creationId xmlns:p14="http://schemas.microsoft.com/office/powerpoint/2010/main" val="717687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63" y="114186"/>
            <a:ext cx="1024639" cy="369332"/>
          </a:xfrm>
          <a:prstGeom prst="rect">
            <a:avLst/>
          </a:prstGeom>
          <a:noFill/>
        </p:spPr>
        <p:txBody>
          <a:bodyPr wrap="none" rtlCol="0">
            <a:spAutoFit/>
          </a:bodyPr>
          <a:lstStyle/>
          <a:p>
            <a:pPr marL="285750" indent="-285750">
              <a:buFont typeface="Wingdings" pitchFamily="2" charset="2"/>
              <a:buChar char="§"/>
            </a:pPr>
            <a:r>
              <a:rPr lang="en-US" b="1" dirty="0" smtClean="0">
                <a:effectLst>
                  <a:outerShdw blurRad="38100" dist="38100" dir="2700000" algn="tl">
                    <a:srgbClr val="000000">
                      <a:alpha val="43137"/>
                    </a:srgbClr>
                  </a:outerShdw>
                </a:effectLst>
              </a:rPr>
              <a:t>TITÃ</a:t>
            </a:r>
            <a:endParaRPr lang="pt-BR" b="1" dirty="0">
              <a:effectLst>
                <a:outerShdw blurRad="38100" dist="38100" dir="2700000" algn="tl">
                  <a:srgbClr val="000000">
                    <a:alpha val="43137"/>
                  </a:srgbClr>
                </a:outerShdw>
              </a:effectLst>
            </a:endParaRPr>
          </a:p>
        </p:txBody>
      </p:sp>
      <p:sp>
        <p:nvSpPr>
          <p:cNvPr id="2" name="TextBox 1"/>
          <p:cNvSpPr txBox="1"/>
          <p:nvPr/>
        </p:nvSpPr>
        <p:spPr>
          <a:xfrm>
            <a:off x="395536" y="339502"/>
            <a:ext cx="8496944" cy="2308324"/>
          </a:xfrm>
          <a:prstGeom prst="rect">
            <a:avLst/>
          </a:prstGeom>
          <a:noFill/>
        </p:spPr>
        <p:txBody>
          <a:bodyPr wrap="square" rtlCol="0">
            <a:spAutoFit/>
          </a:bodyPr>
          <a:lstStyle/>
          <a:p>
            <a:pPr marL="285750" indent="-285750" algn="just">
              <a:lnSpc>
                <a:spcPct val="150000"/>
              </a:lnSpc>
              <a:buFont typeface="Courier New" pitchFamily="49" charset="0"/>
              <a:buChar char="o"/>
            </a:pPr>
            <a:r>
              <a:rPr lang="en-US" dirty="0" smtClean="0"/>
              <a:t>Huygens </a:t>
            </a:r>
            <a:r>
              <a:rPr lang="en-US" dirty="0" err="1" smtClean="0"/>
              <a:t>revela</a:t>
            </a:r>
            <a:r>
              <a:rPr lang="en-US" dirty="0" smtClean="0"/>
              <a:t> </a:t>
            </a:r>
            <a:r>
              <a:rPr lang="en-US" dirty="0" err="1" smtClean="0"/>
              <a:t>geologia</a:t>
            </a:r>
            <a:r>
              <a:rPr lang="en-US" dirty="0" smtClean="0"/>
              <a:t> similar </a:t>
            </a:r>
            <a:r>
              <a:rPr lang="en-US" dirty="0"/>
              <a:t>à </a:t>
            </a:r>
            <a:r>
              <a:rPr lang="en-US" dirty="0" smtClean="0"/>
              <a:t>da Terra.</a:t>
            </a:r>
          </a:p>
          <a:p>
            <a:pPr marL="285750" indent="-285750" algn="just">
              <a:lnSpc>
                <a:spcPct val="150000"/>
              </a:lnSpc>
              <a:buFont typeface="Courier New" pitchFamily="49" charset="0"/>
              <a:buChar char="o"/>
            </a:pPr>
            <a:r>
              <a:rPr lang="en-US" dirty="0" err="1" smtClean="0"/>
              <a:t>Atmosfera</a:t>
            </a:r>
            <a:r>
              <a:rPr lang="en-US" dirty="0" smtClean="0"/>
              <a:t> </a:t>
            </a:r>
            <a:r>
              <a:rPr lang="en-US" dirty="0" err="1" smtClean="0"/>
              <a:t>densa</a:t>
            </a:r>
            <a:r>
              <a:rPr lang="en-US" dirty="0" smtClean="0"/>
              <a:t> e </a:t>
            </a:r>
            <a:r>
              <a:rPr lang="en-US" dirty="0" err="1" smtClean="0"/>
              <a:t>rica</a:t>
            </a:r>
            <a:r>
              <a:rPr lang="en-US" dirty="0" smtClean="0"/>
              <a:t> </a:t>
            </a:r>
            <a:r>
              <a:rPr lang="en-US" dirty="0" err="1" smtClean="0"/>
              <a:t>em</a:t>
            </a:r>
            <a:r>
              <a:rPr lang="en-US" dirty="0" smtClean="0"/>
              <a:t> </a:t>
            </a:r>
            <a:r>
              <a:rPr lang="en-US" dirty="0" err="1" smtClean="0"/>
              <a:t>nitrogênio</a:t>
            </a:r>
            <a:r>
              <a:rPr lang="en-US" dirty="0" smtClean="0"/>
              <a:t>.</a:t>
            </a:r>
            <a:endParaRPr lang="en-US" dirty="0"/>
          </a:p>
          <a:p>
            <a:pPr marL="285750" indent="-285750" algn="just">
              <a:lnSpc>
                <a:spcPct val="150000"/>
              </a:lnSpc>
              <a:buFont typeface="Courier New" pitchFamily="49" charset="0"/>
              <a:buChar char="o"/>
            </a:pPr>
            <a:r>
              <a:rPr lang="en-US" dirty="0" smtClean="0"/>
              <a:t>Lagos: 2% de </a:t>
            </a:r>
            <a:r>
              <a:rPr lang="en-US" dirty="0" err="1"/>
              <a:t>Titã</a:t>
            </a:r>
            <a:r>
              <a:rPr lang="en-US" dirty="0"/>
              <a:t> </a:t>
            </a:r>
            <a:r>
              <a:rPr lang="en-US" dirty="0" smtClean="0"/>
              <a:t>é </a:t>
            </a:r>
            <a:r>
              <a:rPr lang="en-US" dirty="0" err="1" smtClean="0"/>
              <a:t>coberta</a:t>
            </a:r>
            <a:r>
              <a:rPr lang="en-US" dirty="0" smtClean="0"/>
              <a:t> </a:t>
            </a:r>
            <a:r>
              <a:rPr lang="en-US" dirty="0" err="1" smtClean="0"/>
              <a:t>por</a:t>
            </a:r>
            <a:r>
              <a:rPr lang="en-US" dirty="0" smtClean="0"/>
              <a:t> </a:t>
            </a:r>
            <a:r>
              <a:rPr lang="en-US" dirty="0" err="1" smtClean="0"/>
              <a:t>líquido</a:t>
            </a:r>
            <a:r>
              <a:rPr lang="en-US" dirty="0" smtClean="0"/>
              <a:t>.</a:t>
            </a:r>
          </a:p>
          <a:p>
            <a:pPr marL="285750" indent="-285750" algn="just">
              <a:lnSpc>
                <a:spcPct val="150000"/>
              </a:lnSpc>
              <a:buFont typeface="Courier New" pitchFamily="49" charset="0"/>
              <a:buChar char="o"/>
            </a:pPr>
            <a:r>
              <a:rPr lang="en-US" dirty="0" err="1" smtClean="0"/>
              <a:t>Ligeia</a:t>
            </a:r>
            <a:r>
              <a:rPr lang="en-US" dirty="0" smtClean="0"/>
              <a:t> Mare: </a:t>
            </a:r>
            <a:r>
              <a:rPr lang="en-US" dirty="0" err="1" smtClean="0"/>
              <a:t>rico</a:t>
            </a:r>
            <a:r>
              <a:rPr lang="en-US" dirty="0" smtClean="0"/>
              <a:t> </a:t>
            </a:r>
            <a:r>
              <a:rPr lang="en-US" dirty="0" err="1" smtClean="0"/>
              <a:t>em</a:t>
            </a:r>
            <a:r>
              <a:rPr lang="en-US" dirty="0" smtClean="0"/>
              <a:t> </a:t>
            </a:r>
            <a:r>
              <a:rPr lang="en-US" dirty="0" err="1" smtClean="0"/>
              <a:t>metano</a:t>
            </a:r>
            <a:r>
              <a:rPr lang="en-US" dirty="0" smtClean="0"/>
              <a:t>.</a:t>
            </a:r>
            <a:endParaRPr lang="en-US" dirty="0"/>
          </a:p>
          <a:p>
            <a:pPr algn="just"/>
            <a:endParaRPr lang="en-US" dirty="0" smtClean="0"/>
          </a:p>
          <a:p>
            <a:pPr algn="just"/>
            <a:endParaRPr lang="en-US" dirty="0" smtClean="0"/>
          </a:p>
        </p:txBody>
      </p:sp>
      <p:sp>
        <p:nvSpPr>
          <p:cNvPr id="3" name="AutoShape 2" descr="Ligeia Mare, shown here in a false color image from NASA's Cassini mission, is the second largest known body of liquid on Saturn's moon Titan. It is filled with liquid hydrocarbons, such as ethane and metha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448" y="2425891"/>
            <a:ext cx="2562225" cy="2438400"/>
          </a:xfrm>
          <a:prstGeom prst="rect">
            <a:avLst/>
          </a:prstGeom>
          <a:noFill/>
          <a:ln w="9525">
            <a:solidFill>
              <a:schemeClr val="bg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descr="Titan in true 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08" y="2427091"/>
            <a:ext cx="2437200" cy="2437200"/>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2536" y="4864291"/>
            <a:ext cx="3359888" cy="276999"/>
          </a:xfrm>
          <a:prstGeom prst="rect">
            <a:avLst/>
          </a:prstGeom>
          <a:noFill/>
        </p:spPr>
        <p:txBody>
          <a:bodyPr wrap="square" rtlCol="0">
            <a:spAutoFit/>
          </a:bodyPr>
          <a:lstStyle/>
          <a:p>
            <a:pPr algn="ctr"/>
            <a:r>
              <a:rPr lang="en-US" sz="1200" dirty="0" err="1"/>
              <a:t>Titã</a:t>
            </a:r>
            <a:r>
              <a:rPr lang="pt-BR" sz="1200" dirty="0" smtClean="0"/>
              <a:t> (30/01/2012)</a:t>
            </a:r>
            <a:endParaRPr lang="en-US" sz="1200" dirty="0" smtClean="0"/>
          </a:p>
        </p:txBody>
      </p:sp>
      <p:sp>
        <p:nvSpPr>
          <p:cNvPr id="8" name="TextBox 7"/>
          <p:cNvSpPr txBox="1"/>
          <p:nvPr/>
        </p:nvSpPr>
        <p:spPr>
          <a:xfrm>
            <a:off x="5748616" y="4864290"/>
            <a:ext cx="3359888" cy="276999"/>
          </a:xfrm>
          <a:prstGeom prst="rect">
            <a:avLst/>
          </a:prstGeom>
          <a:noFill/>
        </p:spPr>
        <p:txBody>
          <a:bodyPr wrap="square" rtlCol="0">
            <a:spAutoFit/>
          </a:bodyPr>
          <a:lstStyle/>
          <a:p>
            <a:pPr algn="ctr"/>
            <a:r>
              <a:rPr lang="en-US" sz="1200" dirty="0" err="1" smtClean="0"/>
              <a:t>Ligeia</a:t>
            </a:r>
            <a:r>
              <a:rPr lang="en-US" sz="1200" dirty="0" smtClean="0"/>
              <a:t> Mare</a:t>
            </a:r>
          </a:p>
        </p:txBody>
      </p:sp>
      <p:pic>
        <p:nvPicPr>
          <p:cNvPr id="21511" name="Picture 7" descr="File:Huygens surface color s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437" y="2425891"/>
            <a:ext cx="1218599" cy="2437199"/>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99792" y="4850581"/>
            <a:ext cx="3359888" cy="276999"/>
          </a:xfrm>
          <a:prstGeom prst="rect">
            <a:avLst/>
          </a:prstGeom>
          <a:noFill/>
        </p:spPr>
        <p:txBody>
          <a:bodyPr wrap="square" rtlCol="0">
            <a:spAutoFit/>
          </a:bodyPr>
          <a:lstStyle/>
          <a:p>
            <a:pPr algn="ctr"/>
            <a:r>
              <a:rPr lang="en-US" sz="1200" dirty="0" err="1"/>
              <a:t>Titã</a:t>
            </a:r>
            <a:r>
              <a:rPr lang="pt-BR" sz="1200" dirty="0" smtClean="0"/>
              <a:t> / Huygens</a:t>
            </a:r>
            <a:endParaRPr lang="en-US" sz="1200" dirty="0" smtClean="0"/>
          </a:p>
        </p:txBody>
      </p:sp>
    </p:spTree>
    <p:extLst>
      <p:ext uri="{BB962C8B-B14F-4D97-AF65-F5344CB8AC3E}">
        <p14:creationId xmlns:p14="http://schemas.microsoft.com/office/powerpoint/2010/main" val="728343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ENCÉLADO = VIDA?</a:t>
            </a:r>
            <a:endParaRPr lang="pt-BR" dirty="0"/>
          </a:p>
        </p:txBody>
      </p:sp>
      <p:sp>
        <p:nvSpPr>
          <p:cNvPr id="3" name="Text Placeholder 2"/>
          <p:cNvSpPr>
            <a:spLocks noGrp="1"/>
          </p:cNvSpPr>
          <p:nvPr>
            <p:ph type="body" idx="1"/>
          </p:nvPr>
        </p:nvSpPr>
        <p:spPr/>
        <p:txBody>
          <a:bodyPr/>
          <a:lstStyle/>
          <a:p>
            <a:r>
              <a:rPr lang="en-US" dirty="0" smtClean="0"/>
              <a:t>DESCOBERTAS LEGAIS</a:t>
            </a:r>
            <a:endParaRPr lang="pt-BR" dirty="0"/>
          </a:p>
        </p:txBody>
      </p:sp>
    </p:spTree>
    <p:extLst>
      <p:ext uri="{BB962C8B-B14F-4D97-AF65-F5344CB8AC3E}">
        <p14:creationId xmlns:p14="http://schemas.microsoft.com/office/powerpoint/2010/main" val="15493828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05" y="123478"/>
            <a:ext cx="7666390" cy="4599834"/>
          </a:xfrm>
          <a:prstGeom prst="rect">
            <a:avLst/>
          </a:prstGeom>
          <a:ln>
            <a:solidFill>
              <a:schemeClr val="bg1">
                <a:lumMod val="75000"/>
                <a:lumOff val="25000"/>
              </a:schemeClr>
            </a:solidFill>
          </a:ln>
        </p:spPr>
      </p:pic>
      <p:sp>
        <p:nvSpPr>
          <p:cNvPr id="10" name="TextBox 9"/>
          <p:cNvSpPr txBox="1"/>
          <p:nvPr/>
        </p:nvSpPr>
        <p:spPr>
          <a:xfrm>
            <a:off x="2627785" y="4708641"/>
            <a:ext cx="3888431" cy="461665"/>
          </a:xfrm>
          <a:prstGeom prst="rect">
            <a:avLst/>
          </a:prstGeom>
          <a:noFill/>
        </p:spPr>
        <p:txBody>
          <a:bodyPr wrap="square" rtlCol="0">
            <a:spAutoFit/>
          </a:bodyPr>
          <a:lstStyle/>
          <a:p>
            <a:pPr algn="ctr"/>
            <a:r>
              <a:rPr lang="en-US" sz="1200" dirty="0" smtClean="0"/>
              <a:t>Plumas de vapor no </a:t>
            </a:r>
            <a:r>
              <a:rPr lang="en-US" sz="1200" dirty="0" err="1" smtClean="0"/>
              <a:t>pólo</a:t>
            </a:r>
            <a:r>
              <a:rPr lang="en-US" sz="1200" dirty="0" smtClean="0"/>
              <a:t> </a:t>
            </a:r>
            <a:r>
              <a:rPr lang="en-US" sz="1200" dirty="0" err="1" smtClean="0"/>
              <a:t>sul</a:t>
            </a:r>
            <a:r>
              <a:rPr lang="en-US" sz="1200" dirty="0" smtClean="0"/>
              <a:t> de </a:t>
            </a:r>
            <a:r>
              <a:rPr lang="en-US" sz="1200" dirty="0" err="1" smtClean="0"/>
              <a:t>Encélado</a:t>
            </a:r>
            <a:endParaRPr lang="en-US" sz="1200" dirty="0" smtClean="0"/>
          </a:p>
          <a:p>
            <a:pPr algn="ctr"/>
            <a:r>
              <a:rPr lang="en-US" sz="1200" dirty="0" smtClean="0"/>
              <a:t>2005</a:t>
            </a:r>
            <a:endParaRPr lang="pt-BR" sz="1200" dirty="0"/>
          </a:p>
        </p:txBody>
      </p:sp>
    </p:spTree>
    <p:extLst>
      <p:ext uri="{BB962C8B-B14F-4D97-AF65-F5344CB8AC3E}">
        <p14:creationId xmlns:p14="http://schemas.microsoft.com/office/powerpoint/2010/main" val="1433459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Sobre</a:t>
            </a:r>
            <a:r>
              <a:rPr lang="en-US" dirty="0" smtClean="0"/>
              <a:t> a </a:t>
            </a:r>
            <a:r>
              <a:rPr lang="en-US" dirty="0" err="1"/>
              <a:t>missão</a:t>
            </a:r>
            <a:endParaRPr lang="pt-BR" dirty="0"/>
          </a:p>
        </p:txBody>
      </p:sp>
      <p:sp>
        <p:nvSpPr>
          <p:cNvPr id="5" name="Text Placeholder 4"/>
          <p:cNvSpPr>
            <a:spLocks noGrp="1"/>
          </p:cNvSpPr>
          <p:nvPr>
            <p:ph type="body" idx="1"/>
          </p:nvPr>
        </p:nvSpPr>
        <p:spPr/>
        <p:txBody>
          <a:bodyPr/>
          <a:lstStyle/>
          <a:p>
            <a:endParaRPr lang="pt-BR"/>
          </a:p>
        </p:txBody>
      </p:sp>
    </p:spTree>
    <p:extLst>
      <p:ext uri="{BB962C8B-B14F-4D97-AF65-F5344CB8AC3E}">
        <p14:creationId xmlns:p14="http://schemas.microsoft.com/office/powerpoint/2010/main" val="914591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lor image of icy Encelad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262" y="1851670"/>
            <a:ext cx="4514210" cy="2633289"/>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6629" t="36375" r="28788" b="36521"/>
          <a:stretch/>
        </p:blipFill>
        <p:spPr bwMode="auto">
          <a:xfrm>
            <a:off x="460375" y="1851670"/>
            <a:ext cx="3359888" cy="2633289"/>
          </a:xfrm>
          <a:prstGeom prst="rect">
            <a:avLst/>
          </a:prstGeom>
          <a:noFill/>
          <a:ln w="9525">
            <a:solidFill>
              <a:schemeClr val="bg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7504" y="4465950"/>
            <a:ext cx="3888431" cy="461665"/>
          </a:xfrm>
          <a:prstGeom prst="rect">
            <a:avLst/>
          </a:prstGeom>
          <a:noFill/>
        </p:spPr>
        <p:txBody>
          <a:bodyPr wrap="square" rtlCol="0">
            <a:spAutoFit/>
          </a:bodyPr>
          <a:lstStyle/>
          <a:p>
            <a:pPr algn="ctr"/>
            <a:r>
              <a:rPr lang="en-US" sz="1200" dirty="0" smtClean="0"/>
              <a:t>Plumas de vapor no </a:t>
            </a:r>
            <a:r>
              <a:rPr lang="en-US" sz="1200" dirty="0" err="1" smtClean="0"/>
              <a:t>pólo</a:t>
            </a:r>
            <a:r>
              <a:rPr lang="en-US" sz="1200" dirty="0" smtClean="0"/>
              <a:t> </a:t>
            </a:r>
            <a:r>
              <a:rPr lang="en-US" sz="1200" dirty="0" err="1" smtClean="0"/>
              <a:t>sul</a:t>
            </a:r>
            <a:r>
              <a:rPr lang="en-US" sz="1200" dirty="0" smtClean="0"/>
              <a:t> de </a:t>
            </a:r>
            <a:r>
              <a:rPr lang="en-US" sz="1200" dirty="0" err="1" smtClean="0"/>
              <a:t>Encélado</a:t>
            </a:r>
            <a:endParaRPr lang="en-US" sz="1200" dirty="0" smtClean="0"/>
          </a:p>
          <a:p>
            <a:pPr algn="ctr"/>
            <a:r>
              <a:rPr lang="en-US" sz="1200" dirty="0" smtClean="0"/>
              <a:t>13/04/2017</a:t>
            </a:r>
            <a:endParaRPr lang="pt-BR" sz="1200" dirty="0"/>
          </a:p>
        </p:txBody>
      </p:sp>
      <p:sp>
        <p:nvSpPr>
          <p:cNvPr id="8" name="TextBox 7"/>
          <p:cNvSpPr txBox="1"/>
          <p:nvPr/>
        </p:nvSpPr>
        <p:spPr>
          <a:xfrm>
            <a:off x="4883423" y="4465947"/>
            <a:ext cx="3359888" cy="461665"/>
          </a:xfrm>
          <a:prstGeom prst="rect">
            <a:avLst/>
          </a:prstGeom>
          <a:noFill/>
        </p:spPr>
        <p:txBody>
          <a:bodyPr wrap="square" rtlCol="0">
            <a:spAutoFit/>
          </a:bodyPr>
          <a:lstStyle/>
          <a:p>
            <a:pPr algn="ctr"/>
            <a:r>
              <a:rPr lang="en-US" sz="1200" dirty="0" err="1" smtClean="0"/>
              <a:t>Encélado</a:t>
            </a:r>
            <a:endParaRPr lang="en-US" sz="1200" dirty="0" smtClean="0"/>
          </a:p>
          <a:p>
            <a:pPr algn="ctr"/>
            <a:r>
              <a:rPr lang="en-US" sz="1200" dirty="0" smtClean="0"/>
              <a:t>14/07/2005</a:t>
            </a:r>
            <a:endParaRPr lang="pt-BR" sz="1200" dirty="0"/>
          </a:p>
        </p:txBody>
      </p:sp>
      <p:sp>
        <p:nvSpPr>
          <p:cNvPr id="3" name="Rectangle 2"/>
          <p:cNvSpPr/>
          <p:nvPr/>
        </p:nvSpPr>
        <p:spPr>
          <a:xfrm>
            <a:off x="42241" y="302334"/>
            <a:ext cx="9144000" cy="1477328"/>
          </a:xfrm>
          <a:prstGeom prst="rect">
            <a:avLst/>
          </a:prstGeom>
        </p:spPr>
        <p:txBody>
          <a:bodyPr wrap="square">
            <a:spAutoFit/>
          </a:bodyPr>
          <a:lstStyle/>
          <a:p>
            <a:pPr marL="285750" indent="-285750" algn="just">
              <a:buFont typeface="Courier New" pitchFamily="49" charset="0"/>
              <a:buChar char="o"/>
            </a:pPr>
            <a:r>
              <a:rPr lang="en-US" dirty="0" err="1"/>
              <a:t>Terreno</a:t>
            </a:r>
            <a:r>
              <a:rPr lang="en-US" dirty="0"/>
              <a:t> novo e </a:t>
            </a:r>
            <a:r>
              <a:rPr lang="en-US" dirty="0" err="1"/>
              <a:t>complexo</a:t>
            </a:r>
            <a:r>
              <a:rPr lang="en-US" dirty="0"/>
              <a:t>, </a:t>
            </a:r>
            <a:r>
              <a:rPr lang="en-US" dirty="0" err="1"/>
              <a:t>poucas</a:t>
            </a:r>
            <a:r>
              <a:rPr lang="en-US" dirty="0"/>
              <a:t> </a:t>
            </a:r>
            <a:r>
              <a:rPr lang="en-US" dirty="0" err="1"/>
              <a:t>crateras</a:t>
            </a:r>
            <a:r>
              <a:rPr lang="en-US" dirty="0" smtClean="0"/>
              <a:t>.</a:t>
            </a:r>
            <a:endParaRPr lang="en-US" dirty="0"/>
          </a:p>
          <a:p>
            <a:pPr marL="285750" indent="-285750" algn="just">
              <a:buFont typeface="Courier New" pitchFamily="49" charset="0"/>
              <a:buChar char="o"/>
            </a:pPr>
            <a:r>
              <a:rPr lang="en-US" dirty="0" err="1"/>
              <a:t>Fonte</a:t>
            </a:r>
            <a:r>
              <a:rPr lang="en-US" dirty="0"/>
              <a:t> de material </a:t>
            </a:r>
            <a:r>
              <a:rPr lang="en-US" dirty="0" err="1"/>
              <a:t>para</a:t>
            </a:r>
            <a:r>
              <a:rPr lang="en-US" dirty="0"/>
              <a:t> o </a:t>
            </a:r>
            <a:r>
              <a:rPr lang="en-US" dirty="0" err="1"/>
              <a:t>anel</a:t>
            </a:r>
            <a:r>
              <a:rPr lang="en-US" dirty="0"/>
              <a:t> E</a:t>
            </a:r>
            <a:r>
              <a:rPr lang="en-US" dirty="0" smtClean="0"/>
              <a:t>.</a:t>
            </a:r>
          </a:p>
          <a:p>
            <a:pPr marL="285750" indent="-285750" algn="just">
              <a:buFont typeface="Courier New" pitchFamily="49" charset="0"/>
              <a:buChar char="o"/>
            </a:pPr>
            <a:r>
              <a:rPr lang="en-US" dirty="0" err="1" smtClean="0"/>
              <a:t>Pólo</a:t>
            </a:r>
            <a:r>
              <a:rPr lang="en-US" dirty="0" smtClean="0"/>
              <a:t> </a:t>
            </a:r>
            <a:r>
              <a:rPr lang="en-US" dirty="0" err="1" smtClean="0"/>
              <a:t>sul</a:t>
            </a:r>
            <a:r>
              <a:rPr lang="en-US" dirty="0" smtClean="0"/>
              <a:t>: </a:t>
            </a:r>
            <a:r>
              <a:rPr lang="en-US" dirty="0" err="1" smtClean="0"/>
              <a:t>mais</a:t>
            </a:r>
            <a:r>
              <a:rPr lang="en-US" dirty="0" smtClean="0"/>
              <a:t> </a:t>
            </a:r>
            <a:r>
              <a:rPr lang="en-US" dirty="0" err="1" smtClean="0"/>
              <a:t>quente</a:t>
            </a:r>
            <a:r>
              <a:rPr lang="en-US" dirty="0" smtClean="0"/>
              <a:t> e </a:t>
            </a:r>
            <a:r>
              <a:rPr lang="en-US" dirty="0" err="1" smtClean="0"/>
              <a:t>fino</a:t>
            </a:r>
            <a:r>
              <a:rPr lang="en-US" dirty="0" smtClean="0"/>
              <a:t>, </a:t>
            </a:r>
            <a:r>
              <a:rPr lang="en-US" dirty="0" err="1" smtClean="0"/>
              <a:t>plumas</a:t>
            </a:r>
            <a:r>
              <a:rPr lang="en-US" dirty="0" smtClean="0"/>
              <a:t> de vapor.</a:t>
            </a:r>
          </a:p>
          <a:p>
            <a:pPr marL="285750" indent="-285750" algn="just">
              <a:buFont typeface="Courier New" pitchFamily="49" charset="0"/>
              <a:buChar char="o"/>
            </a:pPr>
            <a:r>
              <a:rPr lang="en-US" dirty="0" err="1" smtClean="0"/>
              <a:t>Hidrocarbonetos</a:t>
            </a:r>
            <a:r>
              <a:rPr lang="en-US" dirty="0" smtClean="0"/>
              <a:t> (</a:t>
            </a:r>
            <a:r>
              <a:rPr lang="en-US" dirty="0" err="1" smtClean="0"/>
              <a:t>metano</a:t>
            </a:r>
            <a:r>
              <a:rPr lang="en-US" dirty="0" smtClean="0"/>
              <a:t>, </a:t>
            </a:r>
            <a:r>
              <a:rPr lang="en-US" dirty="0" err="1" smtClean="0"/>
              <a:t>propano</a:t>
            </a:r>
            <a:r>
              <a:rPr lang="en-US" dirty="0" smtClean="0"/>
              <a:t>), H2, H2O, CO2</a:t>
            </a:r>
            <a:endParaRPr lang="en-US" dirty="0"/>
          </a:p>
          <a:p>
            <a:pPr marL="285750" indent="-285750" algn="just">
              <a:buFont typeface="Courier New" pitchFamily="49" charset="0"/>
              <a:buChar char="o"/>
            </a:pPr>
            <a:endParaRPr lang="en-US" dirty="0"/>
          </a:p>
        </p:txBody>
      </p:sp>
    </p:spTree>
    <p:extLst>
      <p:ext uri="{BB962C8B-B14F-4D97-AF65-F5344CB8AC3E}">
        <p14:creationId xmlns:p14="http://schemas.microsoft.com/office/powerpoint/2010/main" val="133618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nceladus Hydrothermal Activit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592" b="8775"/>
          <a:stretch/>
        </p:blipFill>
        <p:spPr bwMode="auto">
          <a:xfrm>
            <a:off x="2047131" y="0"/>
            <a:ext cx="5049739" cy="5139312"/>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8733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Nós</a:t>
            </a:r>
            <a:r>
              <a:rPr lang="en-US" dirty="0" smtClean="0"/>
              <a:t>!</a:t>
            </a:r>
            <a:endParaRPr lang="pt-BR" dirty="0"/>
          </a:p>
        </p:txBody>
      </p:sp>
      <p:sp>
        <p:nvSpPr>
          <p:cNvPr id="3" name="Text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28286005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aturn's rings, Earth and the m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85384" cy="5164038"/>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50632" y="4681835"/>
            <a:ext cx="4977752" cy="461665"/>
          </a:xfrm>
          <a:prstGeom prst="rect">
            <a:avLst/>
          </a:prstGeom>
          <a:noFill/>
        </p:spPr>
        <p:txBody>
          <a:bodyPr wrap="square" rtlCol="0">
            <a:spAutoFit/>
          </a:bodyPr>
          <a:lstStyle/>
          <a:p>
            <a:pPr algn="r"/>
            <a:r>
              <a:rPr lang="en-US" sz="1200" dirty="0" smtClean="0">
                <a:effectLst>
                  <a:outerShdw blurRad="38100" dist="38100" dir="2700000" algn="tl">
                    <a:srgbClr val="000000">
                      <a:alpha val="43137"/>
                    </a:srgbClr>
                  </a:outerShdw>
                </a:effectLst>
              </a:rPr>
              <a:t>Terra vista de </a:t>
            </a:r>
            <a:r>
              <a:rPr lang="en-US" sz="1200" dirty="0" err="1" smtClean="0">
                <a:effectLst>
                  <a:outerShdw blurRad="38100" dist="38100" dir="2700000" algn="tl">
                    <a:srgbClr val="000000">
                      <a:alpha val="43137"/>
                    </a:srgbClr>
                  </a:outerShdw>
                </a:effectLst>
              </a:rPr>
              <a:t>Saturno</a:t>
            </a:r>
            <a:endParaRPr lang="en-US" sz="1200" dirty="0" smtClean="0">
              <a:effectLst>
                <a:outerShdw blurRad="38100" dist="38100" dir="2700000" algn="tl">
                  <a:srgbClr val="000000">
                    <a:alpha val="43137"/>
                  </a:srgbClr>
                </a:outerShdw>
              </a:effectLst>
            </a:endParaRPr>
          </a:p>
          <a:p>
            <a:pPr algn="r"/>
            <a:r>
              <a:rPr lang="en-US" sz="1200" dirty="0" smtClean="0">
                <a:effectLst>
                  <a:outerShdw blurRad="38100" dist="38100" dir="2700000" algn="tl">
                    <a:srgbClr val="000000">
                      <a:alpha val="43137"/>
                    </a:srgbClr>
                  </a:outerShdw>
                </a:effectLst>
              </a:rPr>
              <a:t>19/07/2017</a:t>
            </a:r>
          </a:p>
        </p:txBody>
      </p:sp>
    </p:spTree>
    <p:extLst>
      <p:ext uri="{BB962C8B-B14F-4D97-AF65-F5344CB8AC3E}">
        <p14:creationId xmlns:p14="http://schemas.microsoft.com/office/powerpoint/2010/main" val="36570378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 view of planet Earth as a point of light between the icy rings of Saturn"/>
          <p:cNvPicPr>
            <a:picLocks noChangeAspect="1" noChangeArrowheads="1"/>
          </p:cNvPicPr>
          <p:nvPr/>
        </p:nvPicPr>
        <p:blipFill rotWithShape="1">
          <a:blip r:embed="rId2">
            <a:extLst>
              <a:ext uri="{28A0092B-C50C-407E-A947-70E740481C1C}">
                <a14:useLocalDpi xmlns:a14="http://schemas.microsoft.com/office/drawing/2010/main" val="0"/>
              </a:ext>
            </a:extLst>
          </a:blip>
          <a:srcRect t="1241"/>
          <a:stretch/>
        </p:blipFill>
        <p:spPr bwMode="auto">
          <a:xfrm>
            <a:off x="818384" y="0"/>
            <a:ext cx="7507232" cy="5143500"/>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47864" y="4661723"/>
            <a:ext cx="4977752" cy="646331"/>
          </a:xfrm>
          <a:prstGeom prst="rect">
            <a:avLst/>
          </a:prstGeom>
          <a:noFill/>
        </p:spPr>
        <p:txBody>
          <a:bodyPr wrap="square" rtlCol="0">
            <a:spAutoFit/>
          </a:bodyPr>
          <a:lstStyle/>
          <a:p>
            <a:pPr algn="r"/>
            <a:r>
              <a:rPr lang="en-US" sz="1200" dirty="0" smtClean="0"/>
              <a:t>Terra e </a:t>
            </a:r>
            <a:r>
              <a:rPr lang="en-US" sz="1200" dirty="0" err="1" smtClean="0"/>
              <a:t>Lua</a:t>
            </a:r>
            <a:r>
              <a:rPr lang="en-US" sz="1200" dirty="0" smtClean="0"/>
              <a:t> vistas entre </a:t>
            </a:r>
            <a:r>
              <a:rPr lang="en-US" sz="1200" dirty="0" err="1" smtClean="0"/>
              <a:t>os</a:t>
            </a:r>
            <a:r>
              <a:rPr lang="en-US" sz="1200" dirty="0" smtClean="0"/>
              <a:t> </a:t>
            </a:r>
            <a:r>
              <a:rPr lang="en-US" sz="1200" dirty="0" err="1" smtClean="0"/>
              <a:t>anéis</a:t>
            </a:r>
            <a:r>
              <a:rPr lang="en-US" sz="1200" dirty="0" smtClean="0"/>
              <a:t> de </a:t>
            </a:r>
            <a:r>
              <a:rPr lang="en-US" sz="1200" dirty="0" err="1" smtClean="0"/>
              <a:t>Saturno</a:t>
            </a:r>
            <a:endParaRPr lang="en-US" sz="1200" dirty="0" smtClean="0"/>
          </a:p>
          <a:p>
            <a:pPr algn="r"/>
            <a:r>
              <a:rPr lang="en-US" sz="1200" dirty="0" smtClean="0"/>
              <a:t>12/04/2017</a:t>
            </a:r>
          </a:p>
          <a:p>
            <a:pPr algn="ctr"/>
            <a:endParaRPr lang="en-US" sz="1200" dirty="0" smtClean="0"/>
          </a:p>
        </p:txBody>
      </p:sp>
    </p:spTree>
    <p:extLst>
      <p:ext uri="{BB962C8B-B14F-4D97-AF65-F5344CB8AC3E}">
        <p14:creationId xmlns:p14="http://schemas.microsoft.com/office/powerpoint/2010/main" val="40318830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 view of planet Earth as a point of light between the icy rings of Saturn"/>
          <p:cNvPicPr>
            <a:picLocks noChangeAspect="1" noChangeArrowheads="1"/>
          </p:cNvPicPr>
          <p:nvPr/>
        </p:nvPicPr>
        <p:blipFill rotWithShape="1">
          <a:blip r:embed="rId2">
            <a:extLst>
              <a:ext uri="{28A0092B-C50C-407E-A947-70E740481C1C}">
                <a14:useLocalDpi xmlns:a14="http://schemas.microsoft.com/office/drawing/2010/main" val="0"/>
              </a:ext>
            </a:extLst>
          </a:blip>
          <a:srcRect t="1241"/>
          <a:stretch/>
        </p:blipFill>
        <p:spPr bwMode="auto">
          <a:xfrm>
            <a:off x="818384" y="0"/>
            <a:ext cx="7507232" cy="5143500"/>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47864" y="4661723"/>
            <a:ext cx="4977752" cy="646331"/>
          </a:xfrm>
          <a:prstGeom prst="rect">
            <a:avLst/>
          </a:prstGeom>
          <a:noFill/>
        </p:spPr>
        <p:txBody>
          <a:bodyPr wrap="square" rtlCol="0">
            <a:spAutoFit/>
          </a:bodyPr>
          <a:lstStyle/>
          <a:p>
            <a:pPr algn="r"/>
            <a:r>
              <a:rPr lang="en-US" sz="1200" dirty="0" smtClean="0"/>
              <a:t>Terra e </a:t>
            </a:r>
            <a:r>
              <a:rPr lang="en-US" sz="1200" dirty="0" err="1" smtClean="0"/>
              <a:t>Lua</a:t>
            </a:r>
            <a:r>
              <a:rPr lang="en-US" sz="1200" dirty="0" smtClean="0"/>
              <a:t> vistas entre </a:t>
            </a:r>
            <a:r>
              <a:rPr lang="en-US" sz="1200" dirty="0" err="1" smtClean="0"/>
              <a:t>os</a:t>
            </a:r>
            <a:r>
              <a:rPr lang="en-US" sz="1200" dirty="0" smtClean="0"/>
              <a:t> </a:t>
            </a:r>
            <a:r>
              <a:rPr lang="en-US" sz="1200" dirty="0" err="1" smtClean="0"/>
              <a:t>anéis</a:t>
            </a:r>
            <a:r>
              <a:rPr lang="en-US" sz="1200" dirty="0" smtClean="0"/>
              <a:t> de </a:t>
            </a:r>
            <a:r>
              <a:rPr lang="en-US" sz="1200" dirty="0" err="1" smtClean="0"/>
              <a:t>Saturno</a:t>
            </a:r>
            <a:endParaRPr lang="en-US" sz="1200" dirty="0" smtClean="0"/>
          </a:p>
          <a:p>
            <a:pPr algn="r"/>
            <a:r>
              <a:rPr lang="en-US" sz="1200" dirty="0" smtClean="0"/>
              <a:t>12/04/2017</a:t>
            </a:r>
          </a:p>
          <a:p>
            <a:pPr algn="ctr"/>
            <a:endParaRPr lang="en-US" sz="1200" dirty="0" smtClean="0"/>
          </a:p>
        </p:txBody>
      </p:sp>
      <p:sp>
        <p:nvSpPr>
          <p:cNvPr id="4" name="Rectangle 3"/>
          <p:cNvSpPr/>
          <p:nvPr/>
        </p:nvSpPr>
        <p:spPr>
          <a:xfrm>
            <a:off x="4139952" y="2067694"/>
            <a:ext cx="720080" cy="43204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pt-BR"/>
          </a:p>
        </p:txBody>
      </p:sp>
      <p:cxnSp>
        <p:nvCxnSpPr>
          <p:cNvPr id="11" name="Straight Connector 10"/>
          <p:cNvCxnSpPr/>
          <p:nvPr/>
        </p:nvCxnSpPr>
        <p:spPr>
          <a:xfrm flipH="1">
            <a:off x="3347864" y="2499742"/>
            <a:ext cx="1512168" cy="19659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3347864" y="1707654"/>
            <a:ext cx="1512168" cy="36004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207656" y="1727542"/>
            <a:ext cx="3932296" cy="34015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07656" y="2499742"/>
            <a:ext cx="3932296" cy="19659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5604" name="Picture 4" descr="https://saturn.jpl.nasa.gov/system/internal_resources/details/original/867_PIA21445_figB_zoomed-500w.jpg"/>
          <p:cNvPicPr>
            <a:picLocks noChangeAspect="1" noChangeArrowheads="1"/>
          </p:cNvPicPr>
          <p:nvPr/>
        </p:nvPicPr>
        <p:blipFill rotWithShape="1">
          <a:blip r:embed="rId3">
            <a:extLst>
              <a:ext uri="{28A0092B-C50C-407E-A947-70E740481C1C}">
                <a14:useLocalDpi xmlns:a14="http://schemas.microsoft.com/office/drawing/2010/main" val="0"/>
              </a:ext>
            </a:extLst>
          </a:blip>
          <a:srcRect l="30743" t="37284" r="37555" b="34661"/>
          <a:stretch/>
        </p:blipFill>
        <p:spPr bwMode="auto">
          <a:xfrm>
            <a:off x="207656" y="1707654"/>
            <a:ext cx="3116598" cy="2758031"/>
          </a:xfrm>
          <a:prstGeom prst="rect">
            <a:avLst/>
          </a:prstGeom>
          <a:noFill/>
          <a:ln w="19050">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7575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 </a:t>
            </a:r>
            <a:r>
              <a:rPr lang="en-US" dirty="0" err="1" smtClean="0"/>
              <a:t>grande</a:t>
            </a:r>
            <a:r>
              <a:rPr lang="en-US" dirty="0" smtClean="0"/>
              <a:t> final</a:t>
            </a:r>
            <a:endParaRPr lang="pt-BR" dirty="0"/>
          </a:p>
        </p:txBody>
      </p:sp>
      <p:sp>
        <p:nvSpPr>
          <p:cNvPr id="3" name="Text Placeholder 2"/>
          <p:cNvSpPr>
            <a:spLocks noGrp="1"/>
          </p:cNvSpPr>
          <p:nvPr>
            <p:ph type="body" idx="1"/>
          </p:nvPr>
        </p:nvSpPr>
        <p:spPr/>
        <p:txBody>
          <a:bodyPr/>
          <a:lstStyle/>
          <a:p>
            <a:r>
              <a:rPr lang="en-US" dirty="0" smtClean="0"/>
              <a:t>15 de </a:t>
            </a:r>
            <a:r>
              <a:rPr lang="en-US" dirty="0" err="1" smtClean="0"/>
              <a:t>Setembro</a:t>
            </a:r>
            <a:r>
              <a:rPr lang="en-US" dirty="0" smtClean="0"/>
              <a:t> de 2017:</a:t>
            </a:r>
            <a:endParaRPr lang="pt-BR" dirty="0"/>
          </a:p>
        </p:txBody>
      </p:sp>
      <p:pic>
        <p:nvPicPr>
          <p:cNvPr id="4" name="Picture 2">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4120" y="411510"/>
            <a:ext cx="2630810" cy="914421"/>
          </a:xfrm>
          <a:prstGeom prst="rect">
            <a:avLst/>
          </a:prstGeom>
          <a:noFill/>
          <a:ln w="9525">
            <a:solidFill>
              <a:schemeClr val="bg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8949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ave espacial Cassini viaja entre Saturno e seus anéi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8822" y="1347614"/>
            <a:ext cx="6826357" cy="3312368"/>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8303" y="411510"/>
            <a:ext cx="3347391"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rPr>
              <a:t>OBRIGADA! </a:t>
            </a:r>
            <a:r>
              <a:rPr lang="en-US" sz="3600" b="1" dirty="0" smtClean="0">
                <a:effectLst>
                  <a:outerShdw blurRad="38100" dist="38100" dir="2700000" algn="tl">
                    <a:srgbClr val="000000">
                      <a:alpha val="43137"/>
                    </a:srgbClr>
                  </a:outerShdw>
                </a:effectLst>
                <a:sym typeface="Wingdings" pitchFamily="2" charset="2"/>
              </a:rPr>
              <a:t></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55852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Referências</a:t>
            </a:r>
            <a:endParaRPr lang="pt-BR" dirty="0"/>
          </a:p>
        </p:txBody>
      </p:sp>
      <p:sp>
        <p:nvSpPr>
          <p:cNvPr id="3" name="Content Placeholder 2"/>
          <p:cNvSpPr>
            <a:spLocks noGrp="1"/>
          </p:cNvSpPr>
          <p:nvPr>
            <p:ph idx="1"/>
          </p:nvPr>
        </p:nvSpPr>
        <p:spPr>
          <a:xfrm>
            <a:off x="107504" y="1200151"/>
            <a:ext cx="9036496" cy="3394472"/>
          </a:xfrm>
        </p:spPr>
        <p:txBody>
          <a:bodyPr>
            <a:noAutofit/>
          </a:bodyPr>
          <a:lstStyle/>
          <a:p>
            <a:pPr marL="0" indent="0">
              <a:buNone/>
            </a:pPr>
            <a:r>
              <a:rPr lang="pt-BR" sz="1400" dirty="0" smtClean="0"/>
              <a:t>https://saturn.jpl.nasa.gov/</a:t>
            </a:r>
          </a:p>
          <a:p>
            <a:pPr marL="0" indent="0">
              <a:buNone/>
            </a:pPr>
            <a:r>
              <a:rPr lang="pt-BR" sz="1400" dirty="0"/>
              <a:t>http://</a:t>
            </a:r>
            <a:r>
              <a:rPr lang="pt-BR" sz="1400" dirty="0" smtClean="0"/>
              <a:t>ciclops.org</a:t>
            </a:r>
          </a:p>
          <a:p>
            <a:pPr marL="0" indent="0">
              <a:buNone/>
            </a:pPr>
            <a:r>
              <a:rPr lang="pt-BR" sz="1400" dirty="0"/>
              <a:t>https://photojournal.jpl.nasa.gov/catalog/PIA06254</a:t>
            </a:r>
            <a:endParaRPr lang="pt-BR" sz="1400" dirty="0" smtClean="0"/>
          </a:p>
          <a:p>
            <a:pPr marL="0" indent="0">
              <a:buNone/>
            </a:pPr>
            <a:r>
              <a:rPr lang="pt-BR" sz="1400" dirty="0" smtClean="0"/>
              <a:t>https://www.youtube.com/watch?v=g2-7BFMLUuA</a:t>
            </a:r>
          </a:p>
          <a:p>
            <a:pPr marL="0" indent="0">
              <a:buNone/>
            </a:pPr>
            <a:r>
              <a:rPr lang="pt-BR" sz="1400" dirty="0"/>
              <a:t>https://</a:t>
            </a:r>
            <a:r>
              <a:rPr lang="pt-BR" sz="1400" dirty="0" smtClean="0"/>
              <a:t>www.jpl.nasa.gov/news/news.php?feature=364</a:t>
            </a:r>
          </a:p>
          <a:p>
            <a:pPr marL="0" indent="0">
              <a:buNone/>
            </a:pPr>
            <a:r>
              <a:rPr lang="pt-BR" sz="1400" dirty="0"/>
              <a:t>https://</a:t>
            </a:r>
            <a:r>
              <a:rPr lang="pt-BR" sz="1400" dirty="0" smtClean="0"/>
              <a:t>www.nasa.gov/mission_pages/cassini/whycassini/cassini20100923.html</a:t>
            </a:r>
          </a:p>
          <a:p>
            <a:pPr marL="0" indent="0">
              <a:buNone/>
            </a:pPr>
            <a:r>
              <a:rPr lang="pt-BR" sz="1400" dirty="0"/>
              <a:t>https://www.youtube.com/watch?v=jLkhDm-a3w4&amp;list=PLTiv_XWHnOZpKPaDTVy36z0U8GxoiIkZa</a:t>
            </a:r>
            <a:endParaRPr lang="pt-BR" sz="1400" dirty="0" smtClean="0"/>
          </a:p>
          <a:p>
            <a:pPr marL="0" indent="0">
              <a:buNone/>
            </a:pPr>
            <a:endParaRPr lang="en-US" sz="1400" dirty="0" smtClean="0"/>
          </a:p>
          <a:p>
            <a:pPr marL="0" indent="0">
              <a:buNone/>
            </a:pPr>
            <a:endParaRPr lang="en-US" sz="1400" dirty="0"/>
          </a:p>
          <a:p>
            <a:pPr marL="0" indent="0">
              <a:buNone/>
            </a:pPr>
            <a:r>
              <a:rPr lang="en-US" sz="1400" b="1" u="sng" dirty="0" smtClean="0"/>
              <a:t>Sites e </a:t>
            </a:r>
            <a:r>
              <a:rPr lang="en-US" sz="1400" b="1" u="sng" dirty="0" err="1" smtClean="0"/>
              <a:t>canais</a:t>
            </a:r>
            <a:r>
              <a:rPr lang="en-US" sz="1400" b="1" u="sng" dirty="0" smtClean="0"/>
              <a:t> </a:t>
            </a:r>
            <a:r>
              <a:rPr lang="en-US" sz="1400" b="1" u="sng" dirty="0" err="1" smtClean="0"/>
              <a:t>em</a:t>
            </a:r>
            <a:r>
              <a:rPr lang="en-US" sz="1400" b="1" u="sng" dirty="0" smtClean="0"/>
              <a:t> </a:t>
            </a:r>
            <a:r>
              <a:rPr lang="en-US" sz="1400" b="1" u="sng" dirty="0" err="1" smtClean="0"/>
              <a:t>português</a:t>
            </a:r>
            <a:r>
              <a:rPr lang="en-US" sz="1400" b="1" u="sng" dirty="0" smtClean="0"/>
              <a:t> com MUITA </a:t>
            </a:r>
            <a:r>
              <a:rPr lang="en-US" sz="1400" b="1" u="sng" dirty="0" err="1" smtClean="0"/>
              <a:t>coisa</a:t>
            </a:r>
            <a:r>
              <a:rPr lang="en-US" sz="1400" b="1" u="sng" dirty="0" smtClean="0"/>
              <a:t> </a:t>
            </a:r>
            <a:r>
              <a:rPr lang="en-US" sz="1400" b="1" u="sng" dirty="0" err="1" smtClean="0"/>
              <a:t>sobre</a:t>
            </a:r>
            <a:r>
              <a:rPr lang="en-US" sz="1400" b="1" u="sng" dirty="0" smtClean="0"/>
              <a:t> Cassini-Huygens: </a:t>
            </a:r>
          </a:p>
          <a:p>
            <a:pPr marL="0" indent="0">
              <a:buNone/>
            </a:pPr>
            <a:r>
              <a:rPr lang="en-US" sz="1400" dirty="0" smtClean="0"/>
              <a:t>http</a:t>
            </a:r>
            <a:r>
              <a:rPr lang="en-US" sz="1400" dirty="0"/>
              <a:t>://</a:t>
            </a:r>
            <a:r>
              <a:rPr lang="en-US" sz="1400" dirty="0" smtClean="0"/>
              <a:t>mensageirosideral.blogfolha.uol.com.br</a:t>
            </a:r>
          </a:p>
          <a:p>
            <a:pPr marL="0" indent="0">
              <a:buNone/>
            </a:pPr>
            <a:r>
              <a:rPr lang="pt-BR" sz="1400" dirty="0" smtClean="0"/>
              <a:t>http://spacetoday.com.br</a:t>
            </a:r>
          </a:p>
          <a:p>
            <a:pPr marL="0" indent="0">
              <a:buNone/>
            </a:pPr>
            <a:r>
              <a:rPr lang="en-US" sz="1400" dirty="0" smtClean="0"/>
              <a:t>Canal </a:t>
            </a:r>
            <a:r>
              <a:rPr lang="en-US" sz="1400" dirty="0"/>
              <a:t>Space Today TV: https://</a:t>
            </a:r>
            <a:r>
              <a:rPr lang="en-US" sz="1400" dirty="0" smtClean="0"/>
              <a:t>www.youtube.com/channel/UC_Fk7hHbl7vv_7K8tYqJd5A</a:t>
            </a:r>
          </a:p>
          <a:p>
            <a:pPr marL="0" indent="0">
              <a:buNone/>
            </a:pPr>
            <a:r>
              <a:rPr lang="en-US" sz="1400" dirty="0" smtClean="0"/>
              <a:t>Canal </a:t>
            </a:r>
            <a:r>
              <a:rPr lang="en-US" sz="1400" dirty="0" err="1" smtClean="0"/>
              <a:t>Poligonautas</a:t>
            </a:r>
            <a:r>
              <a:rPr lang="en-US" sz="1400" dirty="0"/>
              <a:t>: https://</a:t>
            </a:r>
            <a:r>
              <a:rPr lang="en-US" sz="1400" dirty="0" smtClean="0"/>
              <a:t>www.youtube.com/user/poligonautas</a:t>
            </a:r>
          </a:p>
          <a:p>
            <a:pPr marL="0" indent="0">
              <a:buNone/>
            </a:pPr>
            <a:r>
              <a:rPr lang="en-US" sz="1400" dirty="0" smtClean="0"/>
              <a:t>Canal </a:t>
            </a:r>
            <a:r>
              <a:rPr lang="en-US" sz="1400" dirty="0" err="1" smtClean="0"/>
              <a:t>Mensageiro</a:t>
            </a:r>
            <a:r>
              <a:rPr lang="en-US" sz="1400" dirty="0" smtClean="0"/>
              <a:t> </a:t>
            </a:r>
            <a:r>
              <a:rPr lang="en-US" sz="1400" dirty="0" err="1" smtClean="0"/>
              <a:t>Sideral</a:t>
            </a:r>
            <a:r>
              <a:rPr lang="en-US" sz="1400" dirty="0"/>
              <a:t>: https://</a:t>
            </a:r>
            <a:r>
              <a:rPr lang="en-US" sz="1400" dirty="0" smtClean="0"/>
              <a:t>www.youtube.com/channel/UCoRwVRrzVq3qTw7GqOEfH6Q</a:t>
            </a:r>
          </a:p>
          <a:p>
            <a:pPr marL="0" indent="0">
              <a:buNone/>
            </a:pPr>
            <a:endParaRPr lang="pt-BR" sz="1400" dirty="0" smtClean="0"/>
          </a:p>
          <a:p>
            <a:pPr marL="0" indent="0">
              <a:buNone/>
            </a:pPr>
            <a:endParaRPr lang="pt-BR" sz="1400" dirty="0" smtClean="0"/>
          </a:p>
          <a:p>
            <a:pPr marL="0" indent="0">
              <a:buNone/>
            </a:pPr>
            <a:endParaRPr lang="pt-BR" sz="1400" dirty="0"/>
          </a:p>
        </p:txBody>
      </p:sp>
    </p:spTree>
    <p:extLst>
      <p:ext uri="{BB962C8B-B14F-4D97-AF65-F5344CB8AC3E}">
        <p14:creationId xmlns:p14="http://schemas.microsoft.com/office/powerpoint/2010/main" val="31160895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hlinkClick r:id="rId2" action="ppaction://hlinkfile"/>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515"/>
          <a:stretch/>
        </p:blipFill>
        <p:spPr bwMode="auto">
          <a:xfrm>
            <a:off x="1031358" y="1624461"/>
            <a:ext cx="7081284" cy="1894579"/>
          </a:xfrm>
          <a:prstGeom prst="rect">
            <a:avLst/>
          </a:prstGeom>
          <a:noFill/>
          <a:ln w="9525">
            <a:solidFill>
              <a:schemeClr val="bg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117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34254"/>
            <a:ext cx="9144000" cy="5001369"/>
          </a:xfrm>
          <a:prstGeom prst="rect">
            <a:avLst/>
          </a:prstGeom>
          <a:noFill/>
        </p:spPr>
        <p:txBody>
          <a:bodyPr wrap="square" rtlCol="0">
            <a:spAutoFit/>
          </a:bodyPr>
          <a:lstStyle/>
          <a:p>
            <a:pPr marL="285750" indent="-285750">
              <a:lnSpc>
                <a:spcPct val="250000"/>
              </a:lnSpc>
              <a:buFont typeface="Wingdings" pitchFamily="2" charset="2"/>
              <a:buChar char="§"/>
            </a:pPr>
            <a:r>
              <a:rPr lang="en-US" sz="2200" dirty="0" smtClean="0"/>
              <a:t>NASA + ESA + </a:t>
            </a:r>
            <a:r>
              <a:rPr lang="pt-BR" sz="2200" dirty="0"/>
              <a:t>Agenzia Spaziale Italiana </a:t>
            </a:r>
            <a:endParaRPr lang="pt-BR" sz="2200" dirty="0" smtClean="0"/>
          </a:p>
          <a:p>
            <a:r>
              <a:rPr lang="pt-BR" sz="2200" dirty="0"/>
              <a:t>	</a:t>
            </a:r>
            <a:r>
              <a:rPr lang="en-US" sz="2200" dirty="0" err="1" smtClean="0"/>
              <a:t>mais</a:t>
            </a:r>
            <a:r>
              <a:rPr lang="en-US" sz="2200" dirty="0" smtClean="0"/>
              <a:t> de 5 mil </a:t>
            </a:r>
            <a:r>
              <a:rPr lang="en-US" sz="2200" dirty="0" err="1" smtClean="0"/>
              <a:t>pessoas</a:t>
            </a:r>
            <a:r>
              <a:rPr lang="en-US" sz="2200" dirty="0" smtClean="0"/>
              <a:t> </a:t>
            </a:r>
            <a:r>
              <a:rPr lang="en-US" sz="2200" dirty="0" err="1" smtClean="0"/>
              <a:t>envolvidas</a:t>
            </a:r>
            <a:r>
              <a:rPr lang="en-US" sz="2200" dirty="0" smtClean="0"/>
              <a:t>.</a:t>
            </a:r>
          </a:p>
          <a:p>
            <a:pPr marL="285750" indent="-285750">
              <a:lnSpc>
                <a:spcPct val="250000"/>
              </a:lnSpc>
              <a:buFont typeface="Wingdings" pitchFamily="2" charset="2"/>
              <a:buChar char="§"/>
            </a:pPr>
            <a:r>
              <a:rPr lang="en-US" sz="2200" dirty="0" err="1"/>
              <a:t>Missão</a:t>
            </a:r>
            <a:r>
              <a:rPr lang="en-US" sz="2200" dirty="0"/>
              <a:t> </a:t>
            </a:r>
            <a:r>
              <a:rPr lang="en-US" sz="2200" dirty="0" err="1" smtClean="0"/>
              <a:t>primária</a:t>
            </a:r>
            <a:r>
              <a:rPr lang="en-US" sz="2200" dirty="0" smtClean="0"/>
              <a:t>: 4 </a:t>
            </a:r>
            <a:r>
              <a:rPr lang="en-US" sz="2200" dirty="0" err="1" smtClean="0"/>
              <a:t>anos</a:t>
            </a:r>
            <a:r>
              <a:rPr lang="en-US" sz="2200" dirty="0" smtClean="0"/>
              <a:t> (2004-2008).</a:t>
            </a:r>
          </a:p>
          <a:p>
            <a:pPr marL="285750" indent="-285750">
              <a:lnSpc>
                <a:spcPct val="250000"/>
              </a:lnSpc>
              <a:buFont typeface="Wingdings" pitchFamily="2" charset="2"/>
              <a:buChar char="§"/>
            </a:pPr>
            <a:r>
              <a:rPr lang="en-US" sz="2200" dirty="0" err="1"/>
              <a:t>Missões</a:t>
            </a:r>
            <a:r>
              <a:rPr lang="en-US" sz="2200" dirty="0"/>
              <a:t> </a:t>
            </a:r>
            <a:r>
              <a:rPr lang="en-US" sz="2200" dirty="0" err="1" smtClean="0"/>
              <a:t>extendidas</a:t>
            </a:r>
            <a:r>
              <a:rPr lang="en-US" sz="2200" dirty="0" smtClean="0"/>
              <a:t>: </a:t>
            </a:r>
            <a:r>
              <a:rPr lang="en-US" sz="2200" dirty="0" err="1" smtClean="0"/>
              <a:t>Equinócio</a:t>
            </a:r>
            <a:r>
              <a:rPr lang="en-US" sz="2200" dirty="0" smtClean="0"/>
              <a:t> (2008-2010)</a:t>
            </a:r>
          </a:p>
          <a:p>
            <a:r>
              <a:rPr lang="en-US" sz="2200" dirty="0" smtClean="0"/>
              <a:t>                      </a:t>
            </a:r>
            <a:r>
              <a:rPr lang="en-US" sz="2200" dirty="0" err="1" smtClean="0"/>
              <a:t>Solstício</a:t>
            </a:r>
            <a:r>
              <a:rPr lang="en-US" sz="2200" dirty="0" smtClean="0"/>
              <a:t> (2008-2017)</a:t>
            </a:r>
          </a:p>
          <a:p>
            <a:pPr marL="285750" indent="-285750">
              <a:lnSpc>
                <a:spcPct val="250000"/>
              </a:lnSpc>
              <a:buFont typeface="Wingdings" pitchFamily="2" charset="2"/>
              <a:buChar char="§"/>
            </a:pPr>
            <a:r>
              <a:rPr lang="en-US" sz="2200" dirty="0" err="1" smtClean="0"/>
              <a:t>Custo</a:t>
            </a:r>
            <a:r>
              <a:rPr lang="en-US" sz="2200" dirty="0" smtClean="0"/>
              <a:t>: US$3.27 bi. </a:t>
            </a:r>
          </a:p>
          <a:p>
            <a:pPr marL="285750" indent="-285750">
              <a:lnSpc>
                <a:spcPct val="250000"/>
              </a:lnSpc>
              <a:buFont typeface="Wingdings" pitchFamily="2" charset="2"/>
              <a:buChar char="§"/>
            </a:pPr>
            <a:r>
              <a:rPr lang="en-US" sz="2200" dirty="0" smtClean="0"/>
              <a:t>15/</a:t>
            </a:r>
            <a:r>
              <a:rPr lang="en-US" sz="2200" dirty="0" err="1" smtClean="0"/>
              <a:t>Outubro</a:t>
            </a:r>
            <a:r>
              <a:rPr lang="en-US" sz="2200" dirty="0" smtClean="0"/>
              <a:t>/1997 – 15/</a:t>
            </a:r>
            <a:r>
              <a:rPr lang="en-US" sz="2200" dirty="0" err="1" smtClean="0"/>
              <a:t>Setembro</a:t>
            </a:r>
            <a:r>
              <a:rPr lang="en-US" sz="2200" dirty="0" smtClean="0"/>
              <a:t>/2017.</a:t>
            </a:r>
          </a:p>
        </p:txBody>
      </p:sp>
    </p:spTree>
    <p:extLst>
      <p:ext uri="{BB962C8B-B14F-4D97-AF65-F5344CB8AC3E}">
        <p14:creationId xmlns:p14="http://schemas.microsoft.com/office/powerpoint/2010/main" val="406756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18531531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CASSINI-HUYGENS</a:t>
            </a:r>
            <a:endParaRPr lang="pt-BR" dirty="0"/>
          </a:p>
        </p:txBody>
      </p:sp>
      <p:sp>
        <p:nvSpPr>
          <p:cNvPr id="5" name="Text Placeholder 4"/>
          <p:cNvSpPr>
            <a:spLocks noGrp="1"/>
          </p:cNvSpPr>
          <p:nvPr>
            <p:ph type="body" idx="1"/>
          </p:nvPr>
        </p:nvSpPr>
        <p:spPr/>
        <p:txBody>
          <a:bodyPr/>
          <a:lstStyle/>
          <a:p>
            <a:endParaRPr lang="pt-BR"/>
          </a:p>
        </p:txBody>
      </p:sp>
    </p:spTree>
    <p:extLst>
      <p:ext uri="{BB962C8B-B14F-4D97-AF65-F5344CB8AC3E}">
        <p14:creationId xmlns:p14="http://schemas.microsoft.com/office/powerpoint/2010/main" val="18500790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79912" y="4763"/>
            <a:ext cx="5688632" cy="4062651"/>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CASSINI</a:t>
            </a:r>
          </a:p>
          <a:p>
            <a:pPr marL="285750" indent="-285750">
              <a:buFont typeface="Wingdings" pitchFamily="2" charset="2"/>
              <a:buChar char="§"/>
            </a:pPr>
            <a:endParaRPr lang="en-US" b="1" dirty="0">
              <a:effectLst>
                <a:outerShdw blurRad="38100" dist="38100" dir="2700000" algn="tl">
                  <a:srgbClr val="000000">
                    <a:alpha val="43137"/>
                  </a:srgbClr>
                </a:outerShdw>
              </a:effectLst>
            </a:endParaRPr>
          </a:p>
          <a:p>
            <a:pPr marL="285750" indent="-285750">
              <a:buFont typeface="Wingdings" pitchFamily="2" charset="2"/>
              <a:buChar char="§"/>
            </a:pPr>
            <a:r>
              <a:rPr lang="en-US" b="1" dirty="0" err="1">
                <a:effectLst>
                  <a:outerShdw blurRad="38100" dist="38100" dir="2700000" algn="tl">
                    <a:srgbClr val="000000">
                      <a:alpha val="43137"/>
                    </a:srgbClr>
                  </a:outerShdw>
                </a:effectLst>
              </a:rPr>
              <a:t>Dimensões</a:t>
            </a:r>
            <a:r>
              <a:rPr lang="en-US" b="1" dirty="0" smtClean="0">
                <a:effectLst>
                  <a:outerShdw blurRad="38100" dist="38100" dir="2700000" algn="tl">
                    <a:srgbClr val="000000">
                      <a:alpha val="43137"/>
                    </a:srgbClr>
                  </a:outerShdw>
                </a:effectLst>
              </a:rPr>
              <a:t>: 6.7m x 4m</a:t>
            </a:r>
          </a:p>
          <a:p>
            <a:pPr marL="285750" indent="-285750">
              <a:buFont typeface="Wingdings" pitchFamily="2" charset="2"/>
              <a:buChar char="§"/>
            </a:pPr>
            <a:endParaRPr lang="en-US" b="1" dirty="0">
              <a:effectLst>
                <a:outerShdw blurRad="38100" dist="38100" dir="2700000" algn="tl">
                  <a:srgbClr val="000000">
                    <a:alpha val="43137"/>
                  </a:srgbClr>
                </a:outerShdw>
              </a:effectLst>
            </a:endParaRPr>
          </a:p>
          <a:p>
            <a:pPr marL="285750" indent="-285750">
              <a:buFont typeface="Wingdings" pitchFamily="2" charset="2"/>
              <a:buChar char="§"/>
            </a:pPr>
            <a:r>
              <a:rPr lang="en-US" b="1" dirty="0" smtClean="0">
                <a:effectLst>
                  <a:outerShdw blurRad="38100" dist="38100" dir="2700000" algn="tl">
                    <a:srgbClr val="000000">
                      <a:alpha val="43137"/>
                    </a:srgbClr>
                  </a:outerShdw>
                </a:effectLst>
              </a:rPr>
              <a:t>Peso</a:t>
            </a:r>
            <a:r>
              <a:rPr lang="en-US" b="1" dirty="0">
                <a:effectLst>
                  <a:outerShdw blurRad="38100" dist="38100" dir="2700000" algn="tl">
                    <a:srgbClr val="000000">
                      <a:alpha val="43137"/>
                    </a:srgbClr>
                  </a:outerShdw>
                </a:effectLst>
              </a:rPr>
              <a:t>: 6 ton </a:t>
            </a:r>
            <a:r>
              <a:rPr lang="en-US" b="1" dirty="0" err="1" smtClean="0">
                <a:effectLst>
                  <a:outerShdw blurRad="38100" dist="38100" dir="2700000" algn="tl">
                    <a:srgbClr val="000000">
                      <a:alpha val="43137"/>
                    </a:srgbClr>
                  </a:outerShdw>
                </a:effectLst>
              </a:rPr>
              <a:t>completa</a:t>
            </a:r>
            <a:r>
              <a:rPr lang="en-US" b="1" dirty="0" smtClean="0">
                <a:effectLst>
                  <a:outerShdw blurRad="38100" dist="38100" dir="2700000" algn="tl">
                    <a:srgbClr val="000000">
                      <a:alpha val="43137"/>
                    </a:srgbClr>
                  </a:outerShdw>
                </a:effectLst>
              </a:rPr>
              <a:t> / </a:t>
            </a:r>
            <a:r>
              <a:rPr lang="en-US" b="1" dirty="0">
                <a:effectLst>
                  <a:outerShdw blurRad="38100" dist="38100" dir="2700000" algn="tl">
                    <a:srgbClr val="000000">
                      <a:alpha val="43137"/>
                    </a:srgbClr>
                  </a:outerShdw>
                </a:effectLst>
              </a:rPr>
              <a:t>2 ton orbiter</a:t>
            </a:r>
          </a:p>
          <a:p>
            <a:pPr marL="285750" indent="-285750">
              <a:buFont typeface="Wingdings" pitchFamily="2" charset="2"/>
              <a:buChar char="§"/>
            </a:pPr>
            <a:endParaRPr lang="en-US" b="1" dirty="0">
              <a:effectLst>
                <a:outerShdw blurRad="38100" dist="38100" dir="2700000" algn="tl">
                  <a:srgbClr val="000000">
                    <a:alpha val="43137"/>
                  </a:srgbClr>
                </a:outerShdw>
              </a:effectLst>
            </a:endParaRPr>
          </a:p>
          <a:p>
            <a:pPr marL="285750" indent="-285750">
              <a:buFont typeface="Wingdings" pitchFamily="2" charset="2"/>
              <a:buChar char="§"/>
            </a:pPr>
            <a:r>
              <a:rPr lang="en-US" b="1" dirty="0" err="1" smtClean="0">
                <a:effectLst>
                  <a:outerShdw blurRad="38100" dist="38100" dir="2700000" algn="tl">
                    <a:srgbClr val="000000">
                      <a:alpha val="43137"/>
                    </a:srgbClr>
                  </a:outerShdw>
                </a:effectLst>
              </a:rPr>
              <a:t>Potência</a:t>
            </a:r>
            <a:r>
              <a:rPr lang="en-US" b="1" dirty="0" smtClean="0">
                <a:effectLst>
                  <a:outerShdw blurRad="38100" dist="38100" dir="2700000" algn="tl">
                    <a:srgbClr val="000000">
                      <a:alpha val="43137"/>
                    </a:srgbClr>
                  </a:outerShdw>
                </a:effectLst>
              </a:rPr>
              <a:t>: 885 watts</a:t>
            </a:r>
          </a:p>
          <a:p>
            <a:pPr marL="285750" indent="-285750">
              <a:buFont typeface="Wingdings" pitchFamily="2" charset="2"/>
              <a:buChar char="§"/>
            </a:pPr>
            <a:endParaRPr lang="en-US" b="1" dirty="0">
              <a:effectLst>
                <a:outerShdw blurRad="38100" dist="38100" dir="2700000" algn="tl">
                  <a:srgbClr val="000000">
                    <a:alpha val="43137"/>
                  </a:srgbClr>
                </a:outerShdw>
              </a:effectLst>
            </a:endParaRPr>
          </a:p>
          <a:p>
            <a:pPr marL="285750" indent="-285750">
              <a:buFont typeface="Wingdings" pitchFamily="2" charset="2"/>
              <a:buChar char="§"/>
            </a:pPr>
            <a:r>
              <a:rPr lang="en-US" b="1" dirty="0" err="1" smtClean="0">
                <a:effectLst>
                  <a:outerShdw blurRad="38100" dist="38100" dir="2700000" algn="tl">
                    <a:srgbClr val="000000">
                      <a:alpha val="43137"/>
                    </a:srgbClr>
                  </a:outerShdw>
                </a:effectLst>
              </a:rPr>
              <a:t>Instrumentos</a:t>
            </a:r>
            <a:r>
              <a:rPr lang="en-US" b="1" dirty="0" smtClean="0">
                <a:effectLst>
                  <a:outerShdw blurRad="38100" dist="38100" dir="2700000" algn="tl">
                    <a:srgbClr val="000000">
                      <a:alpha val="43137"/>
                    </a:srgbClr>
                  </a:outerShdw>
                </a:effectLst>
              </a:rPr>
              <a:t> (11): </a:t>
            </a:r>
          </a:p>
          <a:p>
            <a:pPr lvl="1"/>
            <a:r>
              <a:rPr lang="pt-BR" b="1" dirty="0" smtClean="0">
                <a:effectLst>
                  <a:outerShdw blurRad="38100" dist="38100" dir="2700000" algn="tl">
                    <a:srgbClr val="000000">
                      <a:alpha val="43137"/>
                    </a:srgbClr>
                  </a:outerShdw>
                </a:effectLst>
              </a:rPr>
              <a:t>Magnetômetro</a:t>
            </a:r>
            <a:endParaRPr lang="pt-BR" b="1" dirty="0">
              <a:effectLst>
                <a:outerShdw blurRad="38100" dist="38100" dir="2700000" algn="tl">
                  <a:srgbClr val="000000">
                    <a:alpha val="43137"/>
                  </a:srgbClr>
                </a:outerShdw>
              </a:effectLst>
            </a:endParaRPr>
          </a:p>
          <a:p>
            <a:pPr lvl="1"/>
            <a:r>
              <a:rPr lang="en-US" b="1" dirty="0" err="1" smtClean="0">
                <a:effectLst>
                  <a:outerShdw blurRad="38100" dist="38100" dir="2700000" algn="tl">
                    <a:srgbClr val="000000">
                      <a:alpha val="43137"/>
                    </a:srgbClr>
                  </a:outerShdw>
                </a:effectLst>
              </a:rPr>
              <a:t>Espectrômetros</a:t>
            </a:r>
            <a:endParaRPr lang="en-US" b="1" dirty="0">
              <a:effectLst>
                <a:outerShdw blurRad="38100" dist="38100" dir="2700000" algn="tl">
                  <a:srgbClr val="000000">
                    <a:alpha val="43137"/>
                  </a:srgbClr>
                </a:outerShdw>
              </a:effectLst>
            </a:endParaRPr>
          </a:p>
          <a:p>
            <a:pPr lvl="1"/>
            <a:r>
              <a:rPr lang="en-US" b="1" dirty="0" err="1" smtClean="0">
                <a:effectLst>
                  <a:outerShdw blurRad="38100" dist="38100" dir="2700000" algn="tl">
                    <a:srgbClr val="000000">
                      <a:alpha val="43137"/>
                    </a:srgbClr>
                  </a:outerShdw>
                </a:effectLst>
              </a:rPr>
              <a:t>Sistema</a:t>
            </a:r>
            <a:r>
              <a:rPr lang="en-US" b="1" dirty="0" smtClean="0">
                <a:effectLst>
                  <a:outerShdw blurRad="38100" dist="38100" dir="2700000" algn="tl">
                    <a:srgbClr val="000000">
                      <a:alpha val="43137"/>
                    </a:srgbClr>
                  </a:outerShdw>
                </a:effectLst>
              </a:rPr>
              <a:t> de </a:t>
            </a:r>
            <a:r>
              <a:rPr lang="en-US" b="1" dirty="0" err="1" smtClean="0">
                <a:effectLst>
                  <a:outerShdw blurRad="38100" dist="38100" dir="2700000" algn="tl">
                    <a:srgbClr val="000000">
                      <a:alpha val="43137"/>
                    </a:srgbClr>
                  </a:outerShdw>
                </a:effectLst>
              </a:rPr>
              <a:t>imagem</a:t>
            </a:r>
            <a:endParaRPr lang="en-US" b="1" dirty="0">
              <a:effectLst>
                <a:outerShdw blurRad="38100" dist="38100" dir="2700000" algn="tl">
                  <a:srgbClr val="000000">
                    <a:alpha val="43137"/>
                  </a:srgbClr>
                </a:outerShdw>
              </a:effectLst>
            </a:endParaRPr>
          </a:p>
          <a:p>
            <a:pPr lvl="1"/>
            <a:r>
              <a:rPr lang="pt-BR" b="1" dirty="0" smtClean="0">
                <a:effectLst>
                  <a:outerShdw blurRad="38100" dist="38100" dir="2700000" algn="tl">
                    <a:srgbClr val="000000">
                      <a:alpha val="43137"/>
                    </a:srgbClr>
                  </a:outerShdw>
                </a:effectLst>
              </a:rPr>
              <a:t>Análise de poeira cósmica</a:t>
            </a:r>
          </a:p>
          <a:p>
            <a:pPr lvl="1"/>
            <a:r>
              <a:rPr lang="en-US" b="1" dirty="0" err="1" smtClean="0">
                <a:effectLst>
                  <a:outerShdw blurRad="38100" dist="38100" dir="2700000" algn="tl">
                    <a:srgbClr val="000000">
                      <a:alpha val="43137"/>
                    </a:srgbClr>
                  </a:outerShdw>
                </a:effectLst>
              </a:rPr>
              <a:t>Análise</a:t>
            </a:r>
            <a:r>
              <a:rPr lang="en-US" b="1" dirty="0" smtClean="0">
                <a:effectLst>
                  <a:outerShdw blurRad="38100" dist="38100" dir="2700000" algn="tl">
                    <a:srgbClr val="000000">
                      <a:alpha val="43137"/>
                    </a:srgbClr>
                  </a:outerShdw>
                </a:effectLst>
              </a:rPr>
              <a:t> de </a:t>
            </a:r>
            <a:r>
              <a:rPr lang="en-US" b="1" dirty="0" err="1" smtClean="0">
                <a:effectLst>
                  <a:outerShdw blurRad="38100" dist="38100" dir="2700000" algn="tl">
                    <a:srgbClr val="000000">
                      <a:alpha val="43137"/>
                    </a:srgbClr>
                  </a:outerShdw>
                </a:effectLst>
              </a:rPr>
              <a:t>ondas</a:t>
            </a:r>
            <a:r>
              <a:rPr lang="en-US" b="1" dirty="0" smtClean="0">
                <a:effectLst>
                  <a:outerShdw blurRad="38100" dist="38100" dir="2700000" algn="tl">
                    <a:srgbClr val="000000">
                      <a:alpha val="43137"/>
                    </a:srgbClr>
                  </a:outerShdw>
                </a:effectLst>
              </a:rPr>
              <a:t> de </a:t>
            </a:r>
            <a:r>
              <a:rPr lang="en-US" b="1" dirty="0" err="1" smtClean="0">
                <a:effectLst>
                  <a:outerShdw blurRad="38100" dist="38100" dir="2700000" algn="tl">
                    <a:srgbClr val="000000">
                      <a:alpha val="43137"/>
                    </a:srgbClr>
                  </a:outerShdw>
                </a:effectLst>
              </a:rPr>
              <a:t>rádio</a:t>
            </a:r>
            <a:endParaRPr lang="en-US"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2483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307" b="12597"/>
          <a:stretch/>
        </p:blipFill>
        <p:spPr>
          <a:xfrm>
            <a:off x="-2" y="4763"/>
            <a:ext cx="9165851" cy="5138738"/>
          </a:xfrm>
          <a:prstGeom prst="rect">
            <a:avLst/>
          </a:prstGeom>
        </p:spPr>
      </p:pic>
      <p:sp>
        <p:nvSpPr>
          <p:cNvPr id="5" name="Rectangle 4"/>
          <p:cNvSpPr/>
          <p:nvPr/>
        </p:nvSpPr>
        <p:spPr>
          <a:xfrm>
            <a:off x="-25155" y="4763"/>
            <a:ext cx="9216155" cy="5143500"/>
          </a:xfrm>
          <a:prstGeom prst="rect">
            <a:avLst/>
          </a:prstGeom>
          <a:gradFill>
            <a:gsLst>
              <a:gs pos="0">
                <a:schemeClr val="bg1">
                  <a:alpha val="58000"/>
                </a:schemeClr>
              </a:gs>
              <a:gs pos="29000">
                <a:schemeClr val="bg1">
                  <a:lumMod val="95000"/>
                  <a:lumOff val="5000"/>
                  <a:alpha val="58000"/>
                </a:schemeClr>
              </a:gs>
              <a:gs pos="100000">
                <a:schemeClr val="tx1">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extBox 1"/>
          <p:cNvSpPr txBox="1"/>
          <p:nvPr/>
        </p:nvSpPr>
        <p:spPr>
          <a:xfrm>
            <a:off x="-2" y="0"/>
            <a:ext cx="6084170" cy="4893647"/>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HUYGENS</a:t>
            </a:r>
          </a:p>
          <a:p>
            <a:pPr marL="285750" indent="-285750">
              <a:buFont typeface="Wingdings" pitchFamily="2" charset="2"/>
              <a:buChar char="§"/>
            </a:pPr>
            <a:endParaRPr lang="en-US" b="1" dirty="0">
              <a:effectLst>
                <a:outerShdw blurRad="38100" dist="38100" dir="2700000" algn="tl">
                  <a:srgbClr val="000000">
                    <a:alpha val="43137"/>
                  </a:srgbClr>
                </a:outerShdw>
              </a:effectLst>
            </a:endParaRPr>
          </a:p>
          <a:p>
            <a:pPr marL="285750" indent="-285750">
              <a:buFont typeface="Wingdings" pitchFamily="2" charset="2"/>
              <a:buChar char="§"/>
            </a:pPr>
            <a:r>
              <a:rPr lang="en-US" b="1" dirty="0" err="1" smtClean="0">
                <a:effectLst>
                  <a:outerShdw blurRad="38100" dist="38100" dir="2700000" algn="tl">
                    <a:srgbClr val="000000">
                      <a:alpha val="43137"/>
                    </a:srgbClr>
                  </a:outerShdw>
                </a:effectLst>
              </a:rPr>
              <a:t>Diâmetro</a:t>
            </a:r>
            <a:r>
              <a:rPr lang="en-US" b="1" dirty="0" smtClean="0">
                <a:effectLst>
                  <a:outerShdw blurRad="38100" dist="38100" dir="2700000" algn="tl">
                    <a:srgbClr val="000000">
                      <a:alpha val="43137"/>
                    </a:srgbClr>
                  </a:outerShdw>
                </a:effectLst>
              </a:rPr>
              <a:t>: 2.7 metros</a:t>
            </a:r>
          </a:p>
          <a:p>
            <a:pPr marL="285750" indent="-285750">
              <a:buFont typeface="Wingdings" pitchFamily="2" charset="2"/>
              <a:buChar char="§"/>
            </a:pPr>
            <a:endParaRPr lang="en-US" b="1" dirty="0">
              <a:effectLst>
                <a:outerShdw blurRad="38100" dist="38100" dir="2700000" algn="tl">
                  <a:srgbClr val="000000">
                    <a:alpha val="43137"/>
                  </a:srgbClr>
                </a:outerShdw>
              </a:effectLst>
            </a:endParaRPr>
          </a:p>
          <a:p>
            <a:pPr marL="285750" indent="-285750">
              <a:buFont typeface="Wingdings" pitchFamily="2" charset="2"/>
              <a:buChar char="§"/>
            </a:pPr>
            <a:r>
              <a:rPr lang="en-US" b="1" dirty="0" smtClean="0">
                <a:effectLst>
                  <a:outerShdw blurRad="38100" dist="38100" dir="2700000" algn="tl">
                    <a:srgbClr val="000000">
                      <a:alpha val="43137"/>
                    </a:srgbClr>
                  </a:outerShdw>
                </a:effectLst>
              </a:rPr>
              <a:t>Peso: 320 kg</a:t>
            </a:r>
          </a:p>
          <a:p>
            <a:pPr marL="285750" indent="-285750">
              <a:buFont typeface="Wingdings" pitchFamily="2" charset="2"/>
              <a:buChar char="§"/>
            </a:pPr>
            <a:endParaRPr lang="en-US" b="1" dirty="0">
              <a:effectLst>
                <a:outerShdw blurRad="38100" dist="38100" dir="2700000" algn="tl">
                  <a:srgbClr val="000000">
                    <a:alpha val="43137"/>
                  </a:srgbClr>
                </a:outerShdw>
              </a:effectLst>
            </a:endParaRPr>
          </a:p>
          <a:p>
            <a:pPr marL="285750" indent="-285750">
              <a:buFont typeface="Wingdings" pitchFamily="2" charset="2"/>
              <a:buChar char="§"/>
            </a:pPr>
            <a:r>
              <a:rPr lang="en-US" b="1" dirty="0" err="1">
                <a:effectLst>
                  <a:outerShdw blurRad="38100" dist="38100" dir="2700000" algn="tl">
                    <a:srgbClr val="000000">
                      <a:alpha val="43137"/>
                    </a:srgbClr>
                  </a:outerShdw>
                </a:effectLst>
              </a:rPr>
              <a:t>Separação</a:t>
            </a:r>
            <a:r>
              <a:rPr lang="en-US" b="1" dirty="0" smtClean="0">
                <a:effectLst>
                  <a:outerShdw blurRad="38100" dist="38100" dir="2700000" algn="tl">
                    <a:srgbClr val="000000">
                      <a:alpha val="43137"/>
                    </a:srgbClr>
                  </a:outerShdw>
                </a:effectLst>
              </a:rPr>
              <a:t>: 23/12/2004</a:t>
            </a:r>
          </a:p>
          <a:p>
            <a:pPr marL="285750" indent="-285750">
              <a:buFont typeface="Wingdings" pitchFamily="2" charset="2"/>
              <a:buChar char="§"/>
            </a:pPr>
            <a:r>
              <a:rPr lang="en-US" b="1" dirty="0" err="1" smtClean="0">
                <a:effectLst>
                  <a:outerShdw blurRad="38100" dist="38100" dir="2700000" algn="tl">
                    <a:srgbClr val="000000">
                      <a:alpha val="43137"/>
                    </a:srgbClr>
                  </a:outerShdw>
                </a:effectLst>
              </a:rPr>
              <a:t>Pouso</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em</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Titã</a:t>
            </a:r>
            <a:r>
              <a:rPr lang="en-US"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13/01/2005</a:t>
            </a:r>
          </a:p>
          <a:p>
            <a:pPr marL="285750" indent="-285750">
              <a:buFont typeface="Wingdings" pitchFamily="2" charset="2"/>
              <a:buChar char="§"/>
            </a:pPr>
            <a:r>
              <a:rPr lang="en-US" b="1" dirty="0" err="1">
                <a:effectLst>
                  <a:outerShdw blurRad="38100" dist="38100" dir="2700000" algn="tl">
                    <a:srgbClr val="000000">
                      <a:alpha val="43137"/>
                    </a:srgbClr>
                  </a:outerShdw>
                </a:effectLst>
              </a:rPr>
              <a:t>Missão</a:t>
            </a:r>
            <a:r>
              <a:rPr lang="en-US" b="1" dirty="0" smtClean="0">
                <a:effectLst>
                  <a:outerShdw blurRad="38100" dist="38100" dir="2700000" algn="tl">
                    <a:srgbClr val="000000">
                      <a:alpha val="43137"/>
                    </a:srgbClr>
                  </a:outerShdw>
                </a:effectLst>
              </a:rPr>
              <a:t>: 153 </a:t>
            </a:r>
            <a:r>
              <a:rPr lang="en-US" b="1" dirty="0" err="1" smtClean="0">
                <a:effectLst>
                  <a:outerShdw blurRad="38100" dist="38100" dir="2700000" algn="tl">
                    <a:srgbClr val="000000">
                      <a:alpha val="43137"/>
                    </a:srgbClr>
                  </a:outerShdw>
                </a:effectLst>
              </a:rPr>
              <a:t>minutos</a:t>
            </a:r>
            <a:endParaRPr lang="en-US" b="1" dirty="0" smtClean="0">
              <a:effectLst>
                <a:outerShdw blurRad="38100" dist="38100" dir="2700000" algn="tl">
                  <a:srgbClr val="000000">
                    <a:alpha val="43137"/>
                  </a:srgbClr>
                </a:outerShdw>
              </a:effectLst>
            </a:endParaRPr>
          </a:p>
          <a:p>
            <a:pPr marL="285750" indent="-285750">
              <a:buFont typeface="Wingdings" pitchFamily="2" charset="2"/>
              <a:buChar char="§"/>
            </a:pPr>
            <a:endParaRPr lang="en-US" b="1" dirty="0">
              <a:effectLst>
                <a:outerShdw blurRad="38100" dist="38100" dir="2700000" algn="tl">
                  <a:srgbClr val="000000">
                    <a:alpha val="43137"/>
                  </a:srgbClr>
                </a:outerShdw>
              </a:effectLst>
            </a:endParaRPr>
          </a:p>
          <a:p>
            <a:pPr marL="285750" indent="-285750">
              <a:buFont typeface="Wingdings" pitchFamily="2" charset="2"/>
              <a:buChar char="§"/>
            </a:pPr>
            <a:r>
              <a:rPr lang="en-US" b="1" dirty="0" err="1" smtClean="0">
                <a:effectLst>
                  <a:outerShdw blurRad="38100" dist="38100" dir="2700000" algn="tl">
                    <a:srgbClr val="000000">
                      <a:alpha val="43137"/>
                    </a:srgbClr>
                  </a:outerShdw>
                </a:effectLst>
              </a:rPr>
              <a:t>Instrumentos</a:t>
            </a:r>
            <a:r>
              <a:rPr lang="en-US" b="1" dirty="0" smtClean="0">
                <a:effectLst>
                  <a:outerShdw blurRad="38100" dist="38100" dir="2700000" algn="tl">
                    <a:srgbClr val="000000">
                      <a:alpha val="43137"/>
                    </a:srgbClr>
                  </a:outerShdw>
                </a:effectLst>
              </a:rPr>
              <a:t> (6): </a:t>
            </a:r>
          </a:p>
          <a:p>
            <a:pPr lvl="1"/>
            <a:r>
              <a:rPr lang="pt-BR" b="1" dirty="0" smtClean="0"/>
              <a:t>Coletor de aerosol e pirólise</a:t>
            </a:r>
            <a:endParaRPr lang="pt-BR" b="1" dirty="0"/>
          </a:p>
          <a:p>
            <a:pPr lvl="1"/>
            <a:r>
              <a:rPr lang="pt-BR" b="1" dirty="0" smtClean="0"/>
              <a:t>Sistema de imagem e radiometria</a:t>
            </a:r>
          </a:p>
          <a:p>
            <a:pPr lvl="1"/>
            <a:r>
              <a:rPr lang="en-US" b="1" dirty="0" err="1" smtClean="0"/>
              <a:t>Experimento</a:t>
            </a:r>
            <a:r>
              <a:rPr lang="en-US" b="1" dirty="0" smtClean="0"/>
              <a:t> Doppler</a:t>
            </a:r>
            <a:endParaRPr lang="pt-BR" b="1" dirty="0" smtClean="0"/>
          </a:p>
          <a:p>
            <a:pPr lvl="1"/>
            <a:r>
              <a:rPr lang="pt-BR" b="1" dirty="0" smtClean="0"/>
              <a:t>Espectrômetro de massa</a:t>
            </a:r>
          </a:p>
          <a:p>
            <a:pPr lvl="1"/>
            <a:r>
              <a:rPr lang="pt-BR" b="1" dirty="0" smtClean="0"/>
              <a:t>Instrumento para estrutura atmosférica</a:t>
            </a:r>
          </a:p>
          <a:p>
            <a:pPr lvl="1"/>
            <a:r>
              <a:rPr lang="pt-BR" b="1" dirty="0" smtClean="0"/>
              <a:t>Kit de ciência de superfície</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0740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Orator Std"/>
        <a:ea typeface=""/>
        <a:cs typeface=""/>
      </a:majorFont>
      <a:minorFont>
        <a:latin typeface="Letter Gothic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954</TotalTime>
  <Words>603</Words>
  <Application>Microsoft Office PowerPoint</Application>
  <PresentationFormat>On-screen Show (16:9)</PresentationFormat>
  <Paragraphs>166</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Adeus, Cassini</vt:lpstr>
      <vt:lpstr>SATURNO</vt:lpstr>
      <vt:lpstr>PowerPoint Presentation</vt:lpstr>
      <vt:lpstr>Sobre a missão</vt:lpstr>
      <vt:lpstr>PowerPoint Presentation</vt:lpstr>
      <vt:lpstr>PowerPoint Presentation</vt:lpstr>
      <vt:lpstr>A CASSINI-HUYGENS</vt:lpstr>
      <vt:lpstr>PowerPoint Presentation</vt:lpstr>
      <vt:lpstr>PowerPoint Presentation</vt:lpstr>
      <vt:lpstr>PowerPoint Presentation</vt:lpstr>
      <vt:lpstr>PowerPoint Presentation</vt:lpstr>
      <vt:lpstr>PowerPoint Presentation</vt:lpstr>
      <vt:lpstr>A VIAGEM</vt:lpstr>
      <vt:lpstr>PowerPoint Presentation</vt:lpstr>
      <vt:lpstr>o “novelo de lã”</vt:lpstr>
      <vt:lpstr>HUYGENS EM TITã</vt:lpstr>
      <vt:lpstr>PowerPoint Presentation</vt:lpstr>
      <vt:lpstr>PowerPoint Presentation</vt:lpstr>
      <vt:lpstr>NOVAS LUAS</vt:lpstr>
      <vt:lpstr>PowerPoint Presentation</vt:lpstr>
      <vt:lpstr>PowerPoint Presentation</vt:lpstr>
      <vt:lpstr>PowerPoint Presentation</vt:lpstr>
      <vt:lpstr>ANÉIS DE SATURNO</vt:lpstr>
      <vt:lpstr>PowerPoint Presentation</vt:lpstr>
      <vt:lpstr>PowerPoint Presentation</vt:lpstr>
      <vt:lpstr>PowerPoint Presentation</vt:lpstr>
      <vt:lpstr>PowerPoint Presentation</vt:lpstr>
      <vt:lpstr>OUTRAS descobertas legais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ENCÉLADO = VIDA?</vt:lpstr>
      <vt:lpstr>PowerPoint Presentation</vt:lpstr>
      <vt:lpstr>PowerPoint Presentation</vt:lpstr>
      <vt:lpstr>PowerPoint Presentation</vt:lpstr>
      <vt:lpstr>Nós!</vt:lpstr>
      <vt:lpstr>PowerPoint Presentation</vt:lpstr>
      <vt:lpstr>PowerPoint Presentation</vt:lpstr>
      <vt:lpstr>PowerPoint Presentation</vt:lpstr>
      <vt:lpstr>O grande final</vt:lpstr>
      <vt:lpstr>PowerPoint Presentation</vt:lpstr>
      <vt:lpstr>Referências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Adeus, Cassini</dc:title>
  <dc:creator>Natalia</dc:creator>
  <cp:lastModifiedBy>Natalia</cp:lastModifiedBy>
  <cp:revision>77</cp:revision>
  <dcterms:created xsi:type="dcterms:W3CDTF">2017-08-27T17:52:12Z</dcterms:created>
  <dcterms:modified xsi:type="dcterms:W3CDTF">2017-09-02T19:00:57Z</dcterms:modified>
</cp:coreProperties>
</file>