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1" r:id="rId6"/>
    <p:sldId id="259" r:id="rId7"/>
    <p:sldId id="262" r:id="rId8"/>
    <p:sldId id="263" r:id="rId9"/>
    <p:sldId id="264" r:id="rId10"/>
    <p:sldId id="265" r:id="rId11"/>
    <p:sldId id="260" r:id="rId12"/>
    <p:sldId id="261" r:id="rId13"/>
    <p:sldId id="282" r:id="rId14"/>
    <p:sldId id="266" r:id="rId15"/>
    <p:sldId id="267" r:id="rId16"/>
    <p:sldId id="268" r:id="rId17"/>
    <p:sldId id="269" r:id="rId18"/>
    <p:sldId id="270" r:id="rId19"/>
    <p:sldId id="280" r:id="rId20"/>
    <p:sldId id="281" r:id="rId21"/>
    <p:sldId id="272" r:id="rId22"/>
    <p:sldId id="276" r:id="rId23"/>
    <p:sldId id="273" r:id="rId24"/>
    <p:sldId id="274" r:id="rId25"/>
    <p:sldId id="277" r:id="rId26"/>
    <p:sldId id="275" r:id="rId27"/>
    <p:sldId id="278" r:id="rId28"/>
    <p:sldId id="27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04" autoAdjust="0"/>
    <p:restoredTop sz="94624" autoAdjust="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C2CB-16E0-40CC-9DF1-87FA32F0F57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E519A-B145-4BED-9F90-3A424C701081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sguisard.astrosurf.com/Pagim/Paranal_pano.html" TargetMode="Externa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slide" Target="slide2.xml"/><Relationship Id="rId1" Type="http://schemas.openxmlformats.org/officeDocument/2006/relationships/hyperlink" Target="https://vimeo.com/8343695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en.wikipedia.org/" TargetMode="Externa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500794" y="6489720"/>
            <a:ext cx="2643206" cy="368280"/>
          </a:xfrm>
        </p:spPr>
        <p:txBody>
          <a:bodyPr>
            <a:normAutofit/>
          </a:bodyPr>
          <a:lstStyle/>
          <a:p>
            <a:r>
              <a:rPr lang="pt-BR" sz="1800" b="1" dirty="0" err="1" smtClean="0">
                <a:solidFill>
                  <a:srgbClr val="FFFF00"/>
                </a:solidFill>
              </a:rPr>
              <a:t>Credit</a:t>
            </a:r>
            <a:r>
              <a:rPr lang="pt-BR" sz="1800" b="1" dirty="0" smtClean="0">
                <a:solidFill>
                  <a:srgbClr val="FFFF00"/>
                </a:solidFill>
              </a:rPr>
              <a:t>: Nicholas </a:t>
            </a:r>
            <a:r>
              <a:rPr lang="pt-BR" sz="1800" b="1" dirty="0" err="1" smtClean="0">
                <a:solidFill>
                  <a:srgbClr val="FFFF00"/>
                </a:solidFill>
              </a:rPr>
              <a:t>Buer</a:t>
            </a:r>
            <a:endParaRPr lang="pt-BR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Cerro </a:t>
            </a:r>
            <a:r>
              <a:rPr lang="pt-BR" dirty="0" err="1" smtClean="0">
                <a:solidFill>
                  <a:srgbClr val="FFFF00"/>
                </a:solidFill>
              </a:rPr>
              <a:t>Tololo</a:t>
            </a:r>
            <a:r>
              <a:rPr lang="pt-BR" dirty="0" smtClean="0">
                <a:solidFill>
                  <a:srgbClr val="FFFF00"/>
                </a:solidFill>
              </a:rPr>
              <a:t>(1967) – CTIO – 8 telescópios </a:t>
            </a:r>
            <a:r>
              <a:rPr lang="en-US" i="1" dirty="0" smtClean="0">
                <a:solidFill>
                  <a:srgbClr val="FFFF00"/>
                </a:solidFill>
              </a:rPr>
              <a:t>Association of Universities for Research in Astronomy</a:t>
            </a:r>
            <a:r>
              <a:rPr lang="en-US" dirty="0" smtClean="0">
                <a:solidFill>
                  <a:srgbClr val="FFFF00"/>
                </a:solidFill>
              </a:rPr>
              <a:t>, AURA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La </a:t>
            </a:r>
            <a:r>
              <a:rPr lang="en-US" dirty="0" err="1" smtClean="0">
                <a:solidFill>
                  <a:srgbClr val="FFFF00"/>
                </a:solidFill>
              </a:rPr>
              <a:t>Silla</a:t>
            </a:r>
            <a:r>
              <a:rPr lang="en-US" dirty="0" smtClean="0">
                <a:solidFill>
                  <a:srgbClr val="FFFF00"/>
                </a:solidFill>
              </a:rPr>
              <a:t> (1969 – 3,6 m </a:t>
            </a:r>
            <a:r>
              <a:rPr lang="en-US" dirty="0" err="1" smtClean="0">
                <a:solidFill>
                  <a:srgbClr val="FFFF00"/>
                </a:solidFill>
              </a:rPr>
              <a:t>diametro</a:t>
            </a:r>
            <a:r>
              <a:rPr lang="en-US" dirty="0" smtClean="0">
                <a:solidFill>
                  <a:srgbClr val="FFFF00"/>
                </a:solidFill>
              </a:rPr>
              <a:t>) – 14 </a:t>
            </a:r>
            <a:r>
              <a:rPr lang="en-US" dirty="0" err="1" smtClean="0">
                <a:solidFill>
                  <a:srgbClr val="FFFF00"/>
                </a:solidFill>
              </a:rPr>
              <a:t>telescópios</a:t>
            </a:r>
            <a:r>
              <a:rPr lang="en-US" dirty="0" smtClean="0">
                <a:solidFill>
                  <a:srgbClr val="FFFF00"/>
                </a:solidFill>
              </a:rPr>
              <a:t> - ESO, European Southern </a:t>
            </a:r>
            <a:r>
              <a:rPr lang="en-US" dirty="0" err="1" smtClean="0">
                <a:solidFill>
                  <a:srgbClr val="FFFF00"/>
                </a:solidFill>
              </a:rPr>
              <a:t>Obsevatory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Gemini South (2000 – 8,1m </a:t>
            </a:r>
            <a:r>
              <a:rPr lang="en-US" dirty="0" err="1" smtClean="0">
                <a:solidFill>
                  <a:srgbClr val="FFFF00"/>
                </a:solidFill>
              </a:rPr>
              <a:t>diametro</a:t>
            </a:r>
            <a:r>
              <a:rPr lang="en-US" dirty="0" smtClean="0">
                <a:solidFill>
                  <a:srgbClr val="FFFF00"/>
                </a:solidFill>
              </a:rPr>
              <a:t>) – NOAO, AURA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SOAR (2003 – 4,1m </a:t>
            </a:r>
            <a:r>
              <a:rPr lang="pt-BR" dirty="0" err="1" smtClean="0">
                <a:solidFill>
                  <a:srgbClr val="FFFF00"/>
                </a:solidFill>
              </a:rPr>
              <a:t>diametro</a:t>
            </a:r>
            <a:r>
              <a:rPr lang="pt-BR" dirty="0" smtClean="0">
                <a:solidFill>
                  <a:srgbClr val="FFFF00"/>
                </a:solidFill>
              </a:rPr>
              <a:t>) – NOAO, Chile, Brasil, EUA (CTIO)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Observatório </a:t>
            </a:r>
            <a:r>
              <a:rPr lang="pt-BR" dirty="0" err="1" smtClean="0">
                <a:solidFill>
                  <a:srgbClr val="FFFF00"/>
                </a:solidFill>
              </a:rPr>
              <a:t>Paranal</a:t>
            </a:r>
            <a:r>
              <a:rPr lang="pt-BR" dirty="0" smtClean="0">
                <a:solidFill>
                  <a:srgbClr val="FFFF00"/>
                </a:solidFill>
              </a:rPr>
              <a:t> – (4 x 8,2 m </a:t>
            </a:r>
            <a:r>
              <a:rPr lang="pt-BR" dirty="0" err="1" smtClean="0">
                <a:solidFill>
                  <a:srgbClr val="FFFF00"/>
                </a:solidFill>
              </a:rPr>
              <a:t>diametro</a:t>
            </a:r>
            <a:r>
              <a:rPr lang="pt-BR" dirty="0" smtClean="0">
                <a:solidFill>
                  <a:srgbClr val="FFFF00"/>
                </a:solidFill>
              </a:rPr>
              <a:t>) – ESO - VLT (</a:t>
            </a:r>
            <a:r>
              <a:rPr lang="pt-BR" dirty="0" err="1" smtClean="0">
                <a:solidFill>
                  <a:srgbClr val="FFFF00"/>
                </a:solidFill>
              </a:rPr>
              <a:t>Very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Large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Telescope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scila\Documents\Observatório\Priscila\SA\SA 04_07\VL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VLT  </a:t>
            </a:r>
            <a:r>
              <a:rPr lang="pt-BR" sz="2000" dirty="0" smtClean="0">
                <a:solidFill>
                  <a:srgbClr val="FFFF00"/>
                </a:solidFill>
                <a:hlinkClick r:id="rId2"/>
              </a:rPr>
              <a:t>http://sguisard.astrosurf.com/Pagim/Paranal_pano.html#Top</a:t>
            </a:r>
            <a:endParaRPr lang="pt-BR" sz="2000" dirty="0" smtClean="0">
              <a:solidFill>
                <a:srgbClr val="FFFF00"/>
              </a:solidFill>
            </a:endParaRPr>
          </a:p>
          <a:p>
            <a:endParaRPr lang="pt-BR" sz="2000" dirty="0" smtClean="0">
              <a:solidFill>
                <a:srgbClr val="FFFF00"/>
              </a:solidFill>
            </a:endParaRPr>
          </a:p>
          <a:p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5" name="Picture 3" descr="C:\Users\Priscila\Documents\Observatório\Priscila\SA\SA 04_07\VLT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8596" y="214290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VLT</a:t>
            </a:r>
            <a:endParaRPr lang="pt-BR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1" name="Picture 3" descr="C:\Users\Priscila\Documents\Observatório\Priscila\SA\SA 04_07\SOAR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85786" y="28572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SOAR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riscila\Documents\Observatório\Priscila\SA\SA 04_07\CTIO_Tololo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00034" y="28572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CTIO – Cerro </a:t>
            </a:r>
            <a:r>
              <a:rPr lang="pt-BR" sz="2400" b="1" dirty="0" err="1" smtClean="0">
                <a:solidFill>
                  <a:srgbClr val="FFFF00"/>
                </a:solidFill>
              </a:rPr>
              <a:t>Tololo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Inter-American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Observatory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 descr="C:\Users\Priscila\Documents\Observatório\Priscila\SA\SA 04_07\ALM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14348" y="3571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ALMA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Priscila\Documents\Observatório\Priscila\SA\SA 04_07\GeminiSouth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714348" y="28572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rgbClr val="FFFF00"/>
                </a:solidFill>
              </a:rPr>
              <a:t>Gemini</a:t>
            </a:r>
            <a:r>
              <a:rPr lang="pt-BR" sz="2400" b="1" dirty="0" smtClean="0">
                <a:solidFill>
                  <a:srgbClr val="FFFF00"/>
                </a:solidFill>
              </a:rPr>
              <a:t> </a:t>
            </a:r>
            <a:r>
              <a:rPr lang="pt-BR" sz="2400" b="1" dirty="0" err="1" smtClean="0">
                <a:solidFill>
                  <a:srgbClr val="FFFF00"/>
                </a:solidFill>
              </a:rPr>
              <a:t>South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7" name="Picture 3" descr="C:\Users\Priscila\Documents\Observatório\Priscila\SA\SA 04_07\La Sill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3643314"/>
          </a:xfrm>
          <a:prstGeom prst="rect">
            <a:avLst/>
          </a:prstGeom>
          <a:noFill/>
        </p:spPr>
      </p:pic>
      <p:pic>
        <p:nvPicPr>
          <p:cNvPr id="6148" name="Picture 4" descr="C:\Users\Priscila\Documents\Observatório\Priscila\SA\SA 04_07\Para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85720" y="35716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</a:rPr>
              <a:t>La </a:t>
            </a:r>
            <a:r>
              <a:rPr lang="pt-BR" sz="2400" b="1" dirty="0" err="1" smtClean="0">
                <a:solidFill>
                  <a:srgbClr val="FFFF00"/>
                </a:solidFill>
              </a:rPr>
              <a:t>Silla</a:t>
            </a:r>
            <a:r>
              <a:rPr lang="pt-BR" sz="2400" b="1" dirty="0" smtClean="0">
                <a:solidFill>
                  <a:srgbClr val="FFFF00"/>
                </a:solidFill>
              </a:rPr>
              <a:t> (2.400m)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392906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>
                <a:solidFill>
                  <a:srgbClr val="FFFF00"/>
                </a:solidFill>
              </a:rPr>
              <a:t>Paranal</a:t>
            </a:r>
            <a:r>
              <a:rPr lang="pt-BR" sz="2400" b="1" dirty="0" smtClean="0">
                <a:solidFill>
                  <a:srgbClr val="FFFF00"/>
                </a:solidFill>
              </a:rPr>
              <a:t> (2.635m)</a:t>
            </a:r>
            <a:endParaRPr lang="pt-BR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Participação do Brasil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Maiores projetos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GMT – </a:t>
            </a:r>
            <a:r>
              <a:rPr lang="pt-BR" dirty="0" err="1" smtClean="0">
                <a:solidFill>
                  <a:srgbClr val="FFFF00"/>
                </a:solidFill>
              </a:rPr>
              <a:t>Giant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Magellan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Telescope</a:t>
            </a:r>
            <a:r>
              <a:rPr lang="pt-BR" dirty="0" smtClean="0">
                <a:solidFill>
                  <a:srgbClr val="FFFF00"/>
                </a:solidFill>
              </a:rPr>
              <a:t> (~25m)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E-ELT - </a:t>
            </a:r>
            <a:r>
              <a:rPr lang="pt-BR" dirty="0" err="1" smtClean="0">
                <a:solidFill>
                  <a:srgbClr val="FFFF00"/>
                </a:solidFill>
              </a:rPr>
              <a:t>European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Extremely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Large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Telescope</a:t>
            </a:r>
            <a:r>
              <a:rPr lang="pt-BR" dirty="0" smtClean="0">
                <a:solidFill>
                  <a:srgbClr val="FFFF00"/>
                </a:solidFill>
              </a:rPr>
              <a:t> (~39m)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Consorcio ESO.</a:t>
            </a:r>
            <a:endParaRPr lang="pt-BR" dirty="0" smtClean="0">
              <a:solidFill>
                <a:srgbClr val="FFFF00"/>
              </a:solidFill>
            </a:endParaRPr>
          </a:p>
          <a:p>
            <a:endParaRPr lang="pt-B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Priscila\Documents\Observatório\Priscila\SA\SA 04_07\GM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28596" y="214290"/>
            <a:ext cx="1571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GMT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429388" y="1428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FF00"/>
                </a:solidFill>
              </a:rPr>
              <a:t>Credit</a:t>
            </a:r>
            <a:r>
              <a:rPr lang="pt-BR" b="1" dirty="0" smtClean="0">
                <a:solidFill>
                  <a:srgbClr val="FFFF00"/>
                </a:solidFill>
              </a:rPr>
              <a:t>: ESO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O Melhor Céu do Mundo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subTitle" idx="1"/>
          </p:nvPr>
        </p:nvSpPr>
        <p:spPr>
          <a:xfrm>
            <a:off x="2000232" y="4786322"/>
            <a:ext cx="6400800" cy="61437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  <a:hlinkClick r:id="rId1"/>
              </a:rPr>
              <a:t>https://vimeo.com/83436955</a:t>
            </a:r>
            <a:endParaRPr lang="pt-BR" dirty="0">
              <a:solidFill>
                <a:srgbClr val="FFFF00"/>
              </a:solidFill>
              <a:hlinkClick r:id="rId2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TURISMO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 descr="Campoobserv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0034" y="1571612"/>
            <a:ext cx="8215369" cy="4643470"/>
          </a:xfrm>
        </p:spPr>
      </p:pic>
      <p:sp>
        <p:nvSpPr>
          <p:cNvPr id="5" name="CaixaDeTexto 4"/>
          <p:cNvSpPr txBox="1"/>
          <p:nvPr/>
        </p:nvSpPr>
        <p:spPr>
          <a:xfrm>
            <a:off x="6357950" y="564357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FF00"/>
                </a:solidFill>
              </a:rPr>
              <a:t>Space</a:t>
            </a:r>
            <a:r>
              <a:rPr lang="pt-BR" b="1" dirty="0" smtClean="0">
                <a:solidFill>
                  <a:srgbClr val="FFFF00"/>
                </a:solidFill>
              </a:rPr>
              <a:t> Star 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Priscila\Documents\Observatório\Priscila\SA\SA 04_07\Lodge_Terras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scila\Documents\Observatório\Priscila\SA\SA 04_07\DobsSpac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</p:spPr>
      </p:pic>
      <p:pic>
        <p:nvPicPr>
          <p:cNvPr id="1027" name="Picture 3" descr="C:\Users\Priscila\Documents\Observatório\Priscila\SA\SA 04_07\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0"/>
            <a:ext cx="4143372" cy="3429000"/>
          </a:xfrm>
          <a:prstGeom prst="rect">
            <a:avLst/>
          </a:prstGeom>
          <a:noFill/>
        </p:spPr>
      </p:pic>
      <p:pic>
        <p:nvPicPr>
          <p:cNvPr id="1028" name="Picture 4" descr="C:\Users\Priscila\Documents\Observatório\Priscila\SA\SA 04_07\Terrasse-de-telescop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71810"/>
            <a:ext cx="421481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Priscila\Documents\Observatório\Priscila\SA\SA 04_07\Spacetal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371475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FF00"/>
                </a:solidFill>
              </a:rPr>
              <a:t>Space</a:t>
            </a:r>
            <a:r>
              <a:rPr lang="pt-BR" b="1" dirty="0" smtClean="0">
                <a:solidFill>
                  <a:srgbClr val="FFFF00"/>
                </a:solidFill>
              </a:rPr>
              <a:t> </a:t>
            </a:r>
            <a:r>
              <a:rPr lang="pt-BR" b="1" dirty="0" err="1" smtClean="0">
                <a:solidFill>
                  <a:srgbClr val="FFFF00"/>
                </a:solidFill>
              </a:rPr>
              <a:t>Lodge</a:t>
            </a:r>
            <a:endParaRPr lang="pt-BR" b="1" dirty="0" smtClean="0">
              <a:solidFill>
                <a:srgbClr val="FFFF00"/>
              </a:solidFill>
            </a:endParaRPr>
          </a:p>
          <a:p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Priscila\Documents\Observatório\Priscila\SA\SA 04_07\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8900"/>
            <a:ext cx="9144000" cy="422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Priscila\Documents\Observatório\Priscila\SA\SA 04_07\Hostng Spac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Priscila\Documents\Observatório\Priscila\SA\SA 04_07\tour-astronomico-atacama-space-00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3075" name="Picture 3" descr="C:\Users\Priscila\Documents\Observatório\Priscila\SA\SA 04_07\Monn_tele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0" y="-61913"/>
            <a:ext cx="10477500" cy="698182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-357222" y="3571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Foto de um visitante</a:t>
            </a:r>
            <a:endParaRPr lang="pt-BR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Priscila\Documents\Observatório\Priscila\SA\SA 04_07\Spac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285728"/>
            <a:ext cx="6815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Tour astronômico : cerca de R$88,00</a:t>
            </a: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Agencia: </a:t>
            </a:r>
            <a:r>
              <a:rPr lang="pt-BR" b="1" dirty="0" err="1" smtClean="0">
                <a:solidFill>
                  <a:srgbClr val="FFFF00"/>
                </a:solidFill>
              </a:rPr>
              <a:t>Space</a:t>
            </a:r>
            <a:r>
              <a:rPr lang="pt-BR" b="1" dirty="0" smtClean="0">
                <a:solidFill>
                  <a:srgbClr val="FFFF00"/>
                </a:solidFill>
              </a:rPr>
              <a:t> Tour </a:t>
            </a: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Melhores épocas do ano: Primavera (set a </a:t>
            </a:r>
            <a:r>
              <a:rPr lang="pt-BR" b="1" dirty="0" err="1" smtClean="0">
                <a:solidFill>
                  <a:srgbClr val="FFFF00"/>
                </a:solidFill>
              </a:rPr>
              <a:t>nov</a:t>
            </a:r>
            <a:r>
              <a:rPr lang="pt-BR" b="1" dirty="0" smtClean="0">
                <a:solidFill>
                  <a:srgbClr val="FFFF00"/>
                </a:solidFill>
              </a:rPr>
              <a:t>) e outono (mar a mai)]</a:t>
            </a: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b="1" dirty="0" smtClean="0">
                <a:solidFill>
                  <a:srgbClr val="FFFF00"/>
                </a:solidFill>
              </a:rPr>
              <a:t>Duração: 2h e 30min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Priscila da Silva Mendes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Email: priscila.silva.mendes@usp.br</a:t>
            </a:r>
            <a:endParaRPr lang="pt-BR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CDA</a:t>
            </a:r>
            <a:endParaRPr lang="pt-BR" b="1" dirty="0" smtClean="0">
              <a:solidFill>
                <a:srgbClr val="FFFF00"/>
              </a:solidFill>
            </a:endParaRPr>
          </a:p>
          <a:p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285728"/>
            <a:ext cx="8929718" cy="6357982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rgbClr val="FFFF00"/>
                </a:solidFill>
              </a:rPr>
              <a:t>Onde?</a:t>
            </a:r>
            <a:endParaRPr lang="pt-BR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Deserto do </a:t>
            </a:r>
            <a:r>
              <a:rPr lang="pt-BR" dirty="0" err="1" smtClean="0">
                <a:solidFill>
                  <a:srgbClr val="FFFF00"/>
                </a:solidFill>
              </a:rPr>
              <a:t>Atacama</a:t>
            </a:r>
            <a:r>
              <a:rPr lang="pt-BR" dirty="0" smtClean="0">
                <a:solidFill>
                  <a:srgbClr val="FFFF00"/>
                </a:solidFill>
              </a:rPr>
              <a:t> – </a:t>
            </a:r>
            <a:r>
              <a:rPr lang="pt-BR" dirty="0" err="1" smtClean="0">
                <a:solidFill>
                  <a:srgbClr val="FFFF00"/>
                </a:solidFill>
              </a:rPr>
              <a:t>San</a:t>
            </a:r>
            <a:r>
              <a:rPr lang="pt-BR" dirty="0" smtClean="0">
                <a:solidFill>
                  <a:srgbClr val="FFFF00"/>
                </a:solidFill>
              </a:rPr>
              <a:t> Pedro de    </a:t>
            </a:r>
            <a:r>
              <a:rPr lang="pt-BR" dirty="0" err="1" smtClean="0">
                <a:solidFill>
                  <a:srgbClr val="FFFF00"/>
                </a:solidFill>
              </a:rPr>
              <a:t>Atacama</a:t>
            </a:r>
            <a:r>
              <a:rPr lang="pt-BR" dirty="0" smtClean="0">
                <a:solidFill>
                  <a:srgbClr val="FFFF00"/>
                </a:solidFill>
              </a:rPr>
              <a:t>/Chile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300 dias sem chuva (EM 365!!!)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Poluição luminosa mínima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0 a 40 °C (mais seco e alto do mundo)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105.000 </a:t>
            </a:r>
            <a:r>
              <a:rPr lang="pt-BR" dirty="0" err="1" smtClean="0">
                <a:solidFill>
                  <a:srgbClr val="FFFF00"/>
                </a:solidFill>
              </a:rPr>
              <a:t>km²</a:t>
            </a:r>
            <a:r>
              <a:rPr lang="pt-BR" dirty="0" smtClean="0">
                <a:solidFill>
                  <a:srgbClr val="FFFF00"/>
                </a:solidFill>
              </a:rPr>
              <a:t> (???)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pt-B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C:\Users\Priscila\Documents\Observatório\Priscila\SA\SA 04_07\Desert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upload.wikimedia.org/wikipedia/commons/thumb/e/e3/Novo_mineir%C3%A3o_a%C3%A9rea.jpg/1024px-Novo_mineir%C3%A3o_a%C3%A9re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3010" y="4143356"/>
            <a:ext cx="7500990" cy="2714644"/>
          </a:xfrm>
          <a:prstGeom prst="rect">
            <a:avLst/>
          </a:prstGeom>
          <a:noFill/>
        </p:spPr>
      </p:pic>
      <p:pic>
        <p:nvPicPr>
          <p:cNvPr id="1026" name="Picture 2" descr="Ficheiro:Ataca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47863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435769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 </a:t>
            </a:r>
            <a:r>
              <a:rPr lang="pt-BR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hlinkClick r:id="rId3"/>
              </a:rPr>
              <a:t>en</a:t>
            </a:r>
            <a:r>
              <a:rPr lang="pt-BR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hlinkClick r:id="rId3"/>
              </a:rPr>
              <a:t>.</a:t>
            </a:r>
            <a:r>
              <a:rPr lang="pt-BR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hlinkClick r:id="rId3"/>
              </a:rPr>
              <a:t>wikipedia</a:t>
            </a:r>
            <a:endParaRPr lang="pt-BR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8" name="Picture 4" descr="https://upload.wikimedia.org/wikipedia/commons/thumb/e/e3/Novo_mineir%C3%A3o_a%C3%A9rea.jpg/1024px-Novo_mineir%C3%A3o_a%C3%A9rea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4844" y="0"/>
            <a:ext cx="4429156" cy="400052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358082" y="3500438"/>
            <a:ext cx="150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Mineirão - BH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29190" y="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  12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86579" y="6286520"/>
            <a:ext cx="235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Morumbi – São Paulo</a:t>
            </a:r>
            <a:endParaRPr lang="pt-BR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43108" y="6143644"/>
            <a:ext cx="642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</a:rPr>
              <a:t>13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00232" y="21429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Deserto do </a:t>
            </a:r>
            <a:r>
              <a:rPr lang="pt-BR" b="1" dirty="0" err="1" smtClean="0">
                <a:solidFill>
                  <a:srgbClr val="FFFF00"/>
                </a:solidFill>
              </a:rPr>
              <a:t>Atacama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on2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kywatcher-image-beletsky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AnStars_Lemon_comets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3500430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FF00"/>
                </a:solidFill>
              </a:rPr>
              <a:t>Lemmon</a:t>
            </a:r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8016" y="4071942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FF00"/>
                </a:solidFill>
              </a:rPr>
              <a:t>Pan-Starrs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596" y="607220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FF00"/>
                </a:solidFill>
              </a:rPr>
              <a:t>Credit</a:t>
            </a:r>
            <a:r>
              <a:rPr lang="pt-BR" b="1" dirty="0" smtClean="0">
                <a:solidFill>
                  <a:srgbClr val="FFFF00"/>
                </a:solidFill>
              </a:rPr>
              <a:t>:ESO/G. </a:t>
            </a:r>
            <a:r>
              <a:rPr lang="pt-BR" b="1" dirty="0" err="1" smtClean="0">
                <a:solidFill>
                  <a:srgbClr val="FFFF00"/>
                </a:solidFill>
              </a:rPr>
              <a:t>Brammer</a:t>
            </a:r>
            <a:endParaRPr lang="pt-BR" b="1" dirty="0" smtClean="0">
              <a:solidFill>
                <a:srgbClr val="FFFF00"/>
              </a:solidFill>
            </a:endParaRPr>
          </a:p>
          <a:p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rinae Nebula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714348" y="21429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Nebulosa de Carina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1296</Words>
  <Application>WPS Presentation</Application>
  <PresentationFormat>Apresentação na tela (4:3)</PresentationFormat>
  <Paragraphs>97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Arial</vt:lpstr>
      <vt:lpstr>SimSun</vt:lpstr>
      <vt:lpstr>Wingdings</vt:lpstr>
      <vt:lpstr>Calibri</vt:lpstr>
      <vt:lpstr>Microsoft YaHei</vt:lpstr>
      <vt:lpstr>Tema do Office</vt:lpstr>
      <vt:lpstr>Credit: Nicholas Buer</vt:lpstr>
      <vt:lpstr>O Melhor Céu do Mundo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Participação do Brasil</vt:lpstr>
      <vt:lpstr>PowerPoint 演示文稿</vt:lpstr>
      <vt:lpstr>TURISMO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by Nicholas Buer</dc:title>
  <dc:creator>priscilaalencarmendes@hotmail.com</dc:creator>
  <cp:lastModifiedBy>Observatório</cp:lastModifiedBy>
  <cp:revision>48</cp:revision>
  <dcterms:created xsi:type="dcterms:W3CDTF">2015-06-29T16:12:00Z</dcterms:created>
  <dcterms:modified xsi:type="dcterms:W3CDTF">2017-07-17T11:29:26Z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