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1000080" y="250020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pt-BR" sz="7200" spc="-1" strike="noStrike">
                <a:solidFill>
                  <a:srgbClr val="9f35f7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Apollo 11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Picture 2" descr=""/>
          <p:cNvPicPr/>
          <p:nvPr/>
        </p:nvPicPr>
        <p:blipFill>
          <a:blip r:embed="rId1"/>
          <a:stretch/>
        </p:blipFill>
        <p:spPr>
          <a:xfrm>
            <a:off x="144000" y="66600"/>
            <a:ext cx="2698200" cy="1446840"/>
          </a:xfrm>
          <a:prstGeom prst="rect">
            <a:avLst/>
          </a:prstGeom>
          <a:ln w="9360">
            <a:noFill/>
          </a:ln>
        </p:spPr>
      </p:pic>
      <p:pic>
        <p:nvPicPr>
          <p:cNvPr id="74" name="Picture 13" descr=""/>
          <p:cNvPicPr/>
          <p:nvPr/>
        </p:nvPicPr>
        <p:blipFill>
          <a:blip r:embed="rId2"/>
          <a:stretch/>
        </p:blipFill>
        <p:spPr>
          <a:xfrm>
            <a:off x="7020360" y="44640"/>
            <a:ext cx="1522440" cy="1294560"/>
          </a:xfrm>
          <a:prstGeom prst="rect">
            <a:avLst/>
          </a:prstGeom>
          <a:ln w="9360">
            <a:noFill/>
          </a:ln>
        </p:spPr>
      </p:pic>
      <p:sp>
        <p:nvSpPr>
          <p:cNvPr id="75" name="CustomShape 2"/>
          <p:cNvSpPr/>
          <p:nvPr/>
        </p:nvSpPr>
        <p:spPr>
          <a:xfrm>
            <a:off x="5701320" y="1213200"/>
            <a:ext cx="4053600" cy="40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105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Centro de Divulgação da Astronomia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05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Observatório Dietrich Schiel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CustomShape 3"/>
          <p:cNvSpPr/>
          <p:nvPr/>
        </p:nvSpPr>
        <p:spPr>
          <a:xfrm>
            <a:off x="0" y="6357960"/>
            <a:ext cx="9142560" cy="27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1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Imagem de fundo: céu de São Carlos em 19/12/2015 às 21 horas. Crédito: Stellarium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CustomShape 4"/>
          <p:cNvSpPr/>
          <p:nvPr/>
        </p:nvSpPr>
        <p:spPr>
          <a:xfrm>
            <a:off x="6357960" y="4929120"/>
            <a:ext cx="7770960" cy="54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pt-BR" sz="1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Wágner de Oliveira Filho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Wagner.filho@usp.br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	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2"/>
          <p:cNvSpPr/>
          <p:nvPr/>
        </p:nvSpPr>
        <p:spPr>
          <a:xfrm>
            <a:off x="611640" y="18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2232000" y="2088000"/>
            <a:ext cx="4679280" cy="4694760"/>
          </a:xfrm>
          <a:prstGeom prst="rect">
            <a:avLst/>
          </a:prstGeom>
          <a:ln>
            <a:noFill/>
          </a:ln>
        </p:spPr>
      </p:pic>
      <p:sp>
        <p:nvSpPr>
          <p:cNvPr id="102" name="CustomShape 3"/>
          <p:cNvSpPr/>
          <p:nvPr/>
        </p:nvSpPr>
        <p:spPr>
          <a:xfrm>
            <a:off x="144000" y="720000"/>
            <a:ext cx="9068040" cy="110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pt-B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"Eu acredito que esta nação deve comprometer-se em alcançar a meta, antes do final desta década, de pousar um homem na Lua e trazê-lo de volta à Terra em segurança"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slow">
    <p:push dir="u"/>
  </p:transition>
  <p:timing>
    <p:tnLst>
      <p:par>
        <p:cTn id="29" dur="indefinite" restart="never" nodeType="tmRoot">
          <p:childTnLst>
            <p:seq>
              <p:cTn id="30" nodeType="mainSeq">
                <p:childTnLst>
                  <p:par>
                    <p:cTn id="31" fill="freeze">
                      <p:stCondLst>
                        <p:cond delay="indefinite"/>
                      </p:stCondLst>
                      <p:childTnLst>
                        <p:par>
                          <p:cTn id="32" fill="freeze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2"/>
          <p:cNvSpPr/>
          <p:nvPr/>
        </p:nvSpPr>
        <p:spPr>
          <a:xfrm>
            <a:off x="611640" y="18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Apollo 1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Gus Grisson, Edward White e Roger Chaffee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432000" y="2353680"/>
            <a:ext cx="8351280" cy="450360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36" dur="indefinite" restart="never" nodeType="tmRoot">
          <p:childTnLst>
            <p:seq>
              <p:cTn id="37" nodeType="mainSeq">
                <p:childTnLst>
                  <p:par>
                    <p:cTn id="38" fill="freeze">
                      <p:stCondLst>
                        <p:cond delay="indefinite"/>
                      </p:stCondLst>
                      <p:childTnLst>
                        <p:par>
                          <p:cTn id="39" fill="freeze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2"/>
          <p:cNvSpPr/>
          <p:nvPr/>
        </p:nvSpPr>
        <p:spPr>
          <a:xfrm>
            <a:off x="611640" y="18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Apollo 8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21 de dezembro de 1968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27 de dezembro de 1968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1845360" y="2232000"/>
            <a:ext cx="5714280" cy="457128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43" dur="indefinite" restart="never" nodeType="tmRoot">
          <p:childTnLst>
            <p:seq>
              <p:cTn id="44" nodeType="mainSeq">
                <p:childTnLst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2"/>
          <p:cNvSpPr/>
          <p:nvPr/>
        </p:nvSpPr>
        <p:spPr>
          <a:xfrm>
            <a:off x="611640" y="18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228240" y="-43920"/>
            <a:ext cx="8627040" cy="690120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50" dur="indefinite" restart="never" nodeType="tmRoot">
          <p:childTnLst>
            <p:seq>
              <p:cTn id="51" nodeType="mainSeq">
                <p:childTnLst>
                  <p:par>
                    <p:cTn id="52" fill="freeze">
                      <p:stCondLst>
                        <p:cond delay="indefinite"/>
                      </p:stCondLst>
                      <p:childTnLst>
                        <p:par>
                          <p:cTn id="53" fill="freeze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2"/>
          <p:cNvSpPr/>
          <p:nvPr/>
        </p:nvSpPr>
        <p:spPr>
          <a:xfrm>
            <a:off x="611640" y="18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648000" y="360"/>
            <a:ext cx="7559280" cy="685692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57" dur="indefinite" restart="never" nodeType="tmRoot">
          <p:childTnLst>
            <p:seq>
              <p:cTn id="58" nodeType="mainSeq">
                <p:childTnLst>
                  <p:par>
                    <p:cTn id="59" fill="freeze">
                      <p:stCondLst>
                        <p:cond delay="indefinite"/>
                      </p:stCondLst>
                      <p:childTnLst>
                        <p:par>
                          <p:cTn id="60" fill="freeze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CustomShape 2"/>
          <p:cNvSpPr/>
          <p:nvPr/>
        </p:nvSpPr>
        <p:spPr>
          <a:xfrm>
            <a:off x="611640" y="18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288000" y="188640"/>
            <a:ext cx="8597880" cy="666288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64" dur="indefinite" restart="never" nodeType="tmRoot">
          <p:childTnLst>
            <p:seq>
              <p:cTn id="65" nodeType="mainSeq">
                <p:childTnLst>
                  <p:par>
                    <p:cTn id="66" fill="freeze">
                      <p:stCondLst>
                        <p:cond delay="indefinite"/>
                      </p:stCondLst>
                      <p:childTnLst>
                        <p:par>
                          <p:cTn id="67" fill="freeze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2"/>
          <p:cNvSpPr/>
          <p:nvPr/>
        </p:nvSpPr>
        <p:spPr>
          <a:xfrm>
            <a:off x="611640" y="18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Apollo 9 e Apollo 10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-216000" y="2736000"/>
            <a:ext cx="5133600" cy="404892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4448520" y="1080000"/>
            <a:ext cx="4622760" cy="345528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71" dur="indefinite" restart="never" nodeType="tmRoot">
          <p:childTnLst>
            <p:seq>
              <p:cTn id="72" nodeType="mainSeq">
                <p:childTnLst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2"/>
          <p:cNvSpPr/>
          <p:nvPr/>
        </p:nvSpPr>
        <p:spPr>
          <a:xfrm>
            <a:off x="611640" y="18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080000" y="-3960"/>
            <a:ext cx="6623280" cy="686124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78" dur="indefinite" restart="never" nodeType="tmRoot">
          <p:childTnLst>
            <p:seq>
              <p:cTn id="79" nodeType="mainSeq">
                <p:childTnLst>
                  <p:par>
                    <p:cTn id="80" fill="freeze">
                      <p:stCondLst>
                        <p:cond delay="indefinite"/>
                      </p:stCondLst>
                      <p:childTnLst>
                        <p:par>
                          <p:cTn id="81" fill="freeze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Por que Ceres é um ´Planeta anão?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3"/>
          <p:cNvSpPr/>
          <p:nvPr/>
        </p:nvSpPr>
        <p:spPr>
          <a:xfrm>
            <a:off x="483480" y="1468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Apollo 11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1164240" y="798120"/>
            <a:ext cx="7043040" cy="5537160"/>
          </a:xfrm>
          <a:prstGeom prst="rect">
            <a:avLst/>
          </a:prstGeom>
          <a:ln>
            <a:noFill/>
          </a:ln>
        </p:spPr>
      </p:pic>
      <p:sp>
        <p:nvSpPr>
          <p:cNvPr id="129" name="CustomShape 4"/>
          <p:cNvSpPr/>
          <p:nvPr/>
        </p:nvSpPr>
        <p:spPr>
          <a:xfrm>
            <a:off x="0" y="6421320"/>
            <a:ext cx="914328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Neil Armstrong, Michael Collins e Edwin Aldrin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Por que Ceres é um ´Planeta anão?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3"/>
          <p:cNvSpPr/>
          <p:nvPr/>
        </p:nvSpPr>
        <p:spPr>
          <a:xfrm>
            <a:off x="483480" y="1468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72000" y="-216000"/>
            <a:ext cx="8944560" cy="708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72000"/>
            <a:ext cx="9142560" cy="499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 algn="ctr">
              <a:lnSpc>
                <a:spcPct val="100000"/>
              </a:lnSpc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O que é um Exploração Espacial?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1080000" y="1075680"/>
            <a:ext cx="7109280" cy="5331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Por que es é um ´Planeta anão?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3"/>
          <p:cNvSpPr/>
          <p:nvPr/>
        </p:nvSpPr>
        <p:spPr>
          <a:xfrm>
            <a:off x="483480" y="1468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Apollo 11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16 de julho  de 1969- Lançamento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839880" y="1416960"/>
            <a:ext cx="7254000" cy="5440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Por que es é um ´Planeta anão?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3"/>
          <p:cNvSpPr/>
          <p:nvPr/>
        </p:nvSpPr>
        <p:spPr>
          <a:xfrm>
            <a:off x="483480" y="1468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Apollo 11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20 de julho  de 1969- Chegada a lua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2016000" y="1405080"/>
            <a:ext cx="5198040" cy="514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Por que es é um ´Planeta anão?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3"/>
          <p:cNvSpPr/>
          <p:nvPr/>
        </p:nvSpPr>
        <p:spPr>
          <a:xfrm>
            <a:off x="483480" y="1468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Apollo 11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20 de julho  de 1969- Chegada a lua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2016000" y="1405080"/>
            <a:ext cx="5198040" cy="514620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648000" y="360"/>
            <a:ext cx="7775280" cy="685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3"/>
          <p:cNvSpPr/>
          <p:nvPr/>
        </p:nvSpPr>
        <p:spPr>
          <a:xfrm>
            <a:off x="192960" y="50760"/>
            <a:ext cx="8806320" cy="19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“</a:t>
            </a:r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É um pequeno passo para o homem, mas um salto gigantesco para a humanidade</a:t>
            </a:r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”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1944000" y="2068200"/>
            <a:ext cx="5486760" cy="448308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95" dur="indefinite" restart="never" nodeType="tmRoot">
          <p:childTnLst>
            <p:seq>
              <p:cTn id="96" nodeType="mainSeq">
                <p:childTnLst>
                  <p:par>
                    <p:cTn id="97" fill="freeze">
                      <p:stCondLst>
                        <p:cond delay="indefinite"/>
                      </p:stCondLst>
                      <p:childTnLst>
                        <p:par>
                          <p:cTn id="98" fill="freeze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freeze">
                      <p:stCondLst>
                        <p:cond delay="indefinite"/>
                      </p:stCondLst>
                      <p:childTnLst>
                        <p:par>
                          <p:cTn id="104" fill="freeze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07" dur="500"/>
                                        <p:tgtEl>
                                          <p:spTgt spid="148">
                                            <p:txEl>
                                              <p:pRg st="0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freeze">
                      <p:stCondLst>
                        <p:cond delay="indefinite"/>
                      </p:stCondLst>
                      <p:childTnLst>
                        <p:par>
                          <p:cTn id="109" fill="freeze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12" dur="5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"/>
          <p:cNvSpPr/>
          <p:nvPr/>
        </p:nvSpPr>
        <p:spPr>
          <a:xfrm>
            <a:off x="1296000" y="274680"/>
            <a:ext cx="7098840" cy="251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Referências Bibliográficas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24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Apollo11, NASA. Disponível em: https://www.nasa.gov/mission_pages/apollo/missions/apollo11.html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slow">
    <p:push dir="u"/>
  </p:transition>
  <p:timing>
    <p:tnLst>
      <p:par>
        <p:cTn id="113" dur="indefinite" restart="never" nodeType="tmRoot">
          <p:childTnLst>
            <p:seq>
              <p:cTn id="114" nodeType="mainSeq">
                <p:childTnLst>
                  <p:par>
                    <p:cTn id="115" fill="freeze">
                      <p:stCondLst>
                        <p:cond delay="indefinite"/>
                      </p:stCondLst>
                      <p:childTnLst>
                        <p:par>
                          <p:cTn id="116" fill="freeze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freeze">
                      <p:stCondLst>
                        <p:cond delay="indefinite"/>
                      </p:stCondLst>
                      <p:childTnLst>
                        <p:par>
                          <p:cTn id="122" fill="freeze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25" dur="500"/>
                                        <p:tgtEl>
                                          <p:spTgt spid="152">
                                            <p:txEl>
                                              <p:pRg st="0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freeze">
                      <p:stCondLst>
                        <p:cond delay="indefinite"/>
                      </p:stCondLst>
                      <p:childTnLst>
                        <p:par>
                          <p:cTn id="127" fill="freeze">
                            <p:stCondLst>
                              <p:cond delay="0"/>
                            </p:stCondLst>
                            <p:childTnLst>
                              <p:par>
                                <p:cTn id="128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30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551520" y="23004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00000"/>
              </a:lnSpc>
              <a:buClr>
                <a:srgbClr val="b96bf9"/>
              </a:buClr>
              <a:buFont typeface="Arial"/>
              <a:buChar char="•"/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Contexto Histórico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581040" y="1795320"/>
            <a:ext cx="822816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411840" y="914760"/>
            <a:ext cx="8371440" cy="5942520"/>
          </a:xfrm>
          <a:prstGeom prst="rect">
            <a:avLst/>
          </a:prstGeom>
          <a:ln>
            <a:noFill/>
          </a:ln>
        </p:spPr>
      </p:pic>
    </p:spTree>
  </p:cSld>
  <p:transition spd="med">
    <p:wheel spokes="1"/>
  </p:transition>
  <p:timing>
    <p:tnLst>
      <p:par>
        <p:cTn id="5" dur="indefinite" restart="never" nodeType="tmRoot">
          <p:childTnLst>
            <p:seq>
              <p:cTn id="6" nodeType="mainSeq">
                <p:childTnLst>
                  <p:par>
                    <p:cTn id="7" fill="freeze">
                      <p:stCondLst>
                        <p:cond delay="0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1" dur="500" fill="hold"/>
                                        <p:tgtEl>
                                          <p:spTgt spid="80">
                                            <p:txEl>
                                              <p:pRg st="0" end="19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2" dur="500" fill="hold"/>
                                        <p:tgtEl>
                                          <p:spTgt spid="80">
                                            <p:txEl>
                                              <p:pRg st="0" end="19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" dur="500"/>
                                        <p:tgtEl>
                                          <p:spTgt spid="80">
                                            <p:txEl>
                                              <p:p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395640" y="69264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00000"/>
              </a:lnSpc>
              <a:buClr>
                <a:srgbClr val="b96bf9"/>
              </a:buClr>
              <a:buFont typeface="Arial"/>
              <a:buChar char="•"/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Histórico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b96bf9"/>
              </a:buClr>
              <a:buFont typeface="Arial"/>
              <a:buChar char="•"/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b96bf9"/>
              </a:buClr>
              <a:buFont typeface="Arial"/>
              <a:buChar char="•"/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4 de outubro de 1957 – Lançamento da Sputnik 1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581040" y="1795320"/>
            <a:ext cx="822816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2448000" y="2808000"/>
            <a:ext cx="4924800" cy="4032000"/>
          </a:xfrm>
          <a:prstGeom prst="rect">
            <a:avLst/>
          </a:prstGeom>
          <a:ln>
            <a:noFill/>
          </a:ln>
        </p:spPr>
      </p:pic>
    </p:spTree>
  </p:cSld>
  <p:transition spd="slow">
    <p:randomBar dir="vert"/>
  </p:transition>
  <p:timing>
    <p:tnLst>
      <p:par>
        <p:cTn id="14" dur="indefinite" restart="never" nodeType="tmRoot">
          <p:childTnLst>
            <p:seq>
              <p:cTn id="1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432000" y="171360"/>
            <a:ext cx="8424000" cy="6633720"/>
          </a:xfrm>
          <a:prstGeom prst="rect">
            <a:avLst/>
          </a:prstGeom>
          <a:ln>
            <a:noFill/>
          </a:ln>
        </p:spPr>
      </p:pic>
    </p:spTree>
  </p:cSld>
  <p:transition spd="slow">
    <p:randomBar dir="vert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395640" y="69264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00000"/>
              </a:lnSpc>
              <a:buClr>
                <a:srgbClr val="b96bf9"/>
              </a:buClr>
              <a:buFont typeface="Arial"/>
              <a:buChar char="•"/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Histórico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b96bf9"/>
              </a:buClr>
              <a:buFont typeface="Arial"/>
              <a:buChar char="•"/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3 de Novembro de 1957 – Cadela Laika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581040" y="1795320"/>
            <a:ext cx="822816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2833200" y="3528000"/>
            <a:ext cx="3142080" cy="2323080"/>
          </a:xfrm>
          <a:prstGeom prst="rect">
            <a:avLst/>
          </a:prstGeom>
          <a:ln>
            <a:noFill/>
          </a:ln>
        </p:spPr>
      </p:pic>
    </p:spTree>
  </p:cSld>
  <p:transition spd="slow">
    <p:randomBar dir="vert"/>
  </p:transition>
  <p:timing>
    <p:tnLst>
      <p:par>
        <p:cTn id="16" dur="indefinite" restart="never" nodeType="tmRoot">
          <p:childTnLst>
            <p:seq>
              <p:cTn id="1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395640" y="69264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00000"/>
              </a:lnSpc>
              <a:buClr>
                <a:srgbClr val="b96bf9"/>
              </a:buClr>
              <a:buFont typeface="Arial"/>
              <a:buChar char="•"/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Histórico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b96bf9"/>
              </a:buClr>
              <a:buFont typeface="Arial"/>
              <a:buChar char="•"/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12 de Abril de 1961 - </a:t>
            </a: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Yuri Alekseievitch Gagarin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581040" y="1795320"/>
            <a:ext cx="822816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1963800" y="2872800"/>
            <a:ext cx="5523480" cy="3894480"/>
          </a:xfrm>
          <a:prstGeom prst="rect">
            <a:avLst/>
          </a:prstGeom>
          <a:ln>
            <a:noFill/>
          </a:ln>
        </p:spPr>
      </p:pic>
    </p:spTree>
  </p:cSld>
  <p:transition spd="slow">
    <p:randomBar dir="vert"/>
  </p:transition>
  <p:timing>
    <p:tnLst>
      <p:par>
        <p:cTn id="18" dur="indefinite" restart="never" nodeType="tmRoot">
          <p:childTnLst>
            <p:seq>
              <p:cTn id="1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395640" y="69264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00000"/>
              </a:lnSpc>
              <a:buClr>
                <a:srgbClr val="b96bf9"/>
              </a:buClr>
              <a:buFont typeface="Arial"/>
              <a:buChar char="•"/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Histórico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20 de julho de 1969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2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Neil Armstrong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581040" y="1795320"/>
            <a:ext cx="822816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4668480" y="1152000"/>
            <a:ext cx="4411440" cy="5615280"/>
          </a:xfrm>
          <a:prstGeom prst="rect">
            <a:avLst/>
          </a:prstGeom>
          <a:ln>
            <a:noFill/>
          </a:ln>
        </p:spPr>
      </p:pic>
    </p:spTree>
  </p:cSld>
  <p:transition spd="slow">
    <p:randomBar dir="vert"/>
  </p:transition>
  <p:timing>
    <p:tnLst>
      <p:par>
        <p:cTn id="20" dur="indefinite" restart="never" nodeType="tmRoot">
          <p:childTnLst>
            <p:seq>
              <p:cTn id="2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2"/>
          <p:cNvSpPr/>
          <p:nvPr/>
        </p:nvSpPr>
        <p:spPr>
          <a:xfrm>
            <a:off x="611640" y="18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b96bf9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O programa  Apollo (1961 - 1972)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0" y="1535760"/>
            <a:ext cx="9142920" cy="479952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22" dur="indefinite" restart="never" nodeType="tmRoot">
          <p:childTnLst>
            <p:seq>
              <p:cTn id="23" nodeType="mainSeq">
                <p:childTnLst>
                  <p:par>
                    <p:cTn id="24" fill="freeze">
                      <p:stCondLst>
                        <p:cond delay="indefinite"/>
                      </p:stCondLst>
                      <p:childTnLst>
                        <p:par>
                          <p:cTn id="25" fill="freeze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2806</TotalTime>
  <Application>LibreOffice/5.2.3.3$Windows_x86 LibreOffice_project/d54a8868f08a7b39642414cf2c8ef2f228f780cf</Application>
  <Words>344</Words>
  <Paragraphs>68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2015-11-20T02:34:53Z</dcterms:created>
  <dc:creator>Bruno Borelli</dc:creator>
  <dc:description/>
  <dc:language>pt-BR</dc:language>
  <cp:lastModifiedBy/>
  <dcterms:modified xsi:type="dcterms:W3CDTF">2017-03-24T15:45:21Z</dcterms:modified>
  <cp:revision>234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30</vt:i4>
  </property>
</Properties>
</file>