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329" r:id="rId3"/>
    <p:sldId id="341" r:id="rId4"/>
    <p:sldId id="315" r:id="rId5"/>
    <p:sldId id="340" r:id="rId6"/>
    <p:sldId id="342" r:id="rId7"/>
    <p:sldId id="344" r:id="rId8"/>
    <p:sldId id="345" r:id="rId9"/>
    <p:sldId id="281" r:id="rId10"/>
    <p:sldId id="354" r:id="rId11"/>
    <p:sldId id="355" r:id="rId12"/>
    <p:sldId id="346" r:id="rId13"/>
    <p:sldId id="343" r:id="rId14"/>
    <p:sldId id="348" r:id="rId15"/>
    <p:sldId id="324" r:id="rId16"/>
    <p:sldId id="347" r:id="rId17"/>
    <p:sldId id="349" r:id="rId18"/>
    <p:sldId id="334" r:id="rId19"/>
    <p:sldId id="266" r:id="rId20"/>
    <p:sldId id="35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4090"/>
    <a:srgbClr val="33CCFF"/>
    <a:srgbClr val="6A5ACD"/>
    <a:srgbClr val="66FFFF"/>
    <a:srgbClr val="444444"/>
    <a:srgbClr val="0000FF"/>
    <a:srgbClr val="0D0296"/>
    <a:srgbClr val="E18E52"/>
    <a:srgbClr val="FF8637"/>
    <a:srgbClr val="3A3A3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7" autoAdjust="0"/>
    <p:restoredTop sz="94434" autoAdjust="0"/>
  </p:normalViewPr>
  <p:slideViewPr>
    <p:cSldViewPr snapToGrid="0">
      <p:cViewPr>
        <p:scale>
          <a:sx n="62" d="100"/>
          <a:sy n="62" d="100"/>
        </p:scale>
        <p:origin x="-472" y="-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32A3A-E1C2-42EA-BDD6-305DAB1834E8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A03FD-669F-475F-B08E-D2CB64605A7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187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9859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7612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http://astro.if.ufrgs.br/galax/Quasarred.jpg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7759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9247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https://sciencedecrypted.files.wordpress.com/2014/03/em-wave_thermometer_trans_with_celsius_v2_black_herschel_large.png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3907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https://ned.ipac.caltech.edu/level5/Sept01/Wiita/Figures/figure1.jpg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2583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http://www.invdes.com.mx/images/16AgoAge/26-08-16-blazares.jpg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408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http://www.nasa.gov/images/content/550300main_Cen_A_inner_jet_English_labels.jpg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201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8667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7768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0697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5536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264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69700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3237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5790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8889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4814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7991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FFC7-5AFF-4374-B478-E246B74FFF8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403D9-1EF9-4D83-8F99-27C64A2CC18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978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owerpoint.sage-fox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.if.ufrgs.br/galax/" TargetMode="External"/><Relationship Id="rId2" Type="http://schemas.openxmlformats.org/officeDocument/2006/relationships/hyperlink" Target="http://www.das.inpe.br/ciaa/cd/HTML/galaxias/6_5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werpoint.sage-fox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.if.ufrgs.br/galax/Quasarred.jpg" TargetMode="External"/><Relationship Id="rId7" Type="http://schemas.openxmlformats.org/officeDocument/2006/relationships/hyperlink" Target="http://powerpoint.sage-fox.com/" TargetMode="External"/><Relationship Id="rId2" Type="http://schemas.openxmlformats.org/officeDocument/2006/relationships/hyperlink" Target="https://www.nasa.gov/mission_pages/chandra/multimedia/photo10-14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3.bp.blogspot.com/-1vlzqk-qIaQ/T_T5r6sM1tI/AAAAAAAAAbc/JgmDjJ52JWI/s1600/ANTIGALAXIAS.png" TargetMode="External"/><Relationship Id="rId5" Type="http://schemas.openxmlformats.org/officeDocument/2006/relationships/hyperlink" Target="http://guardianlv.com/wp-content/uploads/2014/01/NASA-Observes-Nearby-Supernova-Explosion-650x406.jpg" TargetMode="External"/><Relationship Id="rId4" Type="http://schemas.openxmlformats.org/officeDocument/2006/relationships/hyperlink" Target="http://spider.seds.org/spider/Misc/Pics/3c273kp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owerpoint.sage-fox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owerpoint.sage-fox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owerpoint.sage-fox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owerpoint.sage-fox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43547" y="2661626"/>
            <a:ext cx="7504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Bodoni MT" panose="02070603080606020203" pitchFamily="18" charset="0"/>
                <a:cs typeface="Estrangelo Edessa" panose="03080600000000000000" pitchFamily="66" charset="0"/>
              </a:rPr>
              <a:t>Quasares</a:t>
            </a:r>
            <a:endParaRPr lang="en-US" sz="7200" dirty="0">
              <a:solidFill>
                <a:schemeClr val="bg1"/>
              </a:solidFill>
              <a:latin typeface="Bodoni MT" panose="02070603080606020203" pitchFamily="18" charset="0"/>
              <a:cs typeface="Estrangelo Edessa" panose="0308060000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7806" y="5787712"/>
            <a:ext cx="377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Estrangelo Edessa" panose="03080600000000000000" pitchFamily="66" charset="0"/>
              </a:rPr>
              <a:t>Jennifer Machado Soares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Estrangelo Edessa" panose="03080600000000000000" pitchFamily="66" charset="0"/>
              </a:rPr>
              <a:t>j</a:t>
            </a:r>
            <a:r>
              <a:rPr lang="en-US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Estrangelo Edessa" panose="03080600000000000000" pitchFamily="66" charset="0"/>
              </a:rPr>
              <a:t>ennifer.soares@usp.br</a:t>
            </a:r>
            <a:endParaRPr lang="en-US" sz="1200" i="1" dirty="0">
              <a:solidFill>
                <a:schemeClr val="bg1"/>
              </a:solidFill>
              <a:latin typeface="Calibri" panose="020F0502020204030204" pitchFamily="34" charset="0"/>
              <a:cs typeface="Estrangelo Edessa" panose="03080600000000000000" pitchFamily="66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980" y="0"/>
            <a:ext cx="2071283" cy="20712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www.cdcc.usp.br/cda/historico/30-anos-cda/LOGO-30-anos-later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-23648"/>
            <a:ext cx="2136051" cy="1552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0222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Teoria das Supernovas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7242509" y="2535153"/>
            <a:ext cx="4111291" cy="254969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 smtClean="0"/>
              <a:t>15 milhões de vezes mais luminosas que o Sol</a:t>
            </a:r>
          </a:p>
          <a:p>
            <a:endParaRPr lang="pt-BR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 smtClean="0"/>
              <a:t>Reação em cadeia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 smtClean="0"/>
              <a:t>Ejeção preferencial</a:t>
            </a:r>
            <a:endParaRPr lang="pt-BR" sz="2000" dirty="0"/>
          </a:p>
        </p:txBody>
      </p:sp>
      <p:pic>
        <p:nvPicPr>
          <p:cNvPr id="2050" name="Picture 2" descr="Resultado de imagem para supernova explosion hub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876425"/>
            <a:ext cx="6191250" cy="3867150"/>
          </a:xfrm>
          <a:prstGeom prst="rect">
            <a:avLst/>
          </a:prstGeom>
          <a:noFill/>
          <a:ln>
            <a:solidFill>
              <a:srgbClr val="CC409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0096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Teoria da </a:t>
            </a:r>
            <a:r>
              <a:rPr lang="pt-BR" dirty="0" err="1" smtClean="0">
                <a:solidFill>
                  <a:schemeClr val="bg1"/>
                </a:solidFill>
              </a:rPr>
              <a:t>Antimatéria</a:t>
            </a:r>
            <a:r>
              <a:rPr lang="pt-BR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3076" name="Picture 4" descr="Resultado de imagem para antimateria galaxi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32" y="2125495"/>
            <a:ext cx="4953000" cy="3171826"/>
          </a:xfrm>
          <a:prstGeom prst="rect">
            <a:avLst/>
          </a:prstGeom>
          <a:noFill/>
          <a:ln>
            <a:solidFill>
              <a:srgbClr val="CC409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m para antimateria galaxi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33" y="2125495"/>
            <a:ext cx="5845518" cy="3032969"/>
          </a:xfrm>
          <a:prstGeom prst="rect">
            <a:avLst/>
          </a:prstGeom>
          <a:noFill/>
          <a:ln>
            <a:solidFill>
              <a:srgbClr val="CC409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23946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Radiação </a:t>
            </a:r>
            <a:r>
              <a:rPr lang="pt-BR" dirty="0" err="1" smtClean="0">
                <a:solidFill>
                  <a:schemeClr val="bg1"/>
                </a:solidFill>
              </a:rPr>
              <a:t>síncrotron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948527"/>
            <a:ext cx="5360698" cy="20812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192" y="1541319"/>
            <a:ext cx="3866717" cy="48956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074024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38200" y="1690688"/>
            <a:ext cx="10695709" cy="473320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C4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Espectro eletromagnético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9222" name="Picture 6" descr="Resultado de imagem para redshift galax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34" y="1579418"/>
            <a:ext cx="11005348" cy="4705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616645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Fonte de energia: buracos negros?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2290" name="Picture 2" descr="Resultado de imag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2" y="2016846"/>
            <a:ext cx="8639175" cy="4124326"/>
          </a:xfrm>
          <a:prstGeom prst="rect">
            <a:avLst/>
          </a:prstGeom>
          <a:noFill/>
          <a:ln w="28575">
            <a:solidFill>
              <a:srgbClr val="CC409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50960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" y="518764"/>
            <a:ext cx="12192000" cy="49670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90922" y="509582"/>
            <a:ext cx="5010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prstClr val="white"/>
                </a:solidFill>
                <a:cs typeface="Browallia New" panose="020B0604020202020204" pitchFamily="34" charset="-34"/>
              </a:rPr>
              <a:t>Objetos</a:t>
            </a:r>
            <a:r>
              <a:rPr lang="en-US" sz="3000" dirty="0">
                <a:solidFill>
                  <a:prstClr val="white"/>
                </a:solidFill>
                <a:cs typeface="Browallia New" panose="020B0604020202020204" pitchFamily="34" charset="-34"/>
              </a:rPr>
              <a:t> BL </a:t>
            </a:r>
            <a:r>
              <a:rPr lang="en-US" sz="3000" dirty="0" err="1">
                <a:solidFill>
                  <a:prstClr val="white"/>
                </a:solidFill>
                <a:cs typeface="Browallia New" panose="020B0604020202020204" pitchFamily="34" charset="-34"/>
              </a:rPr>
              <a:t>Lacertae</a:t>
            </a:r>
            <a:r>
              <a:rPr lang="en-US" sz="3000" dirty="0">
                <a:solidFill>
                  <a:prstClr val="white"/>
                </a:solidFill>
                <a:cs typeface="Browallia New" panose="020B0604020202020204" pitchFamily="34" charset="-34"/>
              </a:rPr>
              <a:t> 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576345" y="2133600"/>
            <a:ext cx="5089324" cy="1155917"/>
            <a:chOff x="635259" y="1477247"/>
            <a:chExt cx="5089324" cy="1155917"/>
          </a:xfrm>
        </p:grpSpPr>
        <p:sp>
          <p:nvSpPr>
            <p:cNvPr id="14" name="Rounded Rectangle 13"/>
            <p:cNvSpPr/>
            <p:nvPr/>
          </p:nvSpPr>
          <p:spPr>
            <a:xfrm>
              <a:off x="635259" y="1477247"/>
              <a:ext cx="5089324" cy="1155917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30889" y="1519755"/>
              <a:ext cx="3834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 smtClean="0">
                  <a:solidFill>
                    <a:prstClr val="white"/>
                  </a:solidFill>
                  <a:latin typeface="Calibri Light" panose="020F0302020204030204"/>
                </a:rPr>
                <a:t>Rápida caótica variação de emissão</a:t>
              </a:r>
              <a:endParaRPr lang="en-US" sz="2400" dirty="0">
                <a:solidFill>
                  <a:prstClr val="white"/>
                </a:solidFill>
                <a:latin typeface="Calibri Light" panose="020F0302020204030204"/>
                <a:cs typeface="Browallia New" panose="020B0604020202020204" pitchFamily="34" charset="-34"/>
              </a:endParaRPr>
            </a:p>
          </p:txBody>
        </p:sp>
        <p:pic>
          <p:nvPicPr>
            <p:cNvPr id="28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855" y="1569287"/>
              <a:ext cx="1017227" cy="1005840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576345" y="4088772"/>
            <a:ext cx="5089324" cy="1200329"/>
            <a:chOff x="576345" y="4864743"/>
            <a:chExt cx="5089324" cy="1200329"/>
          </a:xfrm>
        </p:grpSpPr>
        <p:sp>
          <p:nvSpPr>
            <p:cNvPr id="21" name="Rounded Rectangle 20"/>
            <p:cNvSpPr/>
            <p:nvPr/>
          </p:nvSpPr>
          <p:spPr>
            <a:xfrm>
              <a:off x="576345" y="4864743"/>
              <a:ext cx="5089324" cy="1155917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44075" y="4864743"/>
              <a:ext cx="38936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prstClr val="white"/>
                  </a:solidFill>
                  <a:latin typeface="Calibri Light" panose="020F0302020204030204"/>
                </a:rPr>
                <a:t>E</a:t>
              </a:r>
              <a:r>
                <a:rPr lang="pt-BR" sz="2400" dirty="0" smtClean="0">
                  <a:solidFill>
                    <a:prstClr val="white"/>
                  </a:solidFill>
                  <a:latin typeface="Calibri Light" panose="020F0302020204030204"/>
                </a:rPr>
                <a:t>spectro não-térmico:</a:t>
              </a:r>
            </a:p>
            <a:p>
              <a:pPr algn="ctr"/>
              <a:r>
                <a:rPr lang="pt-BR" sz="2400" dirty="0" smtClean="0">
                  <a:solidFill>
                    <a:prstClr val="white"/>
                  </a:solidFill>
                  <a:latin typeface="Calibri Light" panose="020F0302020204030204"/>
                </a:rPr>
                <a:t>sem </a:t>
              </a:r>
              <a:r>
                <a:rPr lang="pt-BR" sz="2400" dirty="0">
                  <a:solidFill>
                    <a:prstClr val="white"/>
                  </a:solidFill>
                  <a:latin typeface="Calibri Light" panose="020F0302020204030204"/>
                </a:rPr>
                <a:t>linhas de </a:t>
              </a:r>
              <a:r>
                <a:rPr lang="pt-BR" sz="2400" dirty="0" smtClean="0">
                  <a:solidFill>
                    <a:prstClr val="white"/>
                  </a:solidFill>
                  <a:latin typeface="Calibri Light" panose="020F0302020204030204"/>
                </a:rPr>
                <a:t>emissão</a:t>
              </a:r>
            </a:p>
            <a:p>
              <a:pPr algn="ctr"/>
              <a:r>
                <a:rPr lang="pt-BR" sz="2400" dirty="0" smtClean="0">
                  <a:solidFill>
                    <a:prstClr val="white"/>
                  </a:solidFill>
                  <a:latin typeface="Calibri Light" panose="020F0302020204030204"/>
                </a:rPr>
                <a:t> </a:t>
              </a:r>
              <a:r>
                <a:rPr lang="pt-BR" sz="2400" dirty="0">
                  <a:solidFill>
                    <a:prstClr val="white"/>
                  </a:solidFill>
                  <a:latin typeface="Calibri Light" panose="020F0302020204030204"/>
                </a:rPr>
                <a:t>ou absorção</a:t>
              </a:r>
              <a:endParaRPr lang="en-US" sz="2400" dirty="0">
                <a:solidFill>
                  <a:prstClr val="white"/>
                </a:solidFill>
                <a:latin typeface="Calibri Light" panose="020F0302020204030204"/>
                <a:cs typeface="Browallia New" panose="020B0604020202020204" pitchFamily="34" charset="-34"/>
              </a:endParaRPr>
            </a:p>
          </p:txBody>
        </p:sp>
        <p:pic>
          <p:nvPicPr>
            <p:cNvPr id="29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854" y="4951844"/>
              <a:ext cx="1017227" cy="1005840"/>
            </a:xfrm>
            <a:prstGeom prst="rect">
              <a:avLst/>
            </a:prstGeom>
          </p:spPr>
        </p:pic>
      </p:grpSp>
      <p:pic>
        <p:nvPicPr>
          <p:cNvPr id="10242" name="Picture 2" descr="http://www.invdes.com.mx/images/16AgoAge/26-08-16-blazar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423" y="2133600"/>
            <a:ext cx="5612551" cy="31555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73720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flipV="1">
            <a:off x="86076" y="6735624"/>
            <a:ext cx="432165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>
                <a:solidFill>
                  <a:prstClr val="white">
                    <a:lumMod val="75000"/>
                  </a:prstClr>
                </a:solidFill>
                <a:hlinkClick r:id="rId3"/>
              </a:rPr>
              <a:t>Free PowerPoint Templates</a:t>
            </a:r>
            <a:endParaRPr lang="en-US" sz="1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" y="518764"/>
            <a:ext cx="12192000" cy="49670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97080" y="509582"/>
            <a:ext cx="3397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prstClr val="white"/>
                </a:solidFill>
                <a:cs typeface="Browallia New" panose="020B0604020202020204" pitchFamily="34" charset="-34"/>
              </a:rPr>
              <a:t>Rádio</a:t>
            </a:r>
            <a:r>
              <a:rPr lang="en-US" sz="3000" dirty="0" smtClean="0">
                <a:solidFill>
                  <a:prstClr val="white"/>
                </a:solidFill>
                <a:cs typeface="Browallia New" panose="020B0604020202020204" pitchFamily="34" charset="-34"/>
              </a:rPr>
              <a:t> </a:t>
            </a:r>
            <a:r>
              <a:rPr lang="en-US" sz="3000" dirty="0" err="1" smtClean="0">
                <a:solidFill>
                  <a:prstClr val="white"/>
                </a:solidFill>
                <a:cs typeface="Browallia New" panose="020B0604020202020204" pitchFamily="34" charset="-34"/>
              </a:rPr>
              <a:t>galáxias</a:t>
            </a:r>
            <a:endParaRPr lang="en-US" sz="3000" dirty="0">
              <a:solidFill>
                <a:prstClr val="white"/>
              </a:solidFill>
              <a:cs typeface="Browallia New" panose="020B0604020202020204" pitchFamily="34" charset="-34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447661" y="2391647"/>
            <a:ext cx="5089324" cy="1155917"/>
            <a:chOff x="6360973" y="1477247"/>
            <a:chExt cx="5089324" cy="1155917"/>
          </a:xfrm>
        </p:grpSpPr>
        <p:sp>
          <p:nvSpPr>
            <p:cNvPr id="19" name="Rounded Rectangle 18"/>
            <p:cNvSpPr/>
            <p:nvPr/>
          </p:nvSpPr>
          <p:spPr>
            <a:xfrm>
              <a:off x="6360973" y="1477247"/>
              <a:ext cx="5089324" cy="115591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51576" y="1742094"/>
              <a:ext cx="37089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>
                  <a:solidFill>
                    <a:schemeClr val="bg1"/>
                  </a:solidFill>
                </a:rPr>
                <a:t> </a:t>
              </a:r>
              <a:r>
                <a:rPr lang="pt-BR" sz="2400" dirty="0" smtClean="0">
                  <a:solidFill>
                    <a:schemeClr val="bg1"/>
                  </a:solidFill>
                </a:rPr>
                <a:t>jatos 10</a:t>
              </a:r>
              <a:r>
                <a:rPr lang="pt-BR" sz="2400" baseline="30000" dirty="0" smtClean="0">
                  <a:solidFill>
                    <a:schemeClr val="bg1"/>
                  </a:solidFill>
                </a:rPr>
                <a:t>33</a:t>
              </a:r>
              <a:r>
                <a:rPr lang="pt-BR" sz="2400" dirty="0">
                  <a:solidFill>
                    <a:schemeClr val="bg1"/>
                  </a:solidFill>
                </a:rPr>
                <a:t> a 10</a:t>
              </a:r>
              <a:r>
                <a:rPr lang="pt-BR" sz="2400" baseline="30000" dirty="0">
                  <a:solidFill>
                    <a:schemeClr val="bg1"/>
                  </a:solidFill>
                </a:rPr>
                <a:t>38</a:t>
              </a:r>
              <a:r>
                <a:rPr lang="pt-BR" sz="2400" dirty="0">
                  <a:solidFill>
                    <a:schemeClr val="bg1"/>
                  </a:solidFill>
                </a:rPr>
                <a:t> </a:t>
              </a:r>
              <a:r>
                <a:rPr lang="pt-BR" sz="2400" dirty="0" smtClean="0">
                  <a:solidFill>
                    <a:schemeClr val="bg1"/>
                  </a:solidFill>
                </a:rPr>
                <a:t>watts</a:t>
              </a:r>
            </a:p>
            <a:p>
              <a:pPr algn="ctr"/>
              <a:r>
                <a:rPr lang="pt-BR" sz="2400" dirty="0" smtClean="0">
                  <a:solidFill>
                    <a:schemeClr val="bg1"/>
                  </a:solidFill>
                  <a:latin typeface="Calibri Light" panose="020F0302020204030204"/>
                  <a:cs typeface="Browallia New" panose="020B0604020202020204" pitchFamily="34" charset="-34"/>
                </a:rPr>
                <a:t>(</a:t>
              </a:r>
              <a:r>
                <a:rPr lang="pt-BR" sz="2000" dirty="0" smtClean="0">
                  <a:solidFill>
                    <a:schemeClr val="bg1"/>
                  </a:solidFill>
                  <a:latin typeface="Calibri Light" panose="020F0302020204030204"/>
                  <a:cs typeface="Browallia New" panose="020B0604020202020204" pitchFamily="34" charset="-34"/>
                </a:rPr>
                <a:t>Sol </a:t>
              </a:r>
              <a:r>
                <a:rPr lang="pt-BR" sz="2000" dirty="0">
                  <a:solidFill>
                    <a:schemeClr val="bg1"/>
                  </a:solidFill>
                </a:rPr>
                <a:t>10</a:t>
              </a:r>
              <a:r>
                <a:rPr lang="pt-BR" sz="2000" baseline="30000" dirty="0">
                  <a:solidFill>
                    <a:schemeClr val="bg1"/>
                  </a:solidFill>
                </a:rPr>
                <a:t>26</a:t>
              </a:r>
              <a:r>
                <a:rPr lang="pt-BR" sz="2000" dirty="0">
                  <a:solidFill>
                    <a:schemeClr val="bg1"/>
                  </a:solidFill>
                </a:rPr>
                <a:t> </a:t>
              </a:r>
              <a:r>
                <a:rPr lang="pt-BR" sz="2000" dirty="0" smtClean="0">
                  <a:solidFill>
                    <a:schemeClr val="bg1"/>
                  </a:solidFill>
                </a:rPr>
                <a:t>watts)</a:t>
              </a:r>
              <a:endParaRPr lang="en-US" sz="2000" dirty="0">
                <a:solidFill>
                  <a:schemeClr val="bg1"/>
                </a:solidFill>
                <a:latin typeface="Calibri Light" panose="020F0302020204030204"/>
                <a:cs typeface="Browallia New" panose="020B0604020202020204" pitchFamily="34" charset="-34"/>
              </a:endParaRPr>
            </a:p>
          </p:txBody>
        </p:sp>
        <p:pic>
          <p:nvPicPr>
            <p:cNvPr id="30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661" y="1543075"/>
              <a:ext cx="1017227" cy="1005840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6447661" y="4345784"/>
            <a:ext cx="5089324" cy="1155917"/>
            <a:chOff x="6384172" y="3089338"/>
            <a:chExt cx="5089324" cy="1155917"/>
          </a:xfrm>
        </p:grpSpPr>
        <p:sp>
          <p:nvSpPr>
            <p:cNvPr id="22" name="Rounded Rectangle 21"/>
            <p:cNvSpPr/>
            <p:nvPr/>
          </p:nvSpPr>
          <p:spPr>
            <a:xfrm>
              <a:off x="6384172" y="3089338"/>
              <a:ext cx="5089324" cy="115591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07555" y="3308503"/>
              <a:ext cx="39219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 smtClean="0">
                  <a:solidFill>
                    <a:schemeClr val="bg1"/>
                  </a:solidFill>
                </a:rPr>
                <a:t>No ótico galáxia </a:t>
              </a:r>
              <a:r>
                <a:rPr lang="pt-BR" sz="2400" dirty="0">
                  <a:solidFill>
                    <a:schemeClr val="bg1"/>
                  </a:solidFill>
                </a:rPr>
                <a:t>elíptica </a:t>
              </a:r>
              <a:r>
                <a:rPr lang="pt-BR" sz="2400" dirty="0" smtClean="0">
                  <a:solidFill>
                    <a:schemeClr val="bg1"/>
                  </a:solidFill>
                </a:rPr>
                <a:t>grande</a:t>
              </a:r>
              <a:endParaRPr lang="en-US" sz="2400" dirty="0">
                <a:solidFill>
                  <a:schemeClr val="bg1"/>
                </a:solidFill>
                <a:latin typeface="Calibri Light" panose="020F0302020204030204"/>
                <a:cs typeface="Browallia New" panose="020B0604020202020204" pitchFamily="34" charset="-34"/>
              </a:endParaRPr>
            </a:p>
          </p:txBody>
        </p:sp>
        <p:pic>
          <p:nvPicPr>
            <p:cNvPr id="31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9261" y="3155166"/>
              <a:ext cx="1017227" cy="1005840"/>
            </a:xfrm>
            <a:prstGeom prst="rect">
              <a:avLst/>
            </a:prstGeom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570" y="1972927"/>
            <a:ext cx="6049137" cy="38052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3973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/>
          <a:srcRect l="29129" t="17329" r="29768" b="6155"/>
          <a:stretch/>
        </p:blipFill>
        <p:spPr>
          <a:xfrm>
            <a:off x="5619934" y="31296"/>
            <a:ext cx="6572066" cy="68785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tângulo de cantos arredondados 5"/>
          <p:cNvSpPr/>
          <p:nvPr/>
        </p:nvSpPr>
        <p:spPr>
          <a:xfrm>
            <a:off x="678873" y="1745673"/>
            <a:ext cx="4322618" cy="344978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/>
              <a:t>Questão de perspectiva!</a:t>
            </a:r>
            <a:endParaRPr lang="pt-BR" sz="4000" dirty="0"/>
          </a:p>
        </p:txBody>
      </p:sp>
    </p:spTree>
    <p:extLst>
      <p:ext uri="{BB962C8B-B14F-4D97-AF65-F5344CB8AC3E}">
        <p14:creationId xmlns="" xmlns:p14="http://schemas.microsoft.com/office/powerpoint/2010/main" val="4121533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9515"/>
            <a:ext cx="10515600" cy="1325563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Próxima Sessão Astronomia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41341784"/>
              </p:ext>
            </p:extLst>
          </p:nvPr>
        </p:nvGraphicFramePr>
        <p:xfrm>
          <a:off x="1171073" y="2270974"/>
          <a:ext cx="10472491" cy="1711536"/>
        </p:xfrm>
        <a:graphic>
          <a:graphicData uri="http://schemas.openxmlformats.org/drawingml/2006/table">
            <a:tbl>
              <a:tblPr>
                <a:noFill/>
                <a:tableStyleId>{793D81CF-94F2-401A-BA57-92F5A7B2D0C5}</a:tableStyleId>
              </a:tblPr>
              <a:tblGrid>
                <a:gridCol w="2658155"/>
                <a:gridCol w="3907168"/>
                <a:gridCol w="3907168"/>
              </a:tblGrid>
              <a:tr h="1627258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10/setembro</a:t>
                      </a:r>
                      <a:endParaRPr lang="pt-BR" sz="8000" b="1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328" marR="2328" marT="2328" marB="232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Luciana</a:t>
                      </a:r>
                      <a:endParaRPr lang="pt-BR" sz="2800" b="1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328" marR="2328" marT="2328" marB="232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800" b="1" dirty="0" smtClean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pt-BR" sz="2800" b="1" dirty="0" smtClean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Um Dálmata chamado Sol</a:t>
                      </a:r>
                      <a:r>
                        <a:rPr lang="pt-BR" sz="28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pt-BR" sz="28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pt-BR" sz="2800" b="1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328" marR="2328" marT="2328" marB="232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994610" y="5951621"/>
            <a:ext cx="10202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Adoraríamos receber sugestões de temas na nossa caixinha!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1359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707" y="143202"/>
            <a:ext cx="2690649" cy="49475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889" y="810779"/>
            <a:ext cx="9039068" cy="5947193"/>
          </a:xfrm>
          <a:solidFill>
            <a:schemeClr val="bg1">
              <a:lumMod val="85000"/>
              <a:alpha val="75000"/>
            </a:schemeClr>
          </a:solidFill>
          <a:ln w="12700">
            <a:noFill/>
          </a:ln>
        </p:spPr>
        <p:txBody>
          <a:bodyPr>
            <a:normAutofit/>
          </a:bodyPr>
          <a:lstStyle/>
          <a:p>
            <a:r>
              <a:rPr lang="pt-BR" sz="1600" dirty="0" smtClean="0">
                <a:hlinkClick r:id="rId2"/>
              </a:rPr>
              <a:t>http</a:t>
            </a:r>
            <a:r>
              <a:rPr lang="pt-BR" sz="1600" dirty="0">
                <a:hlinkClick r:id="rId2"/>
              </a:rPr>
              <a:t>://</a:t>
            </a:r>
            <a:r>
              <a:rPr lang="pt-BR" sz="1600" dirty="0" smtClean="0">
                <a:hlinkClick r:id="rId2"/>
              </a:rPr>
              <a:t>www.das.inpe.br/ciaa/cd/HTML/galaxias/6_5.htm</a:t>
            </a:r>
            <a:r>
              <a:rPr lang="pt-BR" sz="1600" dirty="0" smtClean="0"/>
              <a:t> </a:t>
            </a:r>
            <a:r>
              <a:rPr lang="pt-BR" sz="1600" dirty="0" smtClean="0">
                <a:solidFill>
                  <a:schemeClr val="bg1"/>
                </a:solidFill>
              </a:rPr>
              <a:t>(</a:t>
            </a:r>
            <a:r>
              <a:rPr lang="pt-BR" sz="1600" dirty="0">
                <a:solidFill>
                  <a:schemeClr val="bg1"/>
                </a:solidFill>
              </a:rPr>
              <a:t>Instituto Nacional de Pesquisas Espaciais</a:t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>Divisão de </a:t>
            </a:r>
            <a:r>
              <a:rPr lang="pt-BR" sz="1600" dirty="0" smtClean="0">
                <a:solidFill>
                  <a:schemeClr val="bg1"/>
                </a:solidFill>
              </a:rPr>
              <a:t>Astrofísica)</a:t>
            </a:r>
          </a:p>
          <a:p>
            <a:endParaRPr lang="pt-BR" sz="1600" dirty="0" smtClean="0">
              <a:hlinkClick r:id="rId3"/>
            </a:endParaRPr>
          </a:p>
          <a:p>
            <a:r>
              <a:rPr lang="pt-BR" sz="1600" dirty="0" smtClean="0">
                <a:hlinkClick r:id="rId3"/>
              </a:rPr>
              <a:t>http</a:t>
            </a:r>
            <a:r>
              <a:rPr lang="pt-BR" sz="1600" dirty="0">
                <a:hlinkClick r:id="rId3"/>
              </a:rPr>
              <a:t>://astro.if.ufrgs.br/galax</a:t>
            </a:r>
            <a:r>
              <a:rPr lang="pt-BR" sz="1600" dirty="0" smtClean="0">
                <a:hlinkClick r:id="rId3"/>
              </a:rPr>
              <a:t>/</a:t>
            </a:r>
            <a:r>
              <a:rPr lang="pt-BR" sz="1600" dirty="0"/>
              <a:t> </a:t>
            </a:r>
            <a:r>
              <a:rPr lang="pt-BR" sz="1600" dirty="0">
                <a:solidFill>
                  <a:schemeClr val="bg1"/>
                </a:solidFill>
              </a:rPr>
              <a:t>(© Kepler de Souza Oliveira Filho &amp; Maria de Fátima Oliveira </a:t>
            </a:r>
            <a:r>
              <a:rPr lang="pt-BR" sz="1600" dirty="0" smtClean="0">
                <a:solidFill>
                  <a:schemeClr val="bg1"/>
                </a:solidFill>
              </a:rPr>
              <a:t>Saraiva)</a:t>
            </a:r>
          </a:p>
          <a:p>
            <a:endParaRPr lang="pt-BR" sz="1600" dirty="0" smtClean="0"/>
          </a:p>
          <a:p>
            <a:r>
              <a:rPr lang="pt-BR" sz="1600" dirty="0">
                <a:solidFill>
                  <a:schemeClr val="bg1"/>
                </a:solidFill>
              </a:rPr>
              <a:t>FRIAÇA,</a:t>
            </a:r>
            <a:r>
              <a:rPr lang="pt-BR" sz="1600" dirty="0"/>
              <a:t> </a:t>
            </a:r>
            <a:r>
              <a:rPr lang="pt-BR" sz="1600" dirty="0">
                <a:solidFill>
                  <a:schemeClr val="bg1"/>
                </a:solidFill>
              </a:rPr>
              <a:t>Amâncio CS, et al. "Astronomia: uma visão geral do universo." São Paulo: EDUSP (2000).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Nicolson, Iain. </a:t>
            </a:r>
            <a:r>
              <a:rPr lang="en-US" sz="1600" i="1" dirty="0">
                <a:solidFill>
                  <a:schemeClr val="bg1"/>
                </a:solidFill>
              </a:rPr>
              <a:t>Unfolding our universe</a:t>
            </a:r>
            <a:r>
              <a:rPr lang="en-US" sz="1600" dirty="0">
                <a:solidFill>
                  <a:schemeClr val="bg1"/>
                </a:solidFill>
              </a:rPr>
              <a:t>. Cambridge University Press, 1999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31397" y="6704111"/>
            <a:ext cx="329610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4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894" y="113579"/>
            <a:ext cx="2395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  <a:cs typeface="Browallia New" panose="020B0604020202020204" pitchFamily="34" charset="-34"/>
              </a:rPr>
              <a:t>Referência</a:t>
            </a:r>
            <a:endParaRPr lang="en-US" sz="3000" dirty="0">
              <a:solidFill>
                <a:schemeClr val="bg1"/>
              </a:solidFill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6897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/>
          <a:srcRect l="20309"/>
          <a:stretch/>
        </p:blipFill>
        <p:spPr>
          <a:xfrm>
            <a:off x="347295" y="1968497"/>
            <a:ext cx="4035912" cy="2848756"/>
          </a:xfrm>
          <a:prstGeom prst="rect">
            <a:avLst/>
          </a:prstGeom>
          <a:ln>
            <a:solidFill>
              <a:srgbClr val="6A5ACD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2481" y="2643413"/>
            <a:ext cx="3738349" cy="2799949"/>
          </a:xfrm>
          <a:prstGeom prst="rect">
            <a:avLst/>
          </a:prstGeom>
          <a:ln>
            <a:solidFill>
              <a:srgbClr val="6A5ACD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27400" y="3429000"/>
            <a:ext cx="4514399" cy="2779891"/>
          </a:xfrm>
          <a:prstGeom prst="rect">
            <a:avLst/>
          </a:prstGeom>
          <a:ln>
            <a:solidFill>
              <a:srgbClr val="6A5ACD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Objetos luminosos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7644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707" y="143202"/>
            <a:ext cx="4452941" cy="49475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42" y="810779"/>
            <a:ext cx="10940715" cy="5947193"/>
          </a:xfrm>
          <a:solidFill>
            <a:schemeClr val="bg1">
              <a:lumMod val="85000"/>
              <a:alpha val="75000"/>
            </a:schemeClr>
          </a:solidFill>
          <a:ln w="12700">
            <a:noFill/>
          </a:ln>
        </p:spPr>
        <p:txBody>
          <a:bodyPr>
            <a:normAutofit/>
          </a:bodyPr>
          <a:lstStyle/>
          <a:p>
            <a:r>
              <a:rPr lang="en-US" sz="1600" dirty="0">
                <a:hlinkClick r:id="rId2"/>
              </a:rPr>
              <a:t>https://www.nasa.gov/mission_pages/chandra/multimedia/photo10-145.html#.</a:t>
            </a:r>
            <a:r>
              <a:rPr lang="en-US" sz="1600" dirty="0" smtClean="0">
                <a:hlinkClick r:id="rId2"/>
              </a:rPr>
              <a:t>V8R0g_krLIU</a:t>
            </a:r>
            <a:r>
              <a:rPr lang="en-US" sz="1600" dirty="0" smtClean="0"/>
              <a:t> (</a:t>
            </a:r>
            <a:r>
              <a:rPr lang="pt-BR" sz="1600" b="1" dirty="0" err="1">
                <a:solidFill>
                  <a:schemeClr val="bg1"/>
                </a:solidFill>
              </a:rPr>
              <a:t>Galaxy</a:t>
            </a:r>
            <a:r>
              <a:rPr lang="pt-BR" sz="1600" b="1" dirty="0">
                <a:solidFill>
                  <a:schemeClr val="bg1"/>
                </a:solidFill>
              </a:rPr>
              <a:t> Cluster, Quasar 3C </a:t>
            </a:r>
            <a:r>
              <a:rPr lang="pt-BR" sz="1600" b="1" dirty="0" smtClean="0">
                <a:solidFill>
                  <a:schemeClr val="bg1"/>
                </a:solidFill>
              </a:rPr>
              <a:t>186)</a:t>
            </a:r>
          </a:p>
          <a:p>
            <a:r>
              <a:rPr lang="pt-BR" sz="1600" dirty="0"/>
              <a:t>https://upload.wikimedia.org/wikipedia/commons/0/00/Crab_Nebula.jpg</a:t>
            </a:r>
          </a:p>
          <a:p>
            <a:r>
              <a:rPr lang="pt-BR" sz="1600" dirty="0"/>
              <a:t>http://www.culturamix.com/wp-content/gallery/desenhos-de-estrelas-4/Desenhos-das-Estrelas-11.jpg</a:t>
            </a:r>
          </a:p>
          <a:p>
            <a:r>
              <a:rPr lang="pt-BR" sz="1600" dirty="0">
                <a:hlinkClick r:id="rId3"/>
              </a:rPr>
              <a:t>http://</a:t>
            </a:r>
            <a:r>
              <a:rPr lang="pt-BR" sz="1600" dirty="0" smtClean="0">
                <a:hlinkClick r:id="rId3"/>
              </a:rPr>
              <a:t>astro.if.ufrgs.br/galax/Quasarred.jpg</a:t>
            </a:r>
            <a:endParaRPr lang="pt-BR" sz="1600" dirty="0" smtClean="0"/>
          </a:p>
          <a:p>
            <a:r>
              <a:rPr lang="pt-BR" sz="1600" dirty="0">
                <a:hlinkClick r:id="rId4"/>
              </a:rPr>
              <a:t>http://</a:t>
            </a:r>
            <a:r>
              <a:rPr lang="pt-BR" sz="1600" dirty="0" smtClean="0">
                <a:hlinkClick r:id="rId4"/>
              </a:rPr>
              <a:t>spider.seds.org/spider/Misc/Pics/3c273kp.jpg</a:t>
            </a:r>
            <a:endParaRPr lang="pt-BR" sz="1600" dirty="0" smtClean="0"/>
          </a:p>
          <a:p>
            <a:r>
              <a:rPr lang="pt-BR" sz="1600" dirty="0"/>
              <a:t>https://sciencedecrypted.files.wordpress.com/2014/03/em-wave_thermometer_trans_with_celsius_v2_black_herschel_large.png</a:t>
            </a:r>
          </a:p>
          <a:p>
            <a:r>
              <a:rPr lang="pt-BR" sz="1600" dirty="0"/>
              <a:t>https://ned.ipac.caltech.edu/level5/Sept01/Wiita/Figures/figure1.jpg</a:t>
            </a:r>
          </a:p>
          <a:p>
            <a:r>
              <a:rPr lang="en-US" sz="1600" dirty="0"/>
              <a:t>http://www.invdes.com.mx/images/16AgoAge/26-08-16-blazares.jpg</a:t>
            </a:r>
          </a:p>
          <a:p>
            <a:r>
              <a:rPr lang="en-US" sz="1600" dirty="0"/>
              <a:t>http://www.nasa.gov/images/content/550300main_Cen_A_inner_jet_English_labels.jpg</a:t>
            </a:r>
          </a:p>
          <a:p>
            <a:r>
              <a:rPr lang="pt-BR" sz="1600" dirty="0">
                <a:hlinkClick r:id="rId5"/>
              </a:rPr>
              <a:t>http://</a:t>
            </a:r>
            <a:r>
              <a:rPr lang="pt-BR" sz="1600" dirty="0" smtClean="0">
                <a:hlinkClick r:id="rId5"/>
              </a:rPr>
              <a:t>guardianlv.com/wp-content/uploads/2014/01/NASA-Observes-Nearby-Supernova-Explosion-650x406.jpg</a:t>
            </a:r>
            <a:endParaRPr lang="pt-BR" sz="1600" dirty="0" smtClean="0"/>
          </a:p>
          <a:p>
            <a:r>
              <a:rPr lang="pt-BR" sz="1600" dirty="0">
                <a:hlinkClick r:id="rId6"/>
              </a:rPr>
              <a:t>http://3.bp.blogspot.com/-</a:t>
            </a:r>
            <a:r>
              <a:rPr lang="pt-BR" sz="1600" dirty="0" smtClean="0">
                <a:hlinkClick r:id="rId6"/>
              </a:rPr>
              <a:t>1vlzqkqIaQ/T_T5r6sM1tI/AAAAAAAAAbc/ JgmDjJ52JWI/s1600/ANTIGALAXIAS.png</a:t>
            </a:r>
            <a:endParaRPr lang="pt-BR" sz="1600" dirty="0" smtClean="0"/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b="1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31397" y="6704111"/>
            <a:ext cx="329610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7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894" y="113579"/>
            <a:ext cx="42637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  <a:cs typeface="Browallia New" panose="020B0604020202020204" pitchFamily="34" charset="-34"/>
              </a:rPr>
              <a:t>Referência</a:t>
            </a:r>
            <a:r>
              <a:rPr lang="en-US" sz="3000" dirty="0" smtClean="0">
                <a:solidFill>
                  <a:schemeClr val="bg1"/>
                </a:solidFill>
                <a:cs typeface="Browallia New" panose="020B0604020202020204" pitchFamily="34" charset="-34"/>
              </a:rPr>
              <a:t> Imagens</a:t>
            </a:r>
            <a:endParaRPr lang="en-US" sz="3000" dirty="0">
              <a:solidFill>
                <a:schemeClr val="bg1"/>
              </a:solidFill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122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731397" y="6704111"/>
            <a:ext cx="329610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>
                <a:solidFill>
                  <a:prstClr val="white">
                    <a:lumMod val="75000"/>
                  </a:prstClr>
                </a:solidFill>
                <a:hlinkClick r:id="rId2"/>
              </a:rPr>
              <a:t>Free PowerPoint Templates</a:t>
            </a:r>
            <a:endParaRPr lang="en-US" sz="1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5122" name="Picture 2" descr="Resultado de imagem para Galáxias Seyfert espectr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8" t="2581" r="3266" b="1722"/>
          <a:stretch/>
        </p:blipFill>
        <p:spPr bwMode="auto">
          <a:xfrm>
            <a:off x="3767918" y="1758347"/>
            <a:ext cx="4656164" cy="416726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486503" y="1107675"/>
            <a:ext cx="2951085" cy="1583996"/>
            <a:chOff x="1567423" y="2502349"/>
            <a:chExt cx="3533318" cy="2028248"/>
          </a:xfrm>
        </p:grpSpPr>
        <p:sp>
          <p:nvSpPr>
            <p:cNvPr id="23" name="Rounded Rectangle 26"/>
            <p:cNvSpPr/>
            <p:nvPr/>
          </p:nvSpPr>
          <p:spPr>
            <a:xfrm>
              <a:off x="1695000" y="2502349"/>
              <a:ext cx="3278163" cy="2028248"/>
            </a:xfrm>
            <a:prstGeom prst="roundRect">
              <a:avLst/>
            </a:prstGeom>
            <a:solidFill>
              <a:srgbClr val="33CCFF"/>
            </a:solidFill>
            <a:ln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TextBox 16"/>
            <p:cNvSpPr txBox="1"/>
            <p:nvPr/>
          </p:nvSpPr>
          <p:spPr>
            <a:xfrm>
              <a:off x="1567423" y="3011175"/>
              <a:ext cx="3533318" cy="1075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prstClr val="white"/>
                  </a:solidFill>
                  <a:cs typeface="Estrangelo Edessa" panose="03080600000000000000" pitchFamily="66" charset="0"/>
                </a:rPr>
                <a:t>Ativa</a:t>
              </a:r>
              <a:endParaRPr lang="en-US" sz="4800" b="1" dirty="0">
                <a:solidFill>
                  <a:prstClr val="white"/>
                </a:solidFill>
                <a:cs typeface="Estrangelo Edessa" panose="03080600000000000000" pitchFamily="66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821924" y="1107675"/>
            <a:ext cx="2768619" cy="1583996"/>
            <a:chOff x="7000307" y="2502349"/>
            <a:chExt cx="3278163" cy="2028248"/>
          </a:xfrm>
        </p:grpSpPr>
        <p:sp>
          <p:nvSpPr>
            <p:cNvPr id="24" name="Rounded Rectangle 25"/>
            <p:cNvSpPr/>
            <p:nvPr/>
          </p:nvSpPr>
          <p:spPr>
            <a:xfrm>
              <a:off x="7057286" y="2502349"/>
              <a:ext cx="3221183" cy="2028248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17"/>
            <p:cNvSpPr txBox="1"/>
            <p:nvPr/>
          </p:nvSpPr>
          <p:spPr>
            <a:xfrm>
              <a:off x="7000307" y="3003520"/>
              <a:ext cx="3278163" cy="1050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prstClr val="white"/>
                  </a:solidFill>
                  <a:cs typeface="Estrangelo Edessa" panose="03080600000000000000" pitchFamily="66" charset="0"/>
                </a:rPr>
                <a:t>Normal</a:t>
              </a:r>
              <a:endParaRPr lang="en-US" sz="4800" b="1" dirty="0">
                <a:solidFill>
                  <a:prstClr val="white"/>
                </a:solidFill>
                <a:cs typeface="Estrangelo Edessa" panose="03080600000000000000" pitchFamily="66" charset="0"/>
              </a:endParaRPr>
            </a:p>
          </p:txBody>
        </p:sp>
      </p:grpSp>
      <p:sp>
        <p:nvSpPr>
          <p:cNvPr id="28" name="Título 1"/>
          <p:cNvSpPr>
            <a:spLocks noGrp="1"/>
          </p:cNvSpPr>
          <p:nvPr>
            <p:ph type="title"/>
          </p:nvPr>
        </p:nvSpPr>
        <p:spPr>
          <a:xfrm>
            <a:off x="1004130" y="234009"/>
            <a:ext cx="10515600" cy="1325563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Galáxias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 flipH="1">
            <a:off x="8997264" y="3371128"/>
            <a:ext cx="2417941" cy="24195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559" y="3371927"/>
            <a:ext cx="2466975" cy="241794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35611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718697" y="6653311"/>
            <a:ext cx="329610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8385" y="0"/>
            <a:ext cx="6093616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22975" y="2104716"/>
            <a:ext cx="5295721" cy="461665"/>
          </a:xfrm>
          <a:prstGeom prst="rect">
            <a:avLst/>
          </a:prstGeom>
          <a:solidFill>
            <a:srgbClr val="CC409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Descoberta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1943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6422975" y="3095823"/>
                <a:ext cx="5295721" cy="461665"/>
              </a:xfrm>
              <a:prstGeom prst="rect">
                <a:avLst/>
              </a:prstGeom>
              <a:solidFill>
                <a:srgbClr val="CC409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  <a:latin typeface="+mj-lt"/>
                  </a:rPr>
                  <a:t>Luminosidade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sup>
                    </m:sSup>
                    <m:r>
                      <a:rPr lang="pt-B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400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975" y="3095823"/>
                <a:ext cx="5295721" cy="46166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t="-10526" b="-2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975" y="295507"/>
            <a:ext cx="1130951" cy="9617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730825" y="484015"/>
            <a:ext cx="3708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Galáxia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Seyfert</a:t>
            </a:r>
            <a:endParaRPr lang="en-US" sz="3200" dirty="0">
              <a:solidFill>
                <a:schemeClr val="bg1"/>
              </a:solidFill>
              <a:cs typeface="Browallia New" panose="020B0604020202020204" pitchFamily="34" charset="-34"/>
            </a:endParaRPr>
          </a:p>
        </p:txBody>
      </p:sp>
      <p:pic>
        <p:nvPicPr>
          <p:cNvPr id="13" name="Picture 4" descr="Resultado de imagem para Galáxias Seyfe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834863"/>
            <a:ext cx="4507975" cy="450797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952049" y="5342840"/>
            <a:ext cx="342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bg1">
                    <a:lumMod val="75000"/>
                  </a:schemeClr>
                </a:solidFill>
              </a:rPr>
              <a:t>Circinus</a:t>
            </a:r>
            <a:r>
              <a:rPr lang="pt-BR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bg1">
                    <a:lumMod val="75000"/>
                  </a:schemeClr>
                </a:solidFill>
              </a:rPr>
              <a:t>Galaxy</a:t>
            </a:r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40"/>
          <p:cNvSpPr txBox="1"/>
          <p:nvPr/>
        </p:nvSpPr>
        <p:spPr>
          <a:xfrm>
            <a:off x="6422974" y="4086930"/>
            <a:ext cx="5295721" cy="461665"/>
          </a:xfrm>
          <a:prstGeom prst="rect">
            <a:avLst/>
          </a:prstGeom>
          <a:solidFill>
            <a:srgbClr val="CC409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Nucleo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: 200 a 400km/s</a:t>
            </a:r>
          </a:p>
        </p:txBody>
      </p:sp>
      <p:sp>
        <p:nvSpPr>
          <p:cNvPr id="12" name="TextBox 40"/>
          <p:cNvSpPr txBox="1"/>
          <p:nvPr/>
        </p:nvSpPr>
        <p:spPr>
          <a:xfrm>
            <a:off x="6422973" y="5078037"/>
            <a:ext cx="5295721" cy="461665"/>
          </a:xfrm>
          <a:prstGeom prst="rect">
            <a:avLst/>
          </a:prstGeom>
          <a:solidFill>
            <a:srgbClr val="CC409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Sistema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binários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9165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Espectro de emissão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238234"/>
            <a:ext cx="5490338" cy="3248166"/>
          </a:xfrm>
          <a:prstGeom prst="rect">
            <a:avLst/>
          </a:prstGeom>
          <a:ln w="28575">
            <a:solidFill>
              <a:srgbClr val="CC4090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8360" y="2238234"/>
            <a:ext cx="4641805" cy="3248166"/>
          </a:xfrm>
          <a:prstGeom prst="rect">
            <a:avLst/>
          </a:prstGeom>
          <a:ln w="28575">
            <a:solidFill>
              <a:srgbClr val="CC409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157023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6093616" cy="6858000"/>
            <a:chOff x="6098385" y="0"/>
            <a:chExt cx="6093616" cy="6858000"/>
          </a:xfrm>
        </p:grpSpPr>
        <p:sp>
          <p:nvSpPr>
            <p:cNvPr id="8" name="TextBox 7"/>
            <p:cNvSpPr txBox="1"/>
            <p:nvPr/>
          </p:nvSpPr>
          <p:spPr>
            <a:xfrm>
              <a:off x="11718697" y="6653311"/>
              <a:ext cx="329610" cy="107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" dirty="0" smtClean="0">
                  <a:solidFill>
                    <a:schemeClr val="bg1">
                      <a:lumMod val="75000"/>
                    </a:schemeClr>
                  </a:solidFill>
                  <a:hlinkClick r:id="rId3"/>
                </a:rPr>
                <a:t>Free PowerPoint Templates</a:t>
              </a:r>
              <a:endParaRPr lang="en-US" sz="1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98385" y="0"/>
              <a:ext cx="6093616" cy="6858000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22974" y="2281034"/>
              <a:ext cx="5516651" cy="400110"/>
            </a:xfrm>
            <a:prstGeom prst="rect">
              <a:avLst/>
            </a:prstGeom>
            <a:solidFill>
              <a:srgbClr val="CC409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chemeClr val="bg1"/>
                  </a:solidFill>
                  <a:latin typeface="+mj-lt"/>
                </a:rPr>
                <a:t>Descoberta</a:t>
              </a:r>
              <a:r>
                <a:rPr lang="en-US" sz="2000" dirty="0" smtClean="0">
                  <a:solidFill>
                    <a:schemeClr val="bg1"/>
                  </a:solidFill>
                  <a:latin typeface="+mj-lt"/>
                </a:rPr>
                <a:t> 1960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22974" y="3516772"/>
              <a:ext cx="5516651" cy="400110"/>
            </a:xfrm>
            <a:prstGeom prst="rect">
              <a:avLst/>
            </a:prstGeom>
            <a:solidFill>
              <a:srgbClr val="CC409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chemeClr val="bg1"/>
                  </a:solidFill>
                  <a:latin typeface="+mj-lt"/>
                </a:rPr>
                <a:t>Fontes</a:t>
              </a:r>
              <a:r>
                <a:rPr lang="en-US" sz="2000" dirty="0" smtClean="0">
                  <a:solidFill>
                    <a:schemeClr val="bg1"/>
                  </a:solidFill>
                  <a:latin typeface="+mj-lt"/>
                </a:rPr>
                <a:t> Radio </a:t>
              </a:r>
              <a:r>
                <a:rPr lang="en-US" sz="2000" dirty="0" err="1" smtClean="0">
                  <a:solidFill>
                    <a:schemeClr val="bg1"/>
                  </a:solidFill>
                  <a:latin typeface="+mj-lt"/>
                </a:rPr>
                <a:t>Quase</a:t>
              </a:r>
              <a:r>
                <a:rPr lang="en-US" sz="20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  <a:latin typeface="+mj-lt"/>
                </a:rPr>
                <a:t>Estelares</a:t>
              </a:r>
              <a:endParaRPr lang="en-US" sz="2000" dirty="0" smtClean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2975" y="295507"/>
              <a:ext cx="1130951" cy="961792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730825" y="484015"/>
              <a:ext cx="37089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chemeClr val="bg1"/>
                  </a:solidFill>
                </a:rPr>
                <a:t>Quasares</a:t>
              </a:r>
              <a:endParaRPr lang="en-US" sz="3200" dirty="0">
                <a:solidFill>
                  <a:schemeClr val="bg1"/>
                </a:solidFill>
                <a:cs typeface="Browallia New" panose="020B0604020202020204" pitchFamily="34" charset="-34"/>
              </a:endParaRPr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TextBox 40"/>
              <p:cNvSpPr txBox="1"/>
              <p:nvPr/>
            </p:nvSpPr>
            <p:spPr>
              <a:xfrm>
                <a:off x="335341" y="4752510"/>
                <a:ext cx="5516652" cy="461665"/>
              </a:xfrm>
              <a:prstGeom prst="rect">
                <a:avLst/>
              </a:prstGeom>
              <a:solidFill>
                <a:srgbClr val="CC409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pt-BR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vezes</m:t>
                      </m:r>
                      <m:r>
                        <a:rPr lang="pt-BR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menor</m:t>
                      </m:r>
                      <m:r>
                        <a:rPr lang="pt-BR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pt-BR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pt-BR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laxia</m:t>
                      </m:r>
                      <m:r>
                        <a:rPr lang="pt-BR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normal</m:t>
                      </m:r>
                      <m:r>
                        <a:rPr lang="en-US" sz="240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2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41" y="4752510"/>
                <a:ext cx="5516652" cy="461665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b="-21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Resultado de imagem para quasar 3c27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87" y="1281129"/>
            <a:ext cx="4762500" cy="381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575289" y="5347958"/>
            <a:ext cx="318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Quasar 3C- 273 em Virgem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1320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Efeito Doppler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7830" y="1815379"/>
            <a:ext cx="7556340" cy="4779385"/>
          </a:xfrm>
          <a:prstGeom prst="rect">
            <a:avLst/>
          </a:prstGeom>
          <a:ln>
            <a:solidFill>
              <a:srgbClr val="CC409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168420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>
                <a:solidFill>
                  <a:schemeClr val="bg1"/>
                </a:solidFill>
              </a:rPr>
              <a:t>Redshift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879" y="2235973"/>
            <a:ext cx="5840376" cy="340282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0318" y="2235973"/>
            <a:ext cx="5056827" cy="34028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982081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9578" y="2390786"/>
            <a:ext cx="11152842" cy="2544357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7" y="1585468"/>
            <a:ext cx="1059704" cy="96229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731397" y="6704111"/>
            <a:ext cx="329610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1515" y="2547761"/>
            <a:ext cx="9347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</a:rPr>
              <a:t> São objetos extremamente compactos e luminosos, emitindo mais do que centenas de galáxias juntas, isto é, até um trilhão de vezes mais do que o </a:t>
            </a:r>
            <a:r>
              <a:rPr lang="pt-BR" sz="3600" dirty="0" smtClean="0">
                <a:solidFill>
                  <a:schemeClr val="bg1"/>
                </a:solidFill>
              </a:rPr>
              <a:t>Sol!</a:t>
            </a:r>
            <a:endParaRPr lang="en-US" sz="36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434316" y="6073254"/>
            <a:ext cx="3903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http://astro.if.ufrgs.br/galax/</a:t>
            </a:r>
          </a:p>
        </p:txBody>
      </p:sp>
    </p:spTree>
    <p:extLst>
      <p:ext uri="{BB962C8B-B14F-4D97-AF65-F5344CB8AC3E}">
        <p14:creationId xmlns="" xmlns:p14="http://schemas.microsoft.com/office/powerpoint/2010/main" val="2039785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sonalizada 1">
      <a:dk1>
        <a:srgbClr val="366092"/>
      </a:dk1>
      <a:lt1>
        <a:sysClr val="window" lastClr="FFFFFF"/>
      </a:lt1>
      <a:dk2>
        <a:srgbClr val="17365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6658</TotalTime>
  <Words>228</Words>
  <Application>Microsoft Office PowerPoint</Application>
  <PresentationFormat>Personalizar</PresentationFormat>
  <Paragraphs>91</Paragraphs>
  <Slides>20</Slides>
  <Notes>8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Objetos luminosos</vt:lpstr>
      <vt:lpstr>Galáxias</vt:lpstr>
      <vt:lpstr>Slide 4</vt:lpstr>
      <vt:lpstr>Espectro de emissão</vt:lpstr>
      <vt:lpstr>Slide 6</vt:lpstr>
      <vt:lpstr>Efeito Doppler</vt:lpstr>
      <vt:lpstr>Redshift</vt:lpstr>
      <vt:lpstr>Slide 9</vt:lpstr>
      <vt:lpstr>Teoria das Supernovas</vt:lpstr>
      <vt:lpstr>Teoria da Antimatéria?</vt:lpstr>
      <vt:lpstr>Radiação síncrotron </vt:lpstr>
      <vt:lpstr>Espectro eletromagnético</vt:lpstr>
      <vt:lpstr>Fonte de energia: buracos negros?</vt:lpstr>
      <vt:lpstr>Slide 15</vt:lpstr>
      <vt:lpstr>Slide 16</vt:lpstr>
      <vt:lpstr>Slide 17</vt:lpstr>
      <vt:lpstr>Próxima Sessão Astronomia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james sager;sage-fox.com</dc:creator>
  <cp:lastModifiedBy>Observatório</cp:lastModifiedBy>
  <cp:revision>1788</cp:revision>
  <dcterms:created xsi:type="dcterms:W3CDTF">2015-12-31T02:20:12Z</dcterms:created>
  <dcterms:modified xsi:type="dcterms:W3CDTF">2016-09-05T13:19:13Z</dcterms:modified>
</cp:coreProperties>
</file>