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eg" ContentType="image/jpeg"/>
  <Override PartName="/ppt/media/image3.png" ContentType="image/png"/>
  <Override PartName="/ppt/media/image1.jpeg" ContentType="image/jpeg"/>
  <Override PartName="/ppt/media/image2.png" ContentType="image/png"/>
  <Override PartName="/ppt/media/image4.jpeg" ContentType="image/jpeg"/>
  <Override PartName="/ppt/media/image5.png" ContentType="image/png"/>
  <Override PartName="/ppt/media/image41.png" ContentType="image/png"/>
  <Override PartName="/ppt/media/image8.jpeg" ContentType="image/jpeg"/>
  <Override PartName="/ppt/media/image34.jpeg" ContentType="image/jpeg"/>
  <Override PartName="/ppt/media/image6.png" ContentType="image/png"/>
  <Override PartName="/ppt/media/image7.png" ContentType="image/png"/>
  <Override PartName="/ppt/media/image9.png" ContentType="image/png"/>
  <Override PartName="/ppt/media/image39.jpeg" ContentType="image/jpeg"/>
  <Override PartName="/ppt/media/image10.wmf" ContentType="image/x-wmf"/>
  <Override PartName="/ppt/media/image11.png" ContentType="image/png"/>
  <Override PartName="/ppt/media/image18.jpeg" ContentType="image/jpeg"/>
  <Override PartName="/ppt/media/image12.png" ContentType="image/png"/>
  <Override PartName="/ppt/media/image13.jpeg" ContentType="image/jpeg"/>
  <Override PartName="/ppt/media/image29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png" ContentType="image/png"/>
  <Override PartName="/ppt/media/image42.png" ContentType="image/png"/>
  <Override PartName="/ppt/media/image31.jpeg" ContentType="image/jpeg"/>
  <Override PartName="/ppt/media/image32.jpeg" ContentType="image/jpeg"/>
  <Override PartName="/ppt/media/image33.jpeg" ContentType="image/jpeg"/>
  <Override PartName="/ppt/media/image37.jpeg" ContentType="image/jpeg"/>
  <Override PartName="/ppt/media/image35.png" ContentType="image/png"/>
  <Override PartName="/ppt/media/image36.jpeg" ContentType="image/jpeg"/>
  <Override PartName="/ppt/media/image38.jpeg" ContentType="image/jpeg"/>
  <Override PartName="/ppt/media/image40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CA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CA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CA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E9AD9D02-2266-4DBE-A44E-BD658EF560ED}" type="slidenum">
              <a:rPr b="0" lang="en-CA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permassive_black_hole" TargetMode="External"/><Relationship Id="rId2" Type="http://schemas.openxmlformats.org/officeDocument/2006/relationships/hyperlink" Target="https://en.wikipedia.org/wiki/Solar_mass" TargetMode="External"/><Relationship Id="rId3" Type="http://schemas.openxmlformats.org/officeDocument/2006/relationships/slide" Target="../slides/slide25.xml"/><Relationship Id="rId4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hyperlink" Target="https://map.gsfc.nasa.gov/universe/bb_cosmo_infl.html" TargetMode="External"/><Relationship Id="rId2" Type="http://schemas.openxmlformats.org/officeDocument/2006/relationships/hyperlink" Target="https://map.gsfc.nasa.gov/universe/bb_theory.html" TargetMode="External"/><Relationship Id="rId3" Type="http://schemas.openxmlformats.org/officeDocument/2006/relationships/slide" Target="../slides/slide9.xml"/><Relationship Id="rId4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5A3BAA3-F0EC-4478-8DAA-DBDC1F949973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1AE5C86-03C6-456C-BCD1-1940DB2E6C5E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ABFEBA5-79B8-4CFD-844F-EE12A3B8774D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25E3848-F6F0-4BC9-AC32-5EB486669136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BC276D7-A8D6-46E4-953B-F65690C681CB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D0A1693-9769-4CB9-9D80-EF3C064AA390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AC6E5A6-B158-4C3A-8A32-D85C482D3D67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Velocidade radial: funciona bem até 160 anos luz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476D0F0-C49A-42FB-A915-118195BFE5FB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Velocidade radial: funciona bem até 160 anos luz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6CA710-D04C-4E78-BF05-1361C5269E52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7550FC8-A015-4671-B9FA-7EE4645732C1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22FB3F8-DAD4-4659-BEAD-CEB6DEF9ADFD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0746B66-1A84-4CCC-878A-3BCEBBBC6EB1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19C0E22-6B65-40C3-92AB-011FB8D20C16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9F00375-7CBC-40E9-A689-20994614272D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850381F-E90B-4444-B411-97CA13F2ABCA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066439E-4ECE-4669-92A9-9EDE033BD937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242AE56-DB45-4A83-B4D0-A8C6A99A5ED8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center of the galaxy contains a </a:t>
            </a:r>
            <a:r>
              <a:rPr b="0" lang="en-CA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supermassive black hole</a:t>
            </a:r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with a mass equivalent to 55 million </a:t>
            </a:r>
            <a:r>
              <a:rPr b="0" lang="en-CA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solar masses</a:t>
            </a:r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CE15172-7654-4C87-9959-C5B674BF8055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 MILHOES DE MASSA SOLAR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36FB122-7299-4052-9CB3-C2C0A3B9C279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1E37AB3-8BE5-4072-AD1F-41903DE54F57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ED239A0-FD9D-425A-B2F0-4E9171E44446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8DC6C36-6F14-4613-B10D-11D972B68A1F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986B599-EB05-4DE1-A7DE-FD861C191901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881BAF8-1E8F-417E-8874-534B1261FD6F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C35D297-C6B2-4BA6-8329-C32FF0900DD8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1-galáxias se afastando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2-proporcao dos elementos bate com a teoria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3-radiacao cósmica de fundo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4-formacao de galáxias em larga escala (universo esfirou a ponto de a matéria se aglomerar)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0E35BB2-990A-47FE-9610-B33DDBA9FE38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1-galáxias se afastando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2-proporcao dos elementos bate com a teoria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3-radiacao cósmica de fundo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4-formacao de galáxias em larga escala (universo esfirou a ponto de a matéria se aglomerar)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7FA70FA-8162-4A88-BC80-89D3909B0C19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E65ABBE-8F61-4AE3-BB01-847C8479C19D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simplest version of the </a:t>
            </a:r>
            <a:r>
              <a:rPr b="0" lang="en-CA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inflationary</a:t>
            </a:r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theory, an extension of the </a:t>
            </a:r>
            <a:r>
              <a:rPr b="0" lang="en-CA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Big Bang</a:t>
            </a:r>
            <a:r>
              <a:rPr b="0" lang="en-CA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theory, predicts that the density of the universe is very close to the critical density, and that the geometry of the universe is flat, like a sheet of paper. </a:t>
            </a:r>
            <a:endParaRPr b="0" lang="en-CA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0F34E83-9011-46E4-8C2F-1D3AB9C6E7B8}" type="slidenum">
              <a:rPr b="0" lang="en-CA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CA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141560" y="609480"/>
            <a:ext cx="9905760" cy="8830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41560" y="609480"/>
            <a:ext cx="9905760" cy="8830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CA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837640" y="5883120"/>
            <a:ext cx="1599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4C3DBBD-405B-417F-B5FB-9087DF00BE98}" type="datetime">
              <a:rPr b="1" lang="en-CA" sz="9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17-1-16</a:t>
            </a:fld>
            <a:endParaRPr b="0" lang="en-CA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1141560" y="5883120"/>
            <a:ext cx="7543440" cy="364680"/>
          </a:xfrm>
          <a:prstGeom prst="rect">
            <a:avLst/>
          </a:prstGeom>
        </p:spPr>
        <p:txBody>
          <a:bodyPr anchor="ctr"/>
          <a:p>
            <a:endParaRPr b="0" lang="en-CA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5508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6B412FB-ABF2-4CF3-8E4C-DDB5EC71F1B6}" type="slidenum">
              <a:rPr b="1" lang="en-CA" sz="9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&lt;number&gt;</a:t>
            </a:fld>
            <a:endParaRPr b="0" lang="en-CA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Click to edit the title text format</a:t>
            </a:r>
            <a:endParaRPr b="0" lang="de-DE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Click to edit the outline text format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6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Second Outline Level</a:t>
            </a:r>
            <a:endParaRPr b="0" lang="de-DE" sz="16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4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Third Outline Level</a:t>
            </a:r>
            <a:endParaRPr b="0" lang="de-DE" sz="14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4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Fourth Outline Level</a:t>
            </a:r>
            <a:endParaRPr b="0" lang="de-DE" sz="14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Fifth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Sixth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Seventh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de-DE" sz="3200" spc="-1" strike="noStrike" cap="all">
                <a:solidFill>
                  <a:srgbClr val="f4b54b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Click to edit Master title style</a:t>
            </a:r>
            <a:endParaRPr b="0" lang="de-DE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8837640" y="5883120"/>
            <a:ext cx="1599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D023FA7-1487-4A59-B0FC-08A07ED97C67}" type="datetime">
              <a:rPr b="1" lang="en-CA" sz="9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17-1-16</a:t>
            </a:fld>
            <a:endParaRPr b="0" lang="en-CA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1141560" y="5883120"/>
            <a:ext cx="7543440" cy="364680"/>
          </a:xfrm>
          <a:prstGeom prst="rect">
            <a:avLst/>
          </a:prstGeom>
        </p:spPr>
        <p:txBody>
          <a:bodyPr anchor="ctr"/>
          <a:p>
            <a:endParaRPr b="0" lang="en-CA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5508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A0131D5-11BA-4144-B008-D07FEEDD7DA8}" type="slidenum">
              <a:rPr b="1" lang="en-CA" sz="9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&lt;number&gt;</a:t>
            </a:fld>
            <a:endParaRPr b="0" lang="en-CA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Click to edit the outline text format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6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Second Outline Level</a:t>
            </a:r>
            <a:endParaRPr b="0" lang="de-DE" sz="16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4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Third Outline Level</a:t>
            </a:r>
            <a:endParaRPr b="0" lang="de-DE" sz="14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4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Fourth Outline Level</a:t>
            </a:r>
            <a:endParaRPr b="0" lang="de-DE" sz="14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Fifth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Sixth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 cap="small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Seventh Outline Level</a:t>
            </a:r>
            <a:endParaRPr b="0" lang="de-DE" sz="2000" spc="-1" strike="noStrike" cap="small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pt.wikipedia.org/wiki/Exoplaneta" TargetMode="External"/><Relationship Id="rId2" Type="http://schemas.openxmlformats.org/officeDocument/2006/relationships/hyperlink" Target="https://pt.wikipedia.org/wiki/Exoplaneta" TargetMode="External"/><Relationship Id="rId3" Type="http://schemas.openxmlformats.org/officeDocument/2006/relationships/hyperlink" Target="http://www.astrobiobrazil.org/index.php/pt_br/astrobiologia" TargetMode="External"/><Relationship Id="rId4" Type="http://schemas.openxmlformats.org/officeDocument/2006/relationships/hyperlink" Target="http://www.astrobiobrazil.org/index.php/pt_br/astrobiologia" TargetMode="External"/><Relationship Id="rId5" Type="http://schemas.openxmlformats.org/officeDocument/2006/relationships/hyperlink" Target="http://www.astrobiobrazil.org/index.php/pt_br/astrobiologia" TargetMode="External"/><Relationship Id="rId6" Type="http://schemas.openxmlformats.org/officeDocument/2006/relationships/hyperlink" Target="http://www.eso.org/public/images/potw1624a/" TargetMode="External"/><Relationship Id="rId7" Type="http://schemas.openxmlformats.org/officeDocument/2006/relationships/hyperlink" Target="http://www.eso.org/public/images/potw1624a/" TargetMode="External"/><Relationship Id="rId8" Type="http://schemas.openxmlformats.org/officeDocument/2006/relationships/hyperlink" Target="http://www.eso.org/public/images/potw1624a/" TargetMode="External"/><Relationship Id="rId9" Type="http://schemas.openxmlformats.org/officeDocument/2006/relationships/hyperlink" Target="https://map.gsfc.nasa.gov/universe/uni_fate.html" TargetMode="External"/><Relationship Id="rId10" Type="http://schemas.openxmlformats.org/officeDocument/2006/relationships/hyperlink" Target="https://map.gsfc.nasa.gov/universe/uni_fate.html" TargetMode="External"/><Relationship Id="rId11" Type="http://schemas.openxmlformats.org/officeDocument/2006/relationships/hyperlink" Target="https://map.gsfc.nasa.gov/universe/uni_fate.html" TargetMode="External"/><Relationship Id="rId12" Type="http://schemas.openxmlformats.org/officeDocument/2006/relationships/hyperlink" Target="http://www.hawking.org.uk/into-a-black-hole.html" TargetMode="External"/><Relationship Id="rId13" Type="http://schemas.openxmlformats.org/officeDocument/2006/relationships/hyperlink" Target="http://www.astrobiobrazil.org/index.php/pt_br/astrobiologia" TargetMode="External"/><Relationship Id="rId14" Type="http://schemas.openxmlformats.org/officeDocument/2006/relationships/hyperlink" Target="http://www.astrobiobrazil.org/index.php/pt_br/astrobiologia" TargetMode="External"/><Relationship Id="rId15" Type="http://schemas.openxmlformats.org/officeDocument/2006/relationships/hyperlink" Target="https://map.gsfc.nasa.gov/universe/uni_shape.html" TargetMode="External"/><Relationship Id="rId16" Type="http://schemas.openxmlformats.org/officeDocument/2006/relationships/hyperlink" Target="http://www.eso.org/public/brazil/images/eso1324a/" TargetMode="External"/><Relationship Id="rId17" Type="http://schemas.openxmlformats.org/officeDocument/2006/relationships/hyperlink" Target="http://www.eso.org/public/brazil/images/eso1324a/" TargetMode="External"/><Relationship Id="rId18" Type="http://schemas.openxmlformats.org/officeDocument/2006/relationships/hyperlink" Target="https://www.youtube.com/watch?v=QAa2O_8wBUQ" TargetMode="External"/><Relationship Id="rId19" Type="http://schemas.openxmlformats.org/officeDocument/2006/relationships/hyperlink" Target="https://www.youtube.com/watch?v=QAa2O_8wBUQ" TargetMode="External"/><Relationship Id="rId20" Type="http://schemas.openxmlformats.org/officeDocument/2006/relationships/hyperlink" Target="http://www.hawking.org.uk/the-origin-of-the-universe.html" TargetMode="External"/><Relationship Id="rId21" Type="http://schemas.openxmlformats.org/officeDocument/2006/relationships/hyperlink" Target="http://www.hawking.org.uk/the-origin-of-the-universe.html" TargetMode="External"/><Relationship Id="rId22" Type="http://schemas.openxmlformats.org/officeDocument/2006/relationships/hyperlink" Target="http://www.astrobiobrazil.org/index.php/pt_br/astrobiologia" TargetMode="External"/><Relationship Id="rId23" Type="http://schemas.openxmlformats.org/officeDocument/2006/relationships/hyperlink" Target="http://www.astrobiobrazil.org/index.php/pt_br/astrobiologia" TargetMode="External"/><Relationship Id="rId24" Type="http://schemas.openxmlformats.org/officeDocument/2006/relationships/hyperlink" Target="http://www.astrobiobrazil.org/index.php/pt_br/astrobiologia" TargetMode="External"/><Relationship Id="rId25" Type="http://schemas.openxmlformats.org/officeDocument/2006/relationships/hyperlink" Target="http://www.astrobiobrazil.org/index.php/pt_br/astrobiologia" TargetMode="External"/><Relationship Id="rId26" Type="http://schemas.openxmlformats.org/officeDocument/2006/relationships/hyperlink" Target="https://www.nasa.gov/audience/forstudents/9-12/features/what-is-dark-matter.html" TargetMode="External"/><Relationship Id="rId27" Type="http://schemas.openxmlformats.org/officeDocument/2006/relationships/hyperlink" Target="https://www.nasa.gov/audience/forstudents/9-12/features/what-is-dark-matter.html" TargetMode="External"/><Relationship Id="rId28" Type="http://schemas.openxmlformats.org/officeDocument/2006/relationships/hyperlink" Target="http://www.space.com/34303-alien-megastructure-star-strange-dimming-mystery.html" TargetMode="External"/><Relationship Id="rId29" Type="http://schemas.openxmlformats.org/officeDocument/2006/relationships/hyperlink" Target="http://www.space.com/34303-alien-megastructure-star-strange-dimming-mystery.html" TargetMode="External"/><Relationship Id="rId30" Type="http://schemas.openxmlformats.org/officeDocument/2006/relationships/slideLayout" Target="../slideLayouts/slideLayout17.xml"/><Relationship Id="rId31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724280" y="3193200"/>
            <a:ext cx="27428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2"/>
          <p:cNvSpPr/>
          <p:nvPr/>
        </p:nvSpPr>
        <p:spPr>
          <a:xfrm>
            <a:off x="4853880" y="3336840"/>
            <a:ext cx="27428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3"/>
          <p:cNvSpPr/>
          <p:nvPr/>
        </p:nvSpPr>
        <p:spPr>
          <a:xfrm>
            <a:off x="0" y="-31680"/>
            <a:ext cx="1219176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  <a:ea typeface="Tahoma"/>
              </a:rPr>
              <a:t>Mistérios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3143160" y="6517800"/>
            <a:ext cx="59371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Flammarin Engrave, autor desconhecido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10234080" y="-257760"/>
            <a:ext cx="1957680" cy="1960920"/>
          </a:xfrm>
          <a:prstGeom prst="rect">
            <a:avLst/>
          </a:prstGeom>
          <a:ln>
            <a:noFill/>
          </a:ln>
        </p:spPr>
      </p:pic>
      <p:pic>
        <p:nvPicPr>
          <p:cNvPr id="88" name="Picture 2" descr=""/>
          <p:cNvPicPr/>
          <p:nvPr/>
        </p:nvPicPr>
        <p:blipFill>
          <a:blip r:embed="rId2"/>
          <a:stretch/>
        </p:blipFill>
        <p:spPr>
          <a:xfrm>
            <a:off x="2494800" y="704880"/>
            <a:ext cx="7461000" cy="58136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"/>
          <p:cNvPicPr/>
          <p:nvPr/>
        </p:nvPicPr>
        <p:blipFill>
          <a:blip r:embed="rId1"/>
          <a:stretch/>
        </p:blipFill>
        <p:spPr>
          <a:xfrm>
            <a:off x="2492280" y="0"/>
            <a:ext cx="7045560" cy="68576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</p:spTree>
  </p:cSld>
  <p:transition spd="med">
    <p:fade/>
  </p:transition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" descr=""/>
          <p:cNvPicPr/>
          <p:nvPr/>
        </p:nvPicPr>
        <p:blipFill>
          <a:blip r:embed="rId1"/>
          <a:stretch/>
        </p:blipFill>
        <p:spPr>
          <a:xfrm>
            <a:off x="-9360" y="333360"/>
            <a:ext cx="12203280" cy="613440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"/>
          <p:cNvPicPr/>
          <p:nvPr/>
        </p:nvPicPr>
        <p:blipFill>
          <a:blip r:embed="rId1"/>
          <a:srcRect l="4035" t="0" r="4754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 descr=""/>
          <p:cNvPicPr/>
          <p:nvPr/>
        </p:nvPicPr>
        <p:blipFill>
          <a:blip r:embed="rId1"/>
          <a:srcRect l="0" t="7025" r="0" b="12757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Falando em vida...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Picture 4" descr=""/>
          <p:cNvPicPr/>
          <p:nvPr/>
        </p:nvPicPr>
        <p:blipFill>
          <a:blip r:embed="rId1"/>
          <a:srcRect l="9643" t="0" r="0" b="0"/>
          <a:stretch/>
        </p:blipFill>
        <p:spPr>
          <a:xfrm>
            <a:off x="0" y="1149120"/>
            <a:ext cx="6569640" cy="5464440"/>
          </a:xfrm>
          <a:prstGeom prst="rect">
            <a:avLst/>
          </a:prstGeom>
          <a:ln>
            <a:noFill/>
          </a:ln>
        </p:spPr>
      </p:pic>
      <p:pic>
        <p:nvPicPr>
          <p:cNvPr id="132" name="Picture 5" descr=""/>
          <p:cNvPicPr/>
          <p:nvPr/>
        </p:nvPicPr>
        <p:blipFill>
          <a:blip r:embed="rId2"/>
          <a:srcRect l="0" t="0" r="0" b="2940"/>
          <a:stretch/>
        </p:blipFill>
        <p:spPr>
          <a:xfrm>
            <a:off x="6570000" y="1149120"/>
            <a:ext cx="5621760" cy="54644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Vida Extraterrestre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3664800" y="1426680"/>
            <a:ext cx="6581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Exoplaneta, lua, corpo rochoso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Picture 4" descr=""/>
          <p:cNvPicPr/>
          <p:nvPr/>
        </p:nvPicPr>
        <p:blipFill>
          <a:blip r:embed="rId1"/>
          <a:stretch/>
        </p:blipFill>
        <p:spPr>
          <a:xfrm>
            <a:off x="315720" y="1426680"/>
            <a:ext cx="2680920" cy="463644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4510080" y="2789280"/>
            <a:ext cx="316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Zona habitável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5397120" y="4156560"/>
            <a:ext cx="33814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Campo magnético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6353640" y="5540040"/>
            <a:ext cx="48751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Composição e atmosfera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Vida </a:t>
            </a:r>
            <a:r>
              <a:rPr b="0" lang="en-CA" sz="4000" spc="-1" strike="noStrike">
                <a:solidFill>
                  <a:srgbClr val="e05073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Inteligente</a:t>
            </a: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 Extraterrestre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307800" y="-1440000"/>
            <a:ext cx="7810200" cy="332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3"/>
          <p:cNvSpPr/>
          <p:nvPr/>
        </p:nvSpPr>
        <p:spPr>
          <a:xfrm>
            <a:off x="155520" y="-1371600"/>
            <a:ext cx="2857320" cy="285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4"/>
          <p:cNvSpPr/>
          <p:nvPr/>
        </p:nvSpPr>
        <p:spPr>
          <a:xfrm>
            <a:off x="307800" y="-1219320"/>
            <a:ext cx="2857320" cy="285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Picture 6" descr=""/>
          <p:cNvPicPr/>
          <p:nvPr/>
        </p:nvPicPr>
        <p:blipFill>
          <a:blip r:embed="rId1"/>
          <a:stretch/>
        </p:blipFill>
        <p:spPr>
          <a:xfrm>
            <a:off x="7740360" y="985680"/>
            <a:ext cx="4074840" cy="4074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4" name="CustomShape 5"/>
          <p:cNvSpPr/>
          <p:nvPr/>
        </p:nvSpPr>
        <p:spPr>
          <a:xfrm>
            <a:off x="7664400" y="5145120"/>
            <a:ext cx="4226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Frank Drake (1930 - 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6"/>
          <p:cNvSpPr/>
          <p:nvPr/>
        </p:nvSpPr>
        <p:spPr>
          <a:xfrm>
            <a:off x="1458720" y="1053360"/>
            <a:ext cx="43264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CA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Equaçao de Drake: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7"/>
          <p:cNvSpPr/>
          <p:nvPr/>
        </p:nvSpPr>
        <p:spPr>
          <a:xfrm>
            <a:off x="513720" y="1947240"/>
            <a:ext cx="6216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Vida ET inteligente comunicante =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8"/>
          <p:cNvSpPr/>
          <p:nvPr/>
        </p:nvSpPr>
        <p:spPr>
          <a:xfrm>
            <a:off x="1702800" y="2561760"/>
            <a:ext cx="3838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estrelas no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9"/>
          <p:cNvSpPr/>
          <p:nvPr/>
        </p:nvSpPr>
        <p:spPr>
          <a:xfrm>
            <a:off x="1693440" y="2892240"/>
            <a:ext cx="40215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x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estrelas com planetas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10"/>
          <p:cNvSpPr/>
          <p:nvPr/>
        </p:nvSpPr>
        <p:spPr>
          <a:xfrm>
            <a:off x="1236240" y="3587760"/>
            <a:ext cx="49359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x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planetas em zona habitável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11"/>
          <p:cNvSpPr/>
          <p:nvPr/>
        </p:nvSpPr>
        <p:spPr>
          <a:xfrm>
            <a:off x="230400" y="4294800"/>
            <a:ext cx="69476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x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planetas propícios a desenvolver vida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12"/>
          <p:cNvSpPr/>
          <p:nvPr/>
        </p:nvSpPr>
        <p:spPr>
          <a:xfrm>
            <a:off x="934200" y="4999680"/>
            <a:ext cx="54846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x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planetas com vida inteligente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13"/>
          <p:cNvSpPr/>
          <p:nvPr/>
        </p:nvSpPr>
        <p:spPr>
          <a:xfrm>
            <a:off x="870480" y="5720400"/>
            <a:ext cx="56674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x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Tempo para ET criar tecnologia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Como detectar um exoplaneta?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2398680" y="767520"/>
            <a:ext cx="55454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457200" indent="-456840">
              <a:lnSpc>
                <a:spcPct val="100000"/>
              </a:lnSpc>
              <a:buClr>
                <a:srgbClr val="4cb5d3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4cb5d3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Perturbações na estrela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4cb5d3"/>
              </a:buClr>
              <a:buFont typeface="Arial"/>
              <a:buChar char="•"/>
            </a:pPr>
            <a:r>
              <a:rPr b="1" lang="en-CA" sz="2800" spc="-1" strike="noStrike">
                <a:solidFill>
                  <a:srgbClr val="4cb5d3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Imagem direta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307800" y="-1440000"/>
            <a:ext cx="7810200" cy="332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Picture 2" descr=""/>
          <p:cNvPicPr/>
          <p:nvPr/>
        </p:nvPicPr>
        <p:blipFill>
          <a:blip r:embed="rId1"/>
          <a:srcRect l="21548" t="31205" r="28954" b="32170"/>
          <a:stretch/>
        </p:blipFill>
        <p:spPr>
          <a:xfrm>
            <a:off x="-3960" y="2158560"/>
            <a:ext cx="6203520" cy="4682160"/>
          </a:xfrm>
          <a:prstGeom prst="rect">
            <a:avLst/>
          </a:prstGeom>
          <a:ln>
            <a:noFill/>
          </a:ln>
        </p:spPr>
      </p:pic>
      <p:sp>
        <p:nvSpPr>
          <p:cNvPr id="157" name="CustomShape 4"/>
          <p:cNvSpPr/>
          <p:nvPr/>
        </p:nvSpPr>
        <p:spPr>
          <a:xfrm>
            <a:off x="1207080" y="6211800"/>
            <a:ext cx="4226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Exoplaneta VSO 30c 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ESO, 13/06/2016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Picture 4" descr=""/>
          <p:cNvPicPr/>
          <p:nvPr/>
        </p:nvPicPr>
        <p:blipFill>
          <a:blip r:embed="rId2"/>
          <a:stretch/>
        </p:blipFill>
        <p:spPr>
          <a:xfrm>
            <a:off x="6199920" y="2158560"/>
            <a:ext cx="5991840" cy="4699440"/>
          </a:xfrm>
          <a:prstGeom prst="rect">
            <a:avLst/>
          </a:prstGeom>
          <a:ln>
            <a:noFill/>
          </a:ln>
        </p:spPr>
      </p:pic>
      <p:sp>
        <p:nvSpPr>
          <p:cNvPr id="159" name="CustomShape 5"/>
          <p:cNvSpPr/>
          <p:nvPr/>
        </p:nvSpPr>
        <p:spPr>
          <a:xfrm>
            <a:off x="7312320" y="6211800"/>
            <a:ext cx="42264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Exoplaneta HD 95086 b 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ESO, 03/06/2013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93" dur="indefinite" restart="never" nodeType="tmRoot">
          <p:childTnLst>
            <p:seq>
              <p:cTn id="194" dur="indefinite" nodeType="mainSeq">
                <p:childTnLst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Matéria Escura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0" y="1176480"/>
            <a:ext cx="121917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Completamente transparente: nao emite nem interage com luz.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Wingdings" charset="2"/>
              <a:buChar char="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Interage gravitacionalmente.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0" y="3346560"/>
            <a:ext cx="1218852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CA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Como detectar matéria escura?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R: Observando evidências de seus efeitos gravitacionais.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11" dur="indefinite" restart="never" nodeType="tmRoot">
          <p:childTnLst>
            <p:seq>
              <p:cTn id="212" dur="indefinite" nodeType="mainSeq">
                <p:childTnLst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20680" y="252000"/>
            <a:ext cx="12191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Lente gravitacional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Picture 2" descr=""/>
          <p:cNvPicPr/>
          <p:nvPr/>
        </p:nvPicPr>
        <p:blipFill>
          <a:blip r:embed="rId1"/>
          <a:stretch/>
        </p:blipFill>
        <p:spPr>
          <a:xfrm>
            <a:off x="5633280" y="63000"/>
            <a:ext cx="6484320" cy="673164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65" name="CustomShape 2"/>
          <p:cNvSpPr/>
          <p:nvPr/>
        </p:nvSpPr>
        <p:spPr>
          <a:xfrm>
            <a:off x="47160" y="6164280"/>
            <a:ext cx="55648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Aglomerado de Galáxias Abell 1689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Telescópio Hubble, 2003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23" dur="indefinite" restart="never" nodeType="tmRoot">
          <p:childTnLst>
            <p:seq>
              <p:cTn id="224" dur="indefinite" nodeType="mainSeq"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" descr=""/>
          <p:cNvPicPr/>
          <p:nvPr/>
        </p:nvPicPr>
        <p:blipFill>
          <a:blip r:embed="rId1"/>
          <a:stretch/>
        </p:blipFill>
        <p:spPr>
          <a:xfrm>
            <a:off x="-19080" y="0"/>
            <a:ext cx="5955840" cy="686088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5937480" y="1162080"/>
            <a:ext cx="6231240" cy="368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“</a:t>
            </a: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Para fazer descobertas,</a:t>
            </a: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
</a:t>
            </a: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é preciso ter curiosidade</a:t>
            </a: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
</a:t>
            </a: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sobre o porquê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바탕"/>
                <a:ea typeface="바탕"/>
              </a:rPr>
              <a:t>de o Universo ser como é.”</a:t>
            </a:r>
            <a:r>
              <a:rPr b="0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바탕"/>
              </a:rPr>
              <a:t>
</a:t>
            </a:r>
            <a:r>
              <a:rPr b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바탕"/>
              </a:rPr>
              <a:t>
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  <a:ea typeface="바탕"/>
              </a:rPr>
              <a:t>Isaac Asimov (1919-1992)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20680" y="252000"/>
            <a:ext cx="12191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Estrutura e velocidade de rotaçao de galáxias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3" descr=""/>
          <p:cNvPicPr/>
          <p:nvPr/>
        </p:nvPicPr>
        <p:blipFill>
          <a:blip r:embed="rId1"/>
          <a:srcRect l="26675" t="10600" r="23668" b="7416"/>
          <a:stretch/>
        </p:blipFill>
        <p:spPr>
          <a:xfrm>
            <a:off x="-1440" y="992520"/>
            <a:ext cx="5923800" cy="549792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0" y="6490800"/>
            <a:ext cx="592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 </a:t>
            </a: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Distribuiçao esperada na Via Láctea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Picture 4" descr=""/>
          <p:cNvPicPr/>
          <p:nvPr/>
        </p:nvPicPr>
        <p:blipFill>
          <a:blip r:embed="rId2"/>
          <a:srcRect l="52836" t="21855" r="3550" b="9331"/>
          <a:stretch/>
        </p:blipFill>
        <p:spPr>
          <a:xfrm>
            <a:off x="5993280" y="992520"/>
            <a:ext cx="6198480" cy="5497920"/>
          </a:xfrm>
          <a:prstGeom prst="rect">
            <a:avLst/>
          </a:prstGeom>
          <a:ln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5993280" y="6490800"/>
            <a:ext cx="6198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 </a:t>
            </a: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Velocidade de rotaçao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30" dur="indefinite" restart="never" nodeType="tmRoot">
          <p:childTnLst>
            <p:seq>
              <p:cTn id="2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Detectar diretamente matéria Escura?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1"/>
          <a:srcRect l="0" t="0" r="6579" b="0"/>
          <a:stretch/>
        </p:blipFill>
        <p:spPr>
          <a:xfrm>
            <a:off x="5848920" y="1350360"/>
            <a:ext cx="6344640" cy="452988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7002720" y="5880600"/>
            <a:ext cx="4226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ALMA (ESO)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Picture 4" descr=""/>
          <p:cNvPicPr/>
          <p:nvPr/>
        </p:nvPicPr>
        <p:blipFill>
          <a:blip r:embed="rId2"/>
          <a:srcRect l="3076" t="3952" r="9388" b="6608"/>
          <a:stretch/>
        </p:blipFill>
        <p:spPr>
          <a:xfrm>
            <a:off x="0" y="1350360"/>
            <a:ext cx="5911560" cy="452988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858600" y="5880600"/>
            <a:ext cx="4226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Olho humano (Roie Galitz)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32" dur="indefinite" restart="never" nodeType="tmRoot">
          <p:childTnLst>
            <p:seq>
              <p:cTn id="233" dur="indefinite" nodeType="mainSeq">
                <p:childTnLst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Energia Escura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321120" y="841320"/>
            <a:ext cx="9119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Galáxias estão se afastando </a:t>
            </a: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de forma acelerada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283680" y="1546920"/>
            <a:ext cx="119854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Energia escura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: -forma ainda desconhecida de energia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 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-permeia todo 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 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-responsável pela expansão acelerada do espaço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	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200880" y="2913480"/>
            <a:ext cx="3168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Possibilidades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Line 5"/>
          <p:cNvSpPr/>
          <p:nvPr/>
        </p:nvSpPr>
        <p:spPr>
          <a:xfrm>
            <a:off x="283680" y="3419280"/>
            <a:ext cx="11745720" cy="360"/>
          </a:xfrm>
          <a:prstGeom prst="line">
            <a:avLst/>
          </a:prstGeom>
          <a:ln>
            <a:rou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181" name="CustomShape 6"/>
          <p:cNvSpPr/>
          <p:nvPr/>
        </p:nvSpPr>
        <p:spPr>
          <a:xfrm>
            <a:off x="311040" y="3846960"/>
            <a:ext cx="6559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Característica do próprio espaço.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307440" y="4661640"/>
            <a:ext cx="56448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Força contrária à gravidade.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50" dur="indefinite" restart="never" nodeType="tmRoot">
          <p:childTnLst>
            <p:seq>
              <p:cTn id="251" dur="indefinite" nodeType="mainSeq">
                <p:childTnLst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Buracos negros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2030400" y="762120"/>
            <a:ext cx="8127360" cy="60955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74" dur="indefinite" restart="never" nodeType="tmRoot">
          <p:childTnLst>
            <p:seq>
              <p:cTn id="2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buracos negros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Picture 2" descr=""/>
          <p:cNvPicPr/>
          <p:nvPr/>
        </p:nvPicPr>
        <p:blipFill>
          <a:blip r:embed="rId1"/>
          <a:stretch/>
        </p:blipFill>
        <p:spPr>
          <a:xfrm>
            <a:off x="88560" y="762120"/>
            <a:ext cx="4285800" cy="6009840"/>
          </a:xfrm>
          <a:prstGeom prst="rect">
            <a:avLst/>
          </a:prstGeom>
          <a:ln>
            <a:noFill/>
          </a:ln>
        </p:spPr>
      </p:pic>
      <p:pic>
        <p:nvPicPr>
          <p:cNvPr id="187" name="Picture 4" descr=""/>
          <p:cNvPicPr/>
          <p:nvPr/>
        </p:nvPicPr>
        <p:blipFill>
          <a:blip r:embed="rId2"/>
          <a:stretch/>
        </p:blipFill>
        <p:spPr>
          <a:xfrm>
            <a:off x="4584240" y="762120"/>
            <a:ext cx="7509600" cy="60098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76" dur="indefinite" restart="never" nodeType="tmRoot">
          <p:childTnLst>
            <p:seq>
              <p:cTn id="277" dur="indefinite" nodeType="mainSeq">
                <p:childTnLst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 descr=""/>
          <p:cNvPicPr/>
          <p:nvPr/>
        </p:nvPicPr>
        <p:blipFill>
          <a:blip r:embed="rId1"/>
          <a:srcRect l="0" t="21613" r="0" b="24943"/>
          <a:stretch/>
        </p:blipFill>
        <p:spPr>
          <a:xfrm>
            <a:off x="0" y="0"/>
            <a:ext cx="12171960" cy="6857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Buracos negros da vida real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3314520" y="6490800"/>
            <a:ext cx="592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Centaurus A, WFI/ESO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88" dur="indefinite" restart="never" nodeType="tmRoot">
          <p:childTnLst>
            <p:seq>
              <p:cTn id="289" dur="indefinite" nodeType="mainSeq"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"/>
          <p:cNvPicPr/>
          <p:nvPr/>
        </p:nvPicPr>
        <p:blipFill>
          <a:blip r:embed="rId1"/>
          <a:srcRect l="1137" t="14853" r="1247" b="10261"/>
          <a:stretch/>
        </p:blipFill>
        <p:spPr>
          <a:xfrm>
            <a:off x="-126000" y="-18360"/>
            <a:ext cx="12314520" cy="708192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	</a:t>
            </a: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Buracos negros da vida real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3132360" y="6708240"/>
            <a:ext cx="592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Sagitarius A, NASA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95" dur="indefinite" restart="never" nodeType="tmRoot">
          <p:childTnLst>
            <p:seq>
              <p:cTn id="296" dur="indefinite" nodeType="mainSeq"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Interior de um buraco negro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0" y="1951920"/>
            <a:ext cx="6094080" cy="443520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 rot="21171600">
            <a:off x="8634600" y="501120"/>
            <a:ext cx="3518640" cy="5166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Segundo a mídia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878040" y="6466320"/>
            <a:ext cx="4226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Interestelar (2014)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Picture 2" descr=""/>
          <p:cNvPicPr/>
          <p:nvPr/>
        </p:nvPicPr>
        <p:blipFill>
          <a:blip r:embed="rId2"/>
          <a:srcRect l="11994" t="0" r="10675" b="0"/>
          <a:stretch/>
        </p:blipFill>
        <p:spPr>
          <a:xfrm>
            <a:off x="6094440" y="1951920"/>
            <a:ext cx="6097320" cy="4435200"/>
          </a:xfrm>
          <a:prstGeom prst="rect">
            <a:avLst/>
          </a:prstGeom>
          <a:ln>
            <a:noFill/>
          </a:ln>
        </p:spPr>
      </p:pic>
      <p:sp>
        <p:nvSpPr>
          <p:cNvPr id="199" name="CustomShape 4"/>
          <p:cNvSpPr/>
          <p:nvPr/>
        </p:nvSpPr>
        <p:spPr>
          <a:xfrm>
            <a:off x="7029720" y="6466320"/>
            <a:ext cx="4226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Cosmos (2014)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02" dur="indefinite" restart="never" nodeType="tmRoot">
          <p:childTnLst>
            <p:seq>
              <p:cTn id="303" dur="indefinite" nodeType="mainSeq">
                <p:childTnLst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0" y="54360"/>
            <a:ext cx="12188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A morte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Picture 2" descr=""/>
          <p:cNvPicPr/>
          <p:nvPr/>
        </p:nvPicPr>
        <p:blipFill>
          <a:blip r:embed="rId1"/>
          <a:stretch/>
        </p:blipFill>
        <p:spPr>
          <a:xfrm>
            <a:off x="7135560" y="1732320"/>
            <a:ext cx="4895280" cy="3261240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316080" y="1135080"/>
            <a:ext cx="7839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“</a:t>
            </a: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The Big Freeze”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: O grande congelamento.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338760" y="1868040"/>
            <a:ext cx="6924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“</a:t>
            </a: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The Big Crunch”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: O grande colapso.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310320" y="2552040"/>
            <a:ext cx="63763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“</a:t>
            </a:r>
            <a:r>
              <a:rPr b="1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The Big Rip”</a:t>
            </a: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: A grande ruptura.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Picture 4" descr=""/>
          <p:cNvPicPr/>
          <p:nvPr/>
        </p:nvPicPr>
        <p:blipFill>
          <a:blip r:embed="rId2"/>
          <a:stretch/>
        </p:blipFill>
        <p:spPr>
          <a:xfrm>
            <a:off x="1089360" y="3268800"/>
            <a:ext cx="4818240" cy="33933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20" dur="indefinite" restart="never" nodeType="tmRoot">
          <p:childTnLst>
            <p:seq>
              <p:cTn id="321" dur="indefinite" nodeType="mainSeq">
                <p:childTnLst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819720" y="1768320"/>
            <a:ext cx="11371680" cy="420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"/>
              </a:rPr>
              <a:t>://pt.wikipedia.org/wiki/Exoplaneta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3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4"/>
              </a:rPr>
              <a:t>://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5"/>
              </a:rPr>
              <a:t>home.cern/about/physics/dark-matter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6"/>
              </a:rPr>
              <a:t>http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7"/>
              </a:rPr>
              <a:t>://www.eso.org/public/images/potw1624a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8"/>
              </a:rPr>
              <a:t>/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9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0"/>
              </a:rPr>
              <a:t>://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1"/>
              </a:rPr>
              <a:t>map.gsfc.nasa.gov/universe/uni_fate.html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2"/>
              </a:rPr>
              <a:t>http://www.hawking.org.uk/into-a-black-hole.html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3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4"/>
              </a:rPr>
              <a:t>://www.youtube.com/watch?v=Co-JJyPRFaM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5"/>
              </a:rPr>
              <a:t>https://map.gsfc.nasa.gov/universe/uni_shape.html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6"/>
              </a:rPr>
              <a:t>http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7"/>
              </a:rPr>
              <a:t>://www.eso.org/public/brazil/images/eso1324a/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8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19"/>
              </a:rPr>
              <a:t>://www.youtube.com/watch?v=QAa2O_8wBUQ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0"/>
              </a:rPr>
              <a:t>http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1"/>
              </a:rPr>
              <a:t>://www.hawking.org.uk/the-origin-of-the-universe.html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2"/>
              </a:rPr>
              <a:t>http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3"/>
              </a:rPr>
              <a:t>://www.astrobiobrazil.org/index.php/pt_br/astrobiologia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4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5"/>
              </a:rPr>
              <a:t>://andrewrcameron.files.wordpress.com/2014/03/universum.jpg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6"/>
              </a:rPr>
              <a:t>https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7"/>
              </a:rPr>
              <a:t>://www.nasa.gov/audience/forstudents/9-12/features/what-is-dark-matter.html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8"/>
              </a:rPr>
              <a:t>http://</a:t>
            </a:r>
            <a:r>
              <a:rPr b="0" lang="en-CA" sz="1800" spc="-1" strike="noStrike" u="sng">
                <a:solidFill>
                  <a:srgbClr val="e19520"/>
                </a:solidFill>
                <a:uFill>
                  <a:solidFill>
                    <a:srgbClr val="ffffff"/>
                  </a:solidFill>
                </a:uFill>
                <a:latin typeface="Century Gothic"/>
                <a:hlinkClick r:id="rId29"/>
              </a:rPr>
              <a:t>www.space.com/34303-alien-megastructure-star-strange-dimming-mystery.html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837720" y="677880"/>
            <a:ext cx="3533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Referências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42" dur="indefinite" restart="never" nodeType="tmRoot">
          <p:childTnLst>
            <p:seq>
              <p:cTn id="3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8882640" y="1163160"/>
            <a:ext cx="3308760" cy="222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  <a:ea typeface="바탕"/>
              </a:rPr>
              <a:t>Átomos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  <a:ea typeface="바탕"/>
              </a:rPr>
              <a:t>Matéria escura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  <a:ea typeface="바탕"/>
              </a:rPr>
              <a:t>Energia escura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Do que é feito o Universo?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Picture 2" descr=""/>
          <p:cNvPicPr/>
          <p:nvPr/>
        </p:nvPicPr>
        <p:blipFill>
          <a:blip r:embed="rId1"/>
          <a:srcRect l="22242" t="25328" r="14679" b="3049"/>
          <a:stretch/>
        </p:blipFill>
        <p:spPr>
          <a:xfrm>
            <a:off x="828360" y="1163160"/>
            <a:ext cx="6768000" cy="528696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2099520" y="6513480"/>
            <a:ext cx="4226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en-CA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Fonte: NASA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4"/>
          <p:cNvSpPr/>
          <p:nvPr/>
        </p:nvSpPr>
        <p:spPr>
          <a:xfrm>
            <a:off x="8299080" y="1208880"/>
            <a:ext cx="396000" cy="396000"/>
          </a:xfrm>
          <a:prstGeom prst="rect">
            <a:avLst/>
          </a:prstGeom>
          <a:solidFill>
            <a:srgbClr val="e4780c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5"/>
          <p:cNvSpPr/>
          <p:nvPr/>
        </p:nvSpPr>
        <p:spPr>
          <a:xfrm>
            <a:off x="8308080" y="2056680"/>
            <a:ext cx="396000" cy="396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6"/>
          <p:cNvSpPr/>
          <p:nvPr/>
        </p:nvSpPr>
        <p:spPr>
          <a:xfrm>
            <a:off x="8308080" y="2885040"/>
            <a:ext cx="396000" cy="396000"/>
          </a:xfrm>
          <a:prstGeom prst="rect">
            <a:avLst/>
          </a:prstGeom>
          <a:solidFill>
            <a:srgbClr val="7532a8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fade/>
  </p:transition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5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3758040" y="63000"/>
            <a:ext cx="429588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CA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Obrigada!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7602120" y="6021000"/>
            <a:ext cx="45702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Natália Palivanas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natália.palivanas@usp.br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44" dur="indefinite" restart="never" nodeType="tmRoot">
          <p:childTnLst>
            <p:seq>
              <p:cTn id="3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Origem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1775880" y="6446160"/>
            <a:ext cx="23148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Pan’ku (China)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Picture 7" descr=""/>
          <p:cNvPicPr/>
          <p:nvPr/>
        </p:nvPicPr>
        <p:blipFill>
          <a:blip r:embed="rId1"/>
          <a:stretch/>
        </p:blipFill>
        <p:spPr>
          <a:xfrm>
            <a:off x="564840" y="772200"/>
            <a:ext cx="5000760" cy="5673600"/>
          </a:xfrm>
          <a:prstGeom prst="rect">
            <a:avLst/>
          </a:prstGeom>
          <a:ln>
            <a:noFill/>
          </a:ln>
        </p:spPr>
      </p:pic>
      <p:pic>
        <p:nvPicPr>
          <p:cNvPr id="101" name="Picture 8" descr=""/>
          <p:cNvPicPr/>
          <p:nvPr/>
        </p:nvPicPr>
        <p:blipFill>
          <a:blip r:embed="rId2"/>
          <a:stretch/>
        </p:blipFill>
        <p:spPr>
          <a:xfrm>
            <a:off x="6984360" y="772200"/>
            <a:ext cx="4482720" cy="5673600"/>
          </a:xfrm>
          <a:prstGeom prst="rect">
            <a:avLst/>
          </a:prstGeom>
          <a:ln>
            <a:noFill/>
          </a:ln>
        </p:spPr>
      </p:pic>
      <p:sp>
        <p:nvSpPr>
          <p:cNvPr id="102" name="CustomShape 3"/>
          <p:cNvSpPr/>
          <p:nvPr/>
        </p:nvSpPr>
        <p:spPr>
          <a:xfrm>
            <a:off x="8067960" y="6455160"/>
            <a:ext cx="23148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Bumba (África)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Origem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1338120" y="985320"/>
            <a:ext cx="4069080" cy="508680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776160" y="6075000"/>
            <a:ext cx="5192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-Tempo é intrínsico ao Universo.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Picture 6" descr=""/>
          <p:cNvPicPr/>
          <p:nvPr/>
        </p:nvPicPr>
        <p:blipFill>
          <a:blip r:embed="rId2"/>
          <a:stretch/>
        </p:blipFill>
        <p:spPr>
          <a:xfrm>
            <a:off x="7151760" y="985320"/>
            <a:ext cx="3792240" cy="508680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6451560" y="6075000"/>
            <a:ext cx="5192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-Universo está se expandindo.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Origem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159120" y="1005480"/>
            <a:ext cx="48751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Evidências do Big Bang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Line 3"/>
          <p:cNvSpPr/>
          <p:nvPr/>
        </p:nvSpPr>
        <p:spPr>
          <a:xfrm>
            <a:off x="283680" y="1511280"/>
            <a:ext cx="11758680" cy="360"/>
          </a:xfrm>
          <a:prstGeom prst="line">
            <a:avLst/>
          </a:prstGeom>
          <a:ln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4"/>
          <p:cNvSpPr/>
          <p:nvPr/>
        </p:nvSpPr>
        <p:spPr>
          <a:xfrm>
            <a:off x="301320" y="1939320"/>
            <a:ext cx="4181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Universo expandindo.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5"/>
          <p:cNvSpPr/>
          <p:nvPr/>
        </p:nvSpPr>
        <p:spPr>
          <a:xfrm>
            <a:off x="330840" y="2753640"/>
            <a:ext cx="11496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Proporção dos elementos H-1, H-2, He-3, He-4, Li-7, Berílio.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6"/>
          <p:cNvSpPr/>
          <p:nvPr/>
        </p:nvSpPr>
        <p:spPr>
          <a:xfrm>
            <a:off x="294120" y="3595320"/>
            <a:ext cx="7290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Formação de galáxias em larga escala.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Picture 2" descr=""/>
          <p:cNvPicPr/>
          <p:nvPr/>
        </p:nvPicPr>
        <p:blipFill>
          <a:blip r:embed="rId1"/>
          <a:stretch/>
        </p:blipFill>
        <p:spPr>
          <a:xfrm>
            <a:off x="6274800" y="3816360"/>
            <a:ext cx="5767200" cy="2883600"/>
          </a:xfrm>
          <a:prstGeom prst="rect">
            <a:avLst/>
          </a:prstGeom>
          <a:ln>
            <a:noFill/>
          </a:ln>
        </p:spPr>
      </p:pic>
      <p:sp>
        <p:nvSpPr>
          <p:cNvPr id="115" name="CustomShape 7"/>
          <p:cNvSpPr/>
          <p:nvPr/>
        </p:nvSpPr>
        <p:spPr>
          <a:xfrm>
            <a:off x="306000" y="4438800"/>
            <a:ext cx="5279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CA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Radiação cósmica de fundo.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Origem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Picture 2" descr=""/>
          <p:cNvPicPr/>
          <p:nvPr/>
        </p:nvPicPr>
        <p:blipFill>
          <a:blip r:embed="rId1"/>
          <a:stretch/>
        </p:blipFill>
        <p:spPr>
          <a:xfrm>
            <a:off x="1354320" y="725040"/>
            <a:ext cx="9483120" cy="606240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84" dur="indefinite" restart="never" nodeType="tmRoot">
          <p:childTnLst>
            <p:seq>
              <p:cTn id="8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Formato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0" y="1482120"/>
            <a:ext cx="12191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Relatividade Geral 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0" y="3522600"/>
            <a:ext cx="12191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Massa deforma o espaço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0" y="5490720"/>
            <a:ext cx="12191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etter Gothic Std"/>
              </a:rPr>
              <a:t>Espaço tem algum formato?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5859360" y="2144160"/>
            <a:ext cx="472680" cy="1267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123" name="CustomShape 6"/>
          <p:cNvSpPr/>
          <p:nvPr/>
        </p:nvSpPr>
        <p:spPr>
          <a:xfrm>
            <a:off x="5859360" y="4156200"/>
            <a:ext cx="472680" cy="1267920"/>
          </a:xfrm>
          <a:prstGeom prst="down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</p:spTree>
  </p:cSld>
  <p:transition spd="med">
    <p:fade/>
  </p:transition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4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" dur="4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" dur="4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64440"/>
            <a:ext cx="121917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rator Std"/>
              </a:rPr>
              <a:t>Formato do Universo</a:t>
            </a:r>
            <a:endParaRPr b="0" lang="en-CA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>
            <a:off x="2926440" y="900360"/>
            <a:ext cx="6338520" cy="58820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1847</TotalTime>
  <Application>LibreOffice/5.2.4.2$Windows_X86_64 LibreOffice_project/3d5603e1122f0f102b62521720ab13a38a4e0eb0</Application>
  <Words>668</Words>
  <Paragraphs>175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2012-07-30T23:50:35Z</dcterms:created>
  <dc:creator>Natália</dc:creator>
  <dc:description/>
  <dc:language>en-CA</dc:language>
  <cp:lastModifiedBy/>
  <dcterms:modified xsi:type="dcterms:W3CDTF">2017-01-16T13:48:32Z</dcterms:modified>
  <cp:revision>128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32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33</vt:i4>
  </property>
</Properties>
</file>