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961" r:id="rId2"/>
    <p:sldId id="965" r:id="rId3"/>
    <p:sldId id="962" r:id="rId4"/>
    <p:sldId id="978" r:id="rId5"/>
    <p:sldId id="979" r:id="rId6"/>
    <p:sldId id="989" r:id="rId7"/>
    <p:sldId id="1004" r:id="rId8"/>
    <p:sldId id="993" r:id="rId9"/>
    <p:sldId id="1005" r:id="rId10"/>
    <p:sldId id="963" r:id="rId11"/>
    <p:sldId id="994" r:id="rId12"/>
    <p:sldId id="996" r:id="rId13"/>
    <p:sldId id="995" r:id="rId14"/>
    <p:sldId id="997" r:id="rId15"/>
    <p:sldId id="964" r:id="rId16"/>
    <p:sldId id="998" r:id="rId17"/>
    <p:sldId id="1006" r:id="rId18"/>
    <p:sldId id="999" r:id="rId19"/>
    <p:sldId id="1000" r:id="rId20"/>
    <p:sldId id="1001" r:id="rId21"/>
    <p:sldId id="990" r:id="rId22"/>
    <p:sldId id="991" r:id="rId23"/>
    <p:sldId id="966" r:id="rId24"/>
    <p:sldId id="986" r:id="rId25"/>
    <p:sldId id="987" r:id="rId26"/>
    <p:sldId id="988" r:id="rId27"/>
    <p:sldId id="967" r:id="rId28"/>
    <p:sldId id="985" r:id="rId29"/>
    <p:sldId id="968" r:id="rId30"/>
    <p:sldId id="969" r:id="rId31"/>
    <p:sldId id="972" r:id="rId32"/>
    <p:sldId id="973" r:id="rId33"/>
    <p:sldId id="974" r:id="rId34"/>
    <p:sldId id="970" r:id="rId35"/>
    <p:sldId id="977" r:id="rId36"/>
    <p:sldId id="971" r:id="rId37"/>
    <p:sldId id="981" r:id="rId38"/>
    <p:sldId id="982" r:id="rId39"/>
    <p:sldId id="983" r:id="rId40"/>
    <p:sldId id="984" r:id="rId41"/>
    <p:sldId id="1003" r:id="rId42"/>
    <p:sldId id="975" r:id="rId43"/>
    <p:sldId id="980" r:id="rId44"/>
    <p:sldId id="1002" r:id="rId45"/>
    <p:sldId id="976" r:id="rId46"/>
  </p:sldIdLst>
  <p:sldSz cx="9144000" cy="6858000" type="screen4x3"/>
  <p:notesSz cx="6858000" cy="8686800"/>
  <p:defaultTex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p:defaultTextStyle>
  <p:extLst>
    <p:ext uri="{EFAFB233-063F-42B5-8137-9DF3F51BA10A}">
      <p15:sldGuideLst xmlns:p15="http://schemas.microsoft.com/office/powerpoint/2012/main" xmlns="">
        <p15:guide id="1" orient="horz" pos="2256">
          <p15:clr>
            <a:srgbClr val="A4A3A4"/>
          </p15:clr>
        </p15:guide>
        <p15:guide id="2" pos="2880">
          <p15:clr>
            <a:srgbClr val="A4A3A4"/>
          </p15:clr>
        </p15:guide>
      </p15:sldGuideLst>
    </p:ext>
    <p:ext uri="{2D200454-40CA-4A62-9FC3-DE9A4176ACB9}">
      <p15:notesGuideLst xmlns:p15="http://schemas.microsoft.com/office/powerpoint/2012/main" xmlns="">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 initials="A" lastIdx="4" clrIdx="0"/>
  <p:cmAuthor id="1" name="Tamara Galindo" initials="TG" lastIdx="1" clrIdx="1">
    <p:extLst>
      <p:ext uri="{19B8F6BF-5375-455C-9EA6-DF929625EA0E}">
        <p15:presenceInfo xmlns:p15="http://schemas.microsoft.com/office/powerpoint/2012/main" xmlns="" userId="9901479852d864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E8800"/>
    <a:srgbClr val="FFFFCC"/>
    <a:srgbClr val="143C2B"/>
    <a:srgbClr val="005392"/>
    <a:srgbClr val="000066"/>
    <a:srgbClr val="0000FF"/>
    <a:srgbClr val="0066FF"/>
    <a:srgbClr val="00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69158" autoAdjust="0"/>
  </p:normalViewPr>
  <p:slideViewPr>
    <p:cSldViewPr>
      <p:cViewPr varScale="1">
        <p:scale>
          <a:sx n="44" d="100"/>
          <a:sy n="44" d="100"/>
        </p:scale>
        <p:origin x="-1464" y="-72"/>
      </p:cViewPr>
      <p:guideLst>
        <p:guide orient="horz" pos="22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39" y="863"/>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5" name="Rectangle 3"/>
          <p:cNvSpPr>
            <a:spLocks noGrp="1" noChangeArrowheads="1"/>
          </p:cNvSpPr>
          <p:nvPr>
            <p:ph type="dt" sz="quarter"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Times New Roman" pitchFamily="18" charset="0"/>
              </a:defRPr>
            </a:lvl1pPr>
          </a:lstStyle>
          <a:p>
            <a:pPr>
              <a:defRPr/>
            </a:pPr>
            <a:endParaRPr lang="pt-BR"/>
          </a:p>
        </p:txBody>
      </p:sp>
      <p:sp>
        <p:nvSpPr>
          <p:cNvPr id="3076" name="Rectangle 4"/>
          <p:cNvSpPr>
            <a:spLocks noGrp="1" noChangeArrowheads="1"/>
          </p:cNvSpPr>
          <p:nvPr>
            <p:ph type="ftr" sz="quarter" idx="2"/>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7" name="Rectangle 5"/>
          <p:cNvSpPr>
            <a:spLocks noGrp="1" noChangeArrowheads="1"/>
          </p:cNvSpPr>
          <p:nvPr>
            <p:ph type="sldNum" sz="quarter" idx="3"/>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Times New Roman" pitchFamily="18" charset="0"/>
              </a:defRPr>
            </a:lvl1pPr>
          </a:lstStyle>
          <a:p>
            <a:pPr>
              <a:defRPr/>
            </a:pPr>
            <a:fld id="{CFA652CD-3B31-4DA3-A018-E4E32F35A5AB}" type="slidenum">
              <a:rPr lang="pt-BR"/>
              <a:pPr>
                <a:defRPr/>
              </a:pPr>
              <a:t>‹nº›</a:t>
            </a:fld>
            <a:endParaRPr lang="pt-BR"/>
          </a:p>
        </p:txBody>
      </p:sp>
    </p:spTree>
    <p:extLst>
      <p:ext uri="{BB962C8B-B14F-4D97-AF65-F5344CB8AC3E}">
        <p14:creationId xmlns:p14="http://schemas.microsoft.com/office/powerpoint/2010/main" xmlns="" val="3584190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defRPr>
            </a:lvl1pPr>
          </a:lstStyle>
          <a:p>
            <a:pPr>
              <a:defRPr/>
            </a:pPr>
            <a:endParaRPr lang="pt-BR"/>
          </a:p>
        </p:txBody>
      </p:sp>
      <p:sp>
        <p:nvSpPr>
          <p:cNvPr id="2051" name="Rectangle 3"/>
          <p:cNvSpPr>
            <a:spLocks noGrp="1" noChangeArrowheads="1"/>
          </p:cNvSpPr>
          <p:nvPr>
            <p:ph type="dt"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defRPr>
            </a:lvl1pPr>
          </a:lstStyle>
          <a:p>
            <a:pPr>
              <a:defRPr/>
            </a:pPr>
            <a:endParaRPr lang="pt-BR"/>
          </a:p>
        </p:txBody>
      </p:sp>
      <p:sp>
        <p:nvSpPr>
          <p:cNvPr id="31748" name="Rectangle 4"/>
          <p:cNvSpPr>
            <a:spLocks noGrp="1" noRot="1" noChangeAspect="1" noChangeArrowheads="1" noTextEdit="1"/>
          </p:cNvSpPr>
          <p:nvPr>
            <p:ph type="sldImg" idx="2"/>
          </p:nvPr>
        </p:nvSpPr>
        <p:spPr bwMode="auto">
          <a:xfrm>
            <a:off x="1263650" y="657225"/>
            <a:ext cx="4330700" cy="32448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125913"/>
            <a:ext cx="5029200" cy="39100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2054" name="Rectangle 6"/>
          <p:cNvSpPr>
            <a:spLocks noGrp="1" noChangeArrowheads="1"/>
          </p:cNvSpPr>
          <p:nvPr>
            <p:ph type="ftr" sz="quarter" idx="4"/>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defRPr>
            </a:lvl1pPr>
          </a:lstStyle>
          <a:p>
            <a:pPr>
              <a:defRPr/>
            </a:pPr>
            <a:endParaRPr lang="pt-BR"/>
          </a:p>
        </p:txBody>
      </p:sp>
      <p:sp>
        <p:nvSpPr>
          <p:cNvPr id="2055" name="Rectangle 7"/>
          <p:cNvSpPr>
            <a:spLocks noGrp="1" noChangeArrowheads="1"/>
          </p:cNvSpPr>
          <p:nvPr>
            <p:ph type="sldNum" sz="quarter" idx="5"/>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defRPr>
            </a:lvl1pPr>
          </a:lstStyle>
          <a:p>
            <a:pPr>
              <a:defRPr/>
            </a:pPr>
            <a:fld id="{44C27E86-A91C-48BC-BC6F-3157D93EDA57}" type="slidenum">
              <a:rPr lang="pt-BR"/>
              <a:pPr>
                <a:defRPr/>
              </a:pPr>
              <a:t>‹nº›</a:t>
            </a:fld>
            <a:endParaRPr lang="pt-BR"/>
          </a:p>
        </p:txBody>
      </p:sp>
    </p:spTree>
    <p:extLst>
      <p:ext uri="{BB962C8B-B14F-4D97-AF65-F5344CB8AC3E}">
        <p14:creationId xmlns:p14="http://schemas.microsoft.com/office/powerpoint/2010/main" xmlns="" val="662114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t.wikipedia.org/wiki/%C3%93ptica_geom%C3%A9trica"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pt.wikipedia.org/wiki/Eixo_%C3%B3ptico" TargetMode="External"/><Relationship Id="rId5" Type="http://schemas.openxmlformats.org/officeDocument/2006/relationships/hyperlink" Target="https://pt.wikipedia.org/wiki/Refra%C3%A7%C3%A3o" TargetMode="External"/><Relationship Id="rId4" Type="http://schemas.openxmlformats.org/officeDocument/2006/relationships/hyperlink" Target="https://pt.wikipedia.org/wiki/Lent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7E9EFDE-3931-4916-A185-632897AC7FC4}" type="slidenum">
              <a:rPr lang="pt-BR" smtClean="0"/>
              <a:pPr/>
              <a:t>1</a:t>
            </a:fld>
            <a:endParaRPr lang="pt-BR"/>
          </a:p>
        </p:txBody>
      </p:sp>
      <p:sp>
        <p:nvSpPr>
          <p:cNvPr id="32771" name="Text Box 2"/>
          <p:cNvSpPr txBox="1">
            <a:spLocks noChangeArrowheads="1"/>
          </p:cNvSpPr>
          <p:nvPr/>
        </p:nvSpPr>
        <p:spPr bwMode="auto">
          <a:xfrm>
            <a:off x="1190625" y="835025"/>
            <a:ext cx="4476750" cy="3006725"/>
          </a:xfrm>
          <a:prstGeom prst="rect">
            <a:avLst/>
          </a:prstGeom>
          <a:solidFill>
            <a:srgbClr val="FFFFFF"/>
          </a:solidFill>
          <a:ln w="9360">
            <a:solidFill>
              <a:srgbClr val="000000"/>
            </a:solidFill>
            <a:miter lim="800000"/>
            <a:headEnd/>
            <a:tailEnd/>
          </a:ln>
        </p:spPr>
        <p:txBody>
          <a:bodyPr wrap="none" anchor="ctr"/>
          <a:lstStyle/>
          <a:p>
            <a:endParaRPr lang="pt-BR"/>
          </a:p>
        </p:txBody>
      </p:sp>
      <p:sp>
        <p:nvSpPr>
          <p:cNvPr id="32772" name="Rectangle 3"/>
          <p:cNvSpPr>
            <a:spLocks noGrp="1" noChangeArrowheads="1"/>
          </p:cNvSpPr>
          <p:nvPr>
            <p:ph type="body"/>
          </p:nvPr>
        </p:nvSpPr>
        <p:spPr>
          <a:xfrm>
            <a:off x="1062038" y="4132263"/>
            <a:ext cx="4735512" cy="3333750"/>
          </a:xfrm>
          <a:noFill/>
          <a:ln/>
        </p:spPr>
        <p:txBody>
          <a:bodyPr wrap="none" anchor="ctr"/>
          <a:lstStyle/>
          <a:p>
            <a:endParaRPr lang="pt-BR" dirty="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sz="1200" b="0" i="0" kern="1200" dirty="0">
                <a:solidFill>
                  <a:schemeClr val="tx1"/>
                </a:solidFill>
                <a:latin typeface="Times New Roman" pitchFamily="18" charset="0"/>
                <a:ea typeface="+mn-ea"/>
                <a:cs typeface="+mn-cs"/>
              </a:rPr>
              <a:t>O início das operações do telescópio está previsto para 2024.</a:t>
            </a:r>
          </a:p>
          <a:p>
            <a:r>
              <a:rPr lang="pt-BR" sz="1200" b="0" i="0" kern="1200" dirty="0">
                <a:solidFill>
                  <a:schemeClr val="tx1"/>
                </a:solidFill>
                <a:latin typeface="Times New Roman" pitchFamily="18" charset="0"/>
                <a:ea typeface="+mn-ea"/>
                <a:cs typeface="+mn-cs"/>
              </a:rPr>
              <a:t>O projeto do telescópio GMT combina sete espelhos, cada um deles com 8,4 metros de diâmetro, para criar um único telescópio de 25 metros de diâmetro</a:t>
            </a:r>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42</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r>
              <a:rPr lang="pt-BR" sz="1200" b="0" i="0" kern="1200" dirty="0">
                <a:solidFill>
                  <a:schemeClr val="tx1"/>
                </a:solidFill>
                <a:effectLst/>
                <a:latin typeface="Times New Roman" pitchFamily="18" charset="0"/>
                <a:ea typeface="+mn-ea"/>
                <a:cs typeface="+mn-cs"/>
              </a:rPr>
              <a:t>2024</a:t>
            </a:r>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44</a:t>
            </a:fld>
            <a:endParaRPr lang="pt-BR"/>
          </a:p>
        </p:txBody>
      </p:sp>
    </p:spTree>
    <p:extLst>
      <p:ext uri="{BB962C8B-B14F-4D97-AF65-F5344CB8AC3E}">
        <p14:creationId xmlns:p14="http://schemas.microsoft.com/office/powerpoint/2010/main" xmlns="" val="1009800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sz="1200" b="0" i="0" kern="1200" dirty="0">
                <a:solidFill>
                  <a:schemeClr val="tx1"/>
                </a:solidFill>
                <a:latin typeface="Times New Roman" pitchFamily="18" charset="0"/>
                <a:ea typeface="+mn-ea"/>
                <a:cs typeface="+mn-cs"/>
              </a:rPr>
              <a:t>O telescópio refrator trabalha com a refração e a luz passa através uma lente para formar a imagem. Este instrumento possui uma lente objetiva que capta a luz dos objetos e forma a imagem no foco. Logo atrás temos uma segunda lente chamada de ocular. A ocular funciona como uma lupa, aumentando a imagem formada pela objetiva.   O telescópio refrator, também conhecido como luneta, foi aperfeiçoado pelo astrônomo e físico Galileu Galilei no ano de 1610.  O telescópio utilizado por Galileu era um instrumento de pequenas dimensões e constituído por uma objetiva cromática ( objetiva formada por uma única lente convergente ).   Este tipo de objetiva apresenta um grave problema que é  a aberração cromática. As diferentes cores que formam a luz branca são decompostas fazendo com que os diferentes componentes cromáticos interceptem o eixo óptico da objetiva em pontos diferentes. Assim um observador que utiliza este tipo de instrumento percebe algumas manchas coloridas em volta dos astros.</a:t>
            </a:r>
          </a:p>
          <a:p>
            <a:endParaRPr lang="pt-BR" sz="1200" b="0" i="0" kern="1200" dirty="0">
              <a:solidFill>
                <a:schemeClr val="tx1"/>
              </a:solidFill>
              <a:latin typeface="Times New Roman" pitchFamily="18" charset="0"/>
              <a:ea typeface="+mn-ea"/>
              <a:cs typeface="+mn-cs"/>
            </a:endParaRPr>
          </a:p>
          <a:p>
            <a:r>
              <a:rPr lang="pt-BR" dirty="0"/>
              <a:t>https://www.youtube.com/watch?v=Ala7813u3Zg</a:t>
            </a:r>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3</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fontScale="85000" lnSpcReduction="10000"/>
          </a:bodyPr>
          <a:lstStyle/>
          <a:p>
            <a:r>
              <a:rPr lang="pt-BR" sz="1200" b="0" i="0" kern="1200" dirty="0">
                <a:solidFill>
                  <a:schemeClr val="tx1"/>
                </a:solidFill>
                <a:latin typeface="Times New Roman" pitchFamily="18" charset="0"/>
                <a:ea typeface="+mn-ea"/>
                <a:cs typeface="+mn-cs"/>
              </a:rPr>
              <a:t>O telescópio refrator trabalha com a refração e a luz passa através uma lente para formar a imagem. Este instrumento possui uma lente objetiva que capta a luz dos objetos e forma a imagem no foco. Logo atrás temos uma segunda lente chamada de ocular. A ocular funciona como uma lupa, aumentando a imagem formada pela objetiva.   O telescópio refrator, também conhecido como luneta, foi aperfeiçoado pelo astrônomo e físico Galileu Galilei no ano de 1610.  O telescópio utilizado por Galileu era um instrumento de pequenas dimensões e constituído por uma objetiva cromática ( objetiva formada por uma única lente convergente ).   Este tipo de objetiva apresenta um grave problema que é  a aberração cromática. As diferentes cores que formam a luz branca são decompostas fazendo com que os diferentes componentes cromáticos interceptem o eixo óptico da objetiva em pontos diferentes. Assim um observador que utiliza este tipo de instrumento percebe algumas manchas coloridas em volta dos astros.</a:t>
            </a:r>
          </a:p>
          <a:p>
            <a:r>
              <a:rPr lang="pt-BR" dirty="0"/>
              <a:t>Esquema óptico de um telescópio refrator com objetiva acromática.</a:t>
            </a:r>
            <a:br>
              <a:rPr lang="pt-BR" dirty="0"/>
            </a:br>
            <a:r>
              <a:rPr lang="pt-BR" dirty="0"/>
              <a:t>A objetiva tipo </a:t>
            </a:r>
            <a:r>
              <a:rPr lang="pt-BR" dirty="0" err="1"/>
              <a:t>Clairaut</a:t>
            </a:r>
            <a:r>
              <a:rPr lang="pt-BR" dirty="0"/>
              <a:t> é mais usada nas lunetas e binóculos.</a:t>
            </a:r>
            <a:br>
              <a:rPr lang="pt-BR" dirty="0"/>
            </a:br>
            <a:r>
              <a:rPr lang="pt-BR" dirty="0"/>
              <a:t/>
            </a:r>
            <a:br>
              <a:rPr lang="pt-BR" dirty="0"/>
            </a:br>
            <a:r>
              <a:rPr lang="pt-BR" dirty="0"/>
              <a:t/>
            </a:r>
            <a:br>
              <a:rPr lang="pt-BR" dirty="0"/>
            </a:br>
            <a:r>
              <a:rPr lang="pt-BR" dirty="0"/>
              <a:t/>
            </a:r>
            <a:br>
              <a:rPr lang="pt-BR" dirty="0"/>
            </a:br>
            <a:r>
              <a:rPr lang="pt-BR" dirty="0"/>
              <a:t/>
            </a:r>
            <a:br>
              <a:rPr lang="pt-BR" dirty="0"/>
            </a:br>
            <a:r>
              <a:rPr lang="pt-BR" sz="1200" b="0" i="0" kern="1200" dirty="0">
                <a:solidFill>
                  <a:schemeClr val="tx1"/>
                </a:solidFill>
                <a:latin typeface="Times New Roman" pitchFamily="18" charset="0"/>
                <a:ea typeface="+mn-ea"/>
                <a:cs typeface="+mn-cs"/>
              </a:rPr>
              <a:t>Para diminuir um pouco os efeitos da aberração cromática os construtores de telescópios começaram a produzir objetivas com distâncias focais extremamente grandes, pois à medida que aumentamos a distância focal as diferentes cores que compõem a luz branca encontram o eixo óptico em pontos mais próximos</a:t>
            </a:r>
          </a:p>
          <a:p>
            <a:r>
              <a:rPr lang="pt-BR" sz="1200" b="0" i="0" kern="1200" dirty="0">
                <a:solidFill>
                  <a:schemeClr val="tx1"/>
                </a:solidFill>
                <a:latin typeface="Times New Roman" pitchFamily="18" charset="0"/>
                <a:ea typeface="+mn-ea"/>
                <a:cs typeface="+mn-cs"/>
              </a:rPr>
              <a:t> As imagens também costumavam apresentar “halos” coloridos no seu entorno. A esse fenômeno, mesmo não entendido imediatamente, foi dado o nome de aberração cromática (ocorre devido ao fato dos raios de luz de diferentes cores que passam por uma lente, serem desviados em ângulos diferentes, não convergindo para um mesmo ponto).</a:t>
            </a:r>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6</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b="0" dirty="0">
                <a:solidFill>
                  <a:schemeClr val="bg1"/>
                </a:solidFill>
              </a:rPr>
              <a:t>Para diminuir um pouco os efeitos da aberração cromática seria necessário produzir objetivas com distâncias focais extremamente grandes, pois à medida que aumentamos a distância focal as diferentes cores que compõem a luz branca encontram o eixo óptico em pontos mais próximos. </a:t>
            </a:r>
            <a:endParaRPr lang="pt-BR" dirty="0">
              <a:solidFill>
                <a:schemeClr val="bg1"/>
              </a:solidFill>
            </a:endParaRPr>
          </a:p>
          <a:p>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8</a:t>
            </a:fld>
            <a:endParaRPr lang="pt-BR"/>
          </a:p>
        </p:txBody>
      </p:sp>
    </p:spTree>
    <p:extLst>
      <p:ext uri="{BB962C8B-B14F-4D97-AF65-F5344CB8AC3E}">
        <p14:creationId xmlns:p14="http://schemas.microsoft.com/office/powerpoint/2010/main" xmlns="" val="3172918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9</a:t>
            </a:fld>
            <a:endParaRPr lang="pt-BR"/>
          </a:p>
        </p:txBody>
      </p:sp>
    </p:spTree>
    <p:extLst>
      <p:ext uri="{BB962C8B-B14F-4D97-AF65-F5344CB8AC3E}">
        <p14:creationId xmlns:p14="http://schemas.microsoft.com/office/powerpoint/2010/main" xmlns="" val="1409543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r>
              <a:rPr lang="pt-BR" sz="1200" b="1" i="0" kern="1200" dirty="0">
                <a:solidFill>
                  <a:schemeClr val="tx1"/>
                </a:solidFill>
                <a:effectLst/>
                <a:latin typeface="Times New Roman" pitchFamily="18" charset="0"/>
                <a:ea typeface="+mn-ea"/>
                <a:cs typeface="+mn-cs"/>
              </a:rPr>
              <a:t>Aberração esférica</a:t>
            </a:r>
            <a:r>
              <a:rPr lang="pt-BR" sz="1200" b="0" i="0" kern="1200" dirty="0">
                <a:solidFill>
                  <a:schemeClr val="tx1"/>
                </a:solidFill>
                <a:effectLst/>
                <a:latin typeface="Times New Roman" pitchFamily="18" charset="0"/>
                <a:ea typeface="+mn-ea"/>
                <a:cs typeface="+mn-cs"/>
              </a:rPr>
              <a:t> é um fenômeno da </a:t>
            </a:r>
            <a:r>
              <a:rPr lang="pt-BR" sz="1200" b="0" i="0" u="none" strike="noStrike" kern="1200" dirty="0">
                <a:solidFill>
                  <a:schemeClr val="tx1"/>
                </a:solidFill>
                <a:effectLst/>
                <a:latin typeface="Times New Roman" pitchFamily="18" charset="0"/>
                <a:ea typeface="+mn-ea"/>
                <a:cs typeface="+mn-cs"/>
                <a:hlinkClick r:id="rId3" tooltip="Óptica geométrica"/>
              </a:rPr>
              <a:t>óptica geométrica</a:t>
            </a:r>
            <a:r>
              <a:rPr lang="pt-BR" sz="1200" b="0" i="0" kern="1200" dirty="0">
                <a:solidFill>
                  <a:schemeClr val="tx1"/>
                </a:solidFill>
                <a:effectLst/>
                <a:latin typeface="Times New Roman" pitchFamily="18" charset="0"/>
                <a:ea typeface="+mn-ea"/>
                <a:cs typeface="+mn-cs"/>
              </a:rPr>
              <a:t> em que os raios de luz incidentes próximos à borda das </a:t>
            </a:r>
            <a:r>
              <a:rPr lang="pt-BR" sz="1200" b="0" i="0" u="none" strike="noStrike" kern="1200" dirty="0">
                <a:solidFill>
                  <a:schemeClr val="tx1"/>
                </a:solidFill>
                <a:effectLst/>
                <a:latin typeface="Times New Roman" pitchFamily="18" charset="0"/>
                <a:ea typeface="+mn-ea"/>
                <a:cs typeface="+mn-cs"/>
                <a:hlinkClick r:id="rId4" tooltip="Lente"/>
              </a:rPr>
              <a:t>lentes</a:t>
            </a:r>
            <a:r>
              <a:rPr lang="pt-BR" sz="1200" b="0" i="0" kern="1200" dirty="0">
                <a:solidFill>
                  <a:schemeClr val="tx1"/>
                </a:solidFill>
                <a:effectLst/>
                <a:latin typeface="Times New Roman" pitchFamily="18" charset="0"/>
                <a:ea typeface="+mn-ea"/>
                <a:cs typeface="+mn-cs"/>
              </a:rPr>
              <a:t> são muito mais</a:t>
            </a:r>
            <a:r>
              <a:rPr lang="pt-BR" sz="1200" b="0" i="0" u="none" strike="noStrike" kern="1200" dirty="0">
                <a:solidFill>
                  <a:schemeClr val="tx1"/>
                </a:solidFill>
                <a:effectLst/>
                <a:latin typeface="Times New Roman" pitchFamily="18" charset="0"/>
                <a:ea typeface="+mn-ea"/>
                <a:cs typeface="+mn-cs"/>
                <a:hlinkClick r:id="rId5" tooltip="Refração"/>
              </a:rPr>
              <a:t>refratados</a:t>
            </a:r>
            <a:r>
              <a:rPr lang="pt-BR" sz="1200" b="0" i="0" kern="1200" dirty="0">
                <a:solidFill>
                  <a:schemeClr val="tx1"/>
                </a:solidFill>
                <a:effectLst/>
                <a:latin typeface="Times New Roman" pitchFamily="18" charset="0"/>
                <a:ea typeface="+mn-ea"/>
                <a:cs typeface="+mn-cs"/>
              </a:rPr>
              <a:t> do que os raios que incidem próximos ao </a:t>
            </a:r>
            <a:r>
              <a:rPr lang="pt-BR" sz="1200" b="0" i="0" u="none" strike="noStrike" kern="1200" dirty="0">
                <a:solidFill>
                  <a:schemeClr val="tx1"/>
                </a:solidFill>
                <a:effectLst/>
                <a:latin typeface="Times New Roman" pitchFamily="18" charset="0"/>
                <a:ea typeface="+mn-ea"/>
                <a:cs typeface="+mn-cs"/>
                <a:hlinkClick r:id="rId6" tooltip="Eixo óptico"/>
              </a:rPr>
              <a:t>eixo óptico</a:t>
            </a:r>
            <a:r>
              <a:rPr lang="pt-BR" sz="1200" b="0" i="0" kern="1200" dirty="0">
                <a:solidFill>
                  <a:schemeClr val="tx1"/>
                </a:solidFill>
                <a:effectLst/>
                <a:latin typeface="Times New Roman" pitchFamily="18" charset="0"/>
                <a:ea typeface="+mn-ea"/>
                <a:cs typeface="+mn-cs"/>
              </a:rPr>
              <a:t> e os raios de luz incidentes próximo das bordas dos espelhos são refletidos além do foco.</a:t>
            </a:r>
            <a:endParaRPr lang="pt-BR" dirty="0">
              <a:solidFill>
                <a:schemeClr val="tx1"/>
              </a:solidFill>
            </a:endParaRPr>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16</a:t>
            </a:fld>
            <a:endParaRPr lang="pt-BR"/>
          </a:p>
        </p:txBody>
      </p:sp>
    </p:spTree>
    <p:extLst>
      <p:ext uri="{BB962C8B-B14F-4D97-AF65-F5344CB8AC3E}">
        <p14:creationId xmlns:p14="http://schemas.microsoft.com/office/powerpoint/2010/main" xmlns="" val="1408005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34</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36</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fontAlgn="t"/>
            <a:r>
              <a:rPr lang="pt-BR" b="0" i="0" dirty="0"/>
              <a:t>Apocromática</a:t>
            </a:r>
          </a:p>
          <a:p>
            <a:pPr fontAlgn="t"/>
            <a:r>
              <a:rPr lang="pt-BR" b="0" i="0" dirty="0"/>
              <a:t>até 25 mm</a:t>
            </a:r>
          </a:p>
          <a:p>
            <a:pPr fontAlgn="t"/>
            <a:r>
              <a:rPr lang="pt-BR" b="0" i="0" dirty="0"/>
              <a:t>para os comprimentos de onda vermelha e azul até verde (3 cores) as profundidades de campo são ≤ 1x</a:t>
            </a:r>
          </a:p>
          <a:p>
            <a:pPr fontAlgn="t"/>
            <a:r>
              <a:rPr lang="pt-BR" b="0" i="0" dirty="0"/>
              <a:t>para aplicações com especificações mais elevadas na faixa visual e além dela</a:t>
            </a:r>
          </a:p>
          <a:p>
            <a:pPr fontAlgn="t"/>
            <a:r>
              <a:rPr lang="pt-BR" b="0" i="0" dirty="0"/>
              <a:t>EUA</a:t>
            </a:r>
          </a:p>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37</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B343F6D-B3BC-43C7-9F61-0D3E4270499C}" type="slidenum">
              <a:rPr lang="pt-BR"/>
              <a:pPr>
                <a:defRPr/>
              </a:pPr>
              <a:t>‹nº›</a:t>
            </a:fld>
            <a:endParaRPr lang="pt-B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CE955AC8-A920-4769-B1A2-5912854039D9}" type="slidenum">
              <a:rPr lang="pt-BR"/>
              <a:pPr>
                <a:defRPr/>
              </a:pPr>
              <a:t>‹nº›</a:t>
            </a:fld>
            <a:endParaRPr lang="pt-B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0F7A315-CC19-44C3-8593-18B8EBEC57DD}" type="slidenum">
              <a:rPr lang="pt-BR"/>
              <a:pPr>
                <a:defRPr/>
              </a:pPr>
              <a:t>‹nº›</a:t>
            </a:fld>
            <a:endParaRPr lang="pt-B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B7B8734-B6FD-4E2E-86CF-4B48DF8D7031}" type="slidenum">
              <a:rPr lang="pt-BR"/>
              <a:pPr>
                <a:defRPr/>
              </a:pPr>
              <a:t>‹nº›</a:t>
            </a:fld>
            <a:endParaRPr lang="pt-B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BF331C9D-6521-4E9E-9867-0D56DF9C17A7}" type="slidenum">
              <a:rPr lang="pt-BR"/>
              <a:pPr>
                <a:defRPr/>
              </a:pPr>
              <a:t>‹nº›</a:t>
            </a:fld>
            <a:endParaRPr lang="pt-B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0492774E-4E5F-42E4-9C2D-D1ED87FE5F01}" type="slidenum">
              <a:rPr lang="pt-BR"/>
              <a:pPr>
                <a:defRPr/>
              </a:pPr>
              <a:t>‹nº›</a:t>
            </a:fld>
            <a:endParaRPr lang="pt-B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F9347BA4-A96F-4A96-AB57-9474F2437135}" type="slidenum">
              <a:rPr lang="pt-BR"/>
              <a:pPr>
                <a:defRPr/>
              </a:pPr>
              <a:t>‹nº›</a:t>
            </a:fld>
            <a:endParaRPr lang="pt-B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BCA8D6FD-40CF-4EB0-807D-3CD31BDC69B4}" type="slidenum">
              <a:rPr lang="pt-BR"/>
              <a:pPr>
                <a:defRPr/>
              </a:pPr>
              <a:t>‹nº›</a:t>
            </a:fld>
            <a:endParaRPr lang="pt-B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AFBE96D3-7929-4008-98A5-E4F536520FE9}" type="slidenum">
              <a:rPr lang="pt-BR"/>
              <a:pPr>
                <a:defRPr/>
              </a:pPr>
              <a:t>‹nº›</a:t>
            </a:fld>
            <a:endParaRPr lang="pt-B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B511A674-F612-46AE-A196-8603CB9EACBD}" type="slidenum">
              <a:rPr lang="pt-BR"/>
              <a:pPr>
                <a:defRPr/>
              </a:pPr>
              <a:t>‹nº›</a:t>
            </a:fld>
            <a:endParaRPr lang="pt-B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FEF229ED-2D68-4DDB-BE4F-5D3D651D7D66}" type="slidenum">
              <a:rPr lang="pt-BR"/>
              <a:pPr>
                <a:defRPr/>
              </a:pPr>
              <a:t>‹nº›</a:t>
            </a:fld>
            <a:endParaRPr lang="pt-B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l="-21000" r="-21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pt-BR"/>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pt-BR"/>
              <a:t>Click to edit Master text styles</a:t>
            </a:r>
          </a:p>
          <a:p>
            <a:pPr lvl="1"/>
            <a:r>
              <a:rPr lang="pt-BR"/>
              <a:t>Second level</a:t>
            </a:r>
          </a:p>
          <a:p>
            <a:pPr lvl="2"/>
            <a:r>
              <a:rPr lang="pt-BR"/>
              <a:t>Third level</a:t>
            </a:r>
          </a:p>
          <a:p>
            <a:pPr lvl="3"/>
            <a:r>
              <a:rPr lang="pt-BR"/>
              <a:t>Fourth level</a:t>
            </a:r>
          </a:p>
          <a:p>
            <a:pPr lvl="4"/>
            <a:r>
              <a:rPr lang="pt-BR"/>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defRPr>
            </a:lvl1pPr>
          </a:lstStyle>
          <a:p>
            <a:pPr>
              <a:defRPr/>
            </a:pPr>
            <a:fld id="{36C6CC0E-1808-46ED-B6CB-D709E7537B07}"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cdcc.usp.br/cda/telescopios/escolhendo/index.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www.telescopios.net/" TargetMode="External"/><Relationship Id="rId3" Type="http://schemas.openxmlformats.org/officeDocument/2006/relationships/hyperlink" Target="http://www.armazemdotelescopio.com.br/loja/" TargetMode="External"/><Relationship Id="rId7" Type="http://schemas.openxmlformats.org/officeDocument/2006/relationships/hyperlink" Target="http://www.casadoastronomo.com.br/" TargetMode="External"/><Relationship Id="rId2" Type="http://schemas.openxmlformats.org/officeDocument/2006/relationships/hyperlink" Target="http://www.astroshop.com.br/" TargetMode="External"/><Relationship Id="rId1" Type="http://schemas.openxmlformats.org/officeDocument/2006/relationships/slideLayout" Target="../slideLayouts/slideLayout2.xml"/><Relationship Id="rId6" Type="http://schemas.openxmlformats.org/officeDocument/2006/relationships/hyperlink" Target="http://www.binoculos.net/" TargetMode="External"/><Relationship Id="rId5" Type="http://schemas.openxmlformats.org/officeDocument/2006/relationships/hyperlink" Target="http://www.pegasustelescopios.com/" TargetMode="External"/><Relationship Id="rId4" Type="http://schemas.openxmlformats.org/officeDocument/2006/relationships/hyperlink" Target="http://www.astrobrasil.com/" TargetMode="External"/><Relationship Id="rId9" Type="http://schemas.openxmlformats.org/officeDocument/2006/relationships/hyperlink" Target="http://www.armazemdostelescopios.com.br/loj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techs.com.br/users/dariopire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telescopios@outlook.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iag.usp.br/gmt/?q=slide/o-gmt-ter%C3%A1-capacidade-de-fazer-diagn%C3%B3stico-qu%C3%ADmico-da-atmosfera-de-exoplanetas-rochosos-como" TargetMode="External"/><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telescope10.swf"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ítulo 3"/>
          <p:cNvSpPr>
            <a:spLocks noGrp="1"/>
          </p:cNvSpPr>
          <p:nvPr>
            <p:ph type="subTitle" idx="1"/>
          </p:nvPr>
        </p:nvSpPr>
        <p:spPr>
          <a:xfrm>
            <a:off x="0" y="2636912"/>
            <a:ext cx="9144000" cy="1752600"/>
          </a:xfrm>
        </p:spPr>
        <p:txBody>
          <a:bodyPr/>
          <a:lstStyle/>
          <a:p>
            <a:r>
              <a:rPr lang="pt-BR" sz="4800" dirty="0">
                <a:solidFill>
                  <a:schemeClr val="bg1"/>
                </a:solidFill>
                <a:latin typeface="Century Gothic" pitchFamily="34" charset="0"/>
              </a:rPr>
              <a:t/>
            </a:r>
            <a:br>
              <a:rPr lang="pt-BR" sz="4800" dirty="0">
                <a:solidFill>
                  <a:schemeClr val="bg1"/>
                </a:solidFill>
                <a:latin typeface="Century Gothic" pitchFamily="34" charset="0"/>
              </a:rPr>
            </a:br>
            <a:endParaRPr lang="pt-BR" sz="4800" dirty="0">
              <a:latin typeface="Century Gothic" pitchFamily="34" charset="0"/>
            </a:endParaRPr>
          </a:p>
        </p:txBody>
      </p:sp>
      <p:sp>
        <p:nvSpPr>
          <p:cNvPr id="5" name="CaixaDeTexto 4"/>
          <p:cNvSpPr txBox="1"/>
          <p:nvPr/>
        </p:nvSpPr>
        <p:spPr>
          <a:xfrm>
            <a:off x="0" y="6596063"/>
            <a:ext cx="9144000" cy="261937"/>
          </a:xfrm>
          <a:prstGeom prst="rect">
            <a:avLst/>
          </a:prstGeom>
          <a:noFill/>
        </p:spPr>
        <p:txBody>
          <a:bodyPr>
            <a:spAutoFit/>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pPr algn="l">
              <a:defRPr/>
            </a:pPr>
            <a:r>
              <a:rPr lang="pt-BR" sz="1100" dirty="0">
                <a:solidFill>
                  <a:schemeClr val="accent2">
                    <a:lumMod val="40000"/>
                    <a:lumOff val="60000"/>
                  </a:schemeClr>
                </a:solidFill>
                <a:latin typeface="Century Gothic" pitchFamily="34" charset="0"/>
              </a:rPr>
              <a:t>Imagem de fundo: céu de São Carlos na data de fundação do observatório Dietrich </a:t>
            </a:r>
            <a:r>
              <a:rPr lang="pt-BR" sz="1100" dirty="0" err="1">
                <a:solidFill>
                  <a:schemeClr val="accent2">
                    <a:lumMod val="40000"/>
                    <a:lumOff val="60000"/>
                  </a:schemeClr>
                </a:solidFill>
                <a:latin typeface="Century Gothic" pitchFamily="34" charset="0"/>
              </a:rPr>
              <a:t>Schiel</a:t>
            </a:r>
            <a:r>
              <a:rPr lang="pt-BR" sz="1100" dirty="0">
                <a:solidFill>
                  <a:schemeClr val="accent2">
                    <a:lumMod val="40000"/>
                    <a:lumOff val="60000"/>
                  </a:schemeClr>
                </a:solidFill>
                <a:latin typeface="Century Gothic" pitchFamily="34" charset="0"/>
              </a:rPr>
              <a:t> (10/04/86, 20:00 TL) crédito: </a:t>
            </a:r>
            <a:r>
              <a:rPr lang="pt-BR" sz="1100" dirty="0" err="1">
                <a:solidFill>
                  <a:schemeClr val="accent2">
                    <a:lumMod val="40000"/>
                    <a:lumOff val="60000"/>
                  </a:schemeClr>
                </a:solidFill>
                <a:latin typeface="Century Gothic" pitchFamily="34" charset="0"/>
              </a:rPr>
              <a:t>Stellarium</a:t>
            </a:r>
            <a:endParaRPr lang="pt-BR" sz="1100" dirty="0">
              <a:solidFill>
                <a:schemeClr val="accent2">
                  <a:lumMod val="40000"/>
                  <a:lumOff val="60000"/>
                </a:schemeClr>
              </a:solidFill>
              <a:latin typeface="Century Gothic" pitchFamily="34" charset="0"/>
            </a:endParaRPr>
          </a:p>
        </p:txBody>
      </p:sp>
      <p:sp>
        <p:nvSpPr>
          <p:cNvPr id="3076"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3077"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3078"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pic>
        <p:nvPicPr>
          <p:cNvPr id="9" name="Picture 2"/>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144016" y="66528"/>
            <a:ext cx="2699792" cy="1448280"/>
          </a:xfrm>
          <a:prstGeom prst="rect">
            <a:avLst/>
          </a:prstGeom>
          <a:ln w="9525">
            <a:noFill/>
            <a:miter lim="800000"/>
            <a:headEnd/>
            <a:tailEnd/>
          </a:ln>
        </p:spPr>
      </p:pic>
      <p:pic>
        <p:nvPicPr>
          <p:cNvPr id="10" name="Picture 13"/>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6948264" y="0"/>
            <a:ext cx="1523820" cy="1296144"/>
          </a:xfrm>
          <a:prstGeom prst="rect">
            <a:avLst/>
          </a:prstGeom>
          <a:noFill/>
          <a:ln w="9525">
            <a:noFill/>
            <a:miter lim="800000"/>
            <a:headEnd/>
            <a:tailEnd/>
          </a:ln>
        </p:spPr>
      </p:pic>
      <p:sp>
        <p:nvSpPr>
          <p:cNvPr id="11" name="Retângulo 10"/>
          <p:cNvSpPr/>
          <p:nvPr/>
        </p:nvSpPr>
        <p:spPr>
          <a:xfrm>
            <a:off x="5701362" y="1213302"/>
            <a:ext cx="4055214" cy="415498"/>
          </a:xfrm>
          <a:prstGeom prst="rect">
            <a:avLst/>
          </a:prstGeom>
        </p:spPr>
        <p:txBody>
          <a:bodyPr wrap="square">
            <a:spAutoFit/>
          </a:bodyPr>
          <a:lstStyle/>
          <a:p>
            <a:pPr algn="ctr"/>
            <a:r>
              <a:rPr lang="pt-BR" sz="1050" b="1" dirty="0">
                <a:solidFill>
                  <a:schemeClr val="bg1"/>
                </a:solidFill>
                <a:latin typeface="Century Gothic" pitchFamily="34" charset="0"/>
              </a:rPr>
              <a:t>Centro de Divulgação da Astronomia</a:t>
            </a:r>
          </a:p>
          <a:p>
            <a:pPr algn="ctr"/>
            <a:r>
              <a:rPr lang="pt-BR" sz="1050" b="1" dirty="0">
                <a:solidFill>
                  <a:schemeClr val="bg1"/>
                </a:solidFill>
                <a:latin typeface="Century Gothic" pitchFamily="34" charset="0"/>
              </a:rPr>
              <a:t>Observatório Dietrich </a:t>
            </a:r>
            <a:r>
              <a:rPr lang="pt-BR" sz="1050" b="1" dirty="0" err="1">
                <a:solidFill>
                  <a:schemeClr val="bg1"/>
                </a:solidFill>
                <a:latin typeface="Century Gothic" pitchFamily="34" charset="0"/>
              </a:rPr>
              <a:t>Schiel</a:t>
            </a:r>
            <a:endParaRPr lang="pt-BR" sz="1050" b="1" dirty="0">
              <a:solidFill>
                <a:schemeClr val="bg1"/>
              </a:solidFill>
              <a:latin typeface="Century Gothic" pitchFamily="34" charset="0"/>
            </a:endParaRPr>
          </a:p>
        </p:txBody>
      </p:sp>
      <p:sp>
        <p:nvSpPr>
          <p:cNvPr id="12" name="CaixaDeTexto 11"/>
          <p:cNvSpPr txBox="1"/>
          <p:nvPr/>
        </p:nvSpPr>
        <p:spPr>
          <a:xfrm>
            <a:off x="4860032" y="4365104"/>
            <a:ext cx="4032448" cy="584775"/>
          </a:xfrm>
          <a:prstGeom prst="rect">
            <a:avLst/>
          </a:prstGeom>
          <a:noFill/>
        </p:spPr>
        <p:txBody>
          <a:bodyPr wrap="square" rtlCol="0">
            <a:spAutoFit/>
          </a:bodyPr>
          <a:lstStyle/>
          <a:p>
            <a:r>
              <a:rPr lang="pt-BR" dirty="0">
                <a:solidFill>
                  <a:schemeClr val="bg1"/>
                </a:solidFill>
              </a:rPr>
              <a:t>Tamara Galindo </a:t>
            </a:r>
            <a:r>
              <a:rPr lang="pt-BR" dirty="0" err="1">
                <a:solidFill>
                  <a:schemeClr val="bg1"/>
                </a:solidFill>
              </a:rPr>
              <a:t>Ferlin</a:t>
            </a:r>
            <a:r>
              <a:rPr lang="pt-BR" dirty="0">
                <a:solidFill>
                  <a:schemeClr val="bg1"/>
                </a:solidFill>
              </a:rPr>
              <a:t/>
            </a:r>
            <a:br>
              <a:rPr lang="pt-BR" dirty="0">
                <a:solidFill>
                  <a:schemeClr val="bg1"/>
                </a:solidFill>
              </a:rPr>
            </a:br>
            <a:r>
              <a:rPr lang="pt-BR" dirty="0">
                <a:solidFill>
                  <a:schemeClr val="bg1"/>
                </a:solidFill>
              </a:rPr>
              <a:t>tamaragferlin@gmail.com</a:t>
            </a:r>
          </a:p>
        </p:txBody>
      </p:sp>
      <p:sp>
        <p:nvSpPr>
          <p:cNvPr id="13" name="CaixaDeTexto 12"/>
          <p:cNvSpPr txBox="1"/>
          <p:nvPr/>
        </p:nvSpPr>
        <p:spPr>
          <a:xfrm>
            <a:off x="1547664" y="2710970"/>
            <a:ext cx="6048672" cy="584775"/>
          </a:xfrm>
          <a:prstGeom prst="rect">
            <a:avLst/>
          </a:prstGeom>
          <a:noFill/>
        </p:spPr>
        <p:txBody>
          <a:bodyPr wrap="square" rtlCol="0">
            <a:spAutoFit/>
          </a:bodyPr>
          <a:lstStyle/>
          <a:p>
            <a:r>
              <a:rPr lang="pt-BR" sz="3200" dirty="0">
                <a:solidFill>
                  <a:schemeClr val="bg1"/>
                </a:solidFill>
              </a:rPr>
              <a:t>Telescópios</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89477"/>
            <a:ext cx="7772400" cy="1143000"/>
          </a:xfrm>
        </p:spPr>
        <p:txBody>
          <a:bodyPr/>
          <a:lstStyle/>
          <a:p>
            <a:r>
              <a:rPr lang="pt-BR" sz="3600" dirty="0">
                <a:solidFill>
                  <a:schemeClr val="bg1"/>
                </a:solidFill>
              </a:rPr>
              <a:t>Refletor</a:t>
            </a:r>
            <a:endParaRPr lang="pt-BR" sz="4000" dirty="0">
              <a:solidFill>
                <a:schemeClr val="bg1"/>
              </a:solidFill>
            </a:endParaRPr>
          </a:p>
        </p:txBody>
      </p:sp>
      <p:sp>
        <p:nvSpPr>
          <p:cNvPr id="3" name="Content Placeholder 2"/>
          <p:cNvSpPr>
            <a:spLocks noGrp="1"/>
          </p:cNvSpPr>
          <p:nvPr>
            <p:ph idx="1"/>
          </p:nvPr>
        </p:nvSpPr>
        <p:spPr>
          <a:xfrm>
            <a:off x="2411760" y="3861048"/>
            <a:ext cx="7772400" cy="4114800"/>
          </a:xfrm>
        </p:spPr>
        <p:txBody>
          <a:bodyPr/>
          <a:lstStyle/>
          <a:p>
            <a:r>
              <a:rPr lang="pt-BR" sz="2400" dirty="0">
                <a:solidFill>
                  <a:schemeClr val="bg1"/>
                </a:solidFill>
              </a:rPr>
              <a:t>Telescópio Newtoniano</a:t>
            </a:r>
          </a:p>
          <a:p>
            <a:endParaRPr lang="pt-BR" sz="2400" dirty="0">
              <a:solidFill>
                <a:schemeClr val="bg1"/>
              </a:solidFill>
            </a:endParaRPr>
          </a:p>
          <a:p>
            <a:endParaRPr lang="pt-BR" sz="2400" dirty="0">
              <a:solidFill>
                <a:schemeClr val="bg1"/>
              </a:solidFill>
            </a:endParaRPr>
          </a:p>
          <a:p>
            <a:r>
              <a:rPr lang="pt-BR" sz="2400" dirty="0">
                <a:solidFill>
                  <a:schemeClr val="bg1"/>
                </a:solidFill>
              </a:rPr>
              <a:t>Telescópio </a:t>
            </a:r>
            <a:r>
              <a:rPr lang="pt-BR" sz="2400" dirty="0" err="1">
                <a:solidFill>
                  <a:schemeClr val="bg1"/>
                </a:solidFill>
              </a:rPr>
              <a:t>Cassegrain</a:t>
            </a:r>
            <a:endParaRPr lang="pt-BR" sz="2400" dirty="0">
              <a:solidFill>
                <a:schemeClr val="bg1"/>
              </a:solidFill>
            </a:endParaRPr>
          </a:p>
        </p:txBody>
      </p:sp>
      <p:sp>
        <p:nvSpPr>
          <p:cNvPr id="4" name="Rectangle 3"/>
          <p:cNvSpPr/>
          <p:nvPr/>
        </p:nvSpPr>
        <p:spPr>
          <a:xfrm>
            <a:off x="332656" y="2060848"/>
            <a:ext cx="8478688" cy="1200329"/>
          </a:xfrm>
          <a:prstGeom prst="rect">
            <a:avLst/>
          </a:prstGeom>
        </p:spPr>
        <p:txBody>
          <a:bodyPr wrap="square">
            <a:spAutoFit/>
          </a:bodyPr>
          <a:lstStyle/>
          <a:p>
            <a:pPr algn="just"/>
            <a:r>
              <a:rPr lang="pt-BR" sz="2400" b="0" dirty="0">
                <a:solidFill>
                  <a:schemeClr val="bg1"/>
                </a:solidFill>
                <a:latin typeface="Arial" panose="020B0604020202020204" pitchFamily="34" charset="0"/>
              </a:rPr>
              <a:t>A objetiva de um telescópio refletor é um espelho de superfície côncava e esse espelho é chamado de espelho primário ou espelho principal. </a:t>
            </a:r>
            <a:endParaRPr lang="pt-BR" sz="2400" dirty="0">
              <a:solidFill>
                <a:schemeClr val="bg1"/>
              </a:solidFill>
            </a:endParaRPr>
          </a:p>
        </p:txBody>
      </p:sp>
    </p:spTree>
    <p:extLst>
      <p:ext uri="{BB962C8B-B14F-4D97-AF65-F5344CB8AC3E}">
        <p14:creationId xmlns:p14="http://schemas.microsoft.com/office/powerpoint/2010/main" xmlns="" val="296588383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bg1"/>
                </a:solidFill>
              </a:rPr>
              <a:t>Telescópio Newtoniano</a:t>
            </a:r>
            <a:br>
              <a:rPr lang="pt-BR" dirty="0">
                <a:solidFill>
                  <a:schemeClr val="bg1"/>
                </a:solidFill>
              </a:rPr>
            </a:br>
            <a:endParaRPr lang="pt-BR" dirty="0"/>
          </a:p>
        </p:txBody>
      </p:sp>
      <p:sp>
        <p:nvSpPr>
          <p:cNvPr id="3" name="Espaço Reservado para Conteúdo 2"/>
          <p:cNvSpPr>
            <a:spLocks noGrp="1"/>
          </p:cNvSpPr>
          <p:nvPr>
            <p:ph idx="1"/>
          </p:nvPr>
        </p:nvSpPr>
        <p:spPr>
          <a:xfrm>
            <a:off x="4499992" y="2276872"/>
            <a:ext cx="4176464" cy="4320480"/>
          </a:xfrm>
        </p:spPr>
        <p:txBody>
          <a:bodyPr/>
          <a:lstStyle/>
          <a:p>
            <a:pPr algn="just"/>
            <a:r>
              <a:rPr lang="pt-BR" sz="2000" b="0" dirty="0">
                <a:solidFill>
                  <a:schemeClr val="bg1"/>
                </a:solidFill>
              </a:rPr>
              <a:t>Este telescópio possui como objetiva um espelho côncavo localizado na parte inferior do tubo. O espelho primário capta a luz dos objetos formando a imagem no foco. Pouco antes do foco existe um outro espelho de proporções menores e de superfície plana, chamado de espelho secundário.</a:t>
            </a:r>
            <a:endParaRPr lang="pt-BR" sz="2000" dirty="0">
              <a:solidFill>
                <a:schemeClr val="bg1"/>
              </a:solidFill>
            </a:endParaRPr>
          </a:p>
        </p:txBody>
      </p:sp>
      <p:pic>
        <p:nvPicPr>
          <p:cNvPr id="4" name="Imagem 3" descr="newtoniano001.jpg"/>
          <p:cNvPicPr>
            <a:picLocks noChangeAspect="1"/>
          </p:cNvPicPr>
          <p:nvPr/>
        </p:nvPicPr>
        <p:blipFill>
          <a:blip r:embed="rId2" cstate="print"/>
          <a:stretch>
            <a:fillRect/>
          </a:stretch>
        </p:blipFill>
        <p:spPr>
          <a:xfrm>
            <a:off x="611560" y="1844824"/>
            <a:ext cx="3626718" cy="4530675"/>
          </a:xfrm>
          <a:prstGeom prst="rect">
            <a:avLst/>
          </a:prstGeom>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8194" name="Picture 2"/>
          <p:cNvPicPr>
            <a:picLocks noGrp="1" noChangeAspect="1" noChangeArrowheads="1"/>
          </p:cNvPicPr>
          <p:nvPr>
            <p:ph idx="1"/>
          </p:nvPr>
        </p:nvPicPr>
        <p:blipFill>
          <a:blip r:embed="rId2" cstate="print"/>
          <a:srcRect/>
          <a:stretch>
            <a:fillRect/>
          </a:stretch>
        </p:blipFill>
        <p:spPr bwMode="auto">
          <a:xfrm>
            <a:off x="1331640" y="1181100"/>
            <a:ext cx="6984776" cy="3879850"/>
          </a:xfrm>
          <a:prstGeom prst="rect">
            <a:avLst/>
          </a:prstGeom>
          <a:noFill/>
          <a:ln w="9525">
            <a:noFill/>
            <a:miter lim="800000"/>
            <a:headEnd/>
            <a:tailEnd/>
          </a:ln>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l="50886" t="-388" b="388"/>
          <a:stretch/>
        </p:blipFill>
        <p:spPr>
          <a:xfrm>
            <a:off x="580008" y="3536950"/>
            <a:ext cx="3991992" cy="3048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bg1"/>
                </a:solidFill>
              </a:rPr>
              <a:t>Telescópio Cassegrain</a:t>
            </a:r>
            <a:br>
              <a:rPr lang="pt-BR" dirty="0">
                <a:solidFill>
                  <a:schemeClr val="bg1"/>
                </a:solidFill>
              </a:rPr>
            </a:br>
            <a:endParaRPr lang="pt-BR" dirty="0"/>
          </a:p>
        </p:txBody>
      </p:sp>
      <p:sp>
        <p:nvSpPr>
          <p:cNvPr id="3" name="Espaço Reservado para Conteúdo 2"/>
          <p:cNvSpPr>
            <a:spLocks noGrp="1"/>
          </p:cNvSpPr>
          <p:nvPr>
            <p:ph idx="1"/>
          </p:nvPr>
        </p:nvSpPr>
        <p:spPr>
          <a:xfrm>
            <a:off x="4355976" y="1752600"/>
            <a:ext cx="4318248" cy="4114800"/>
          </a:xfrm>
        </p:spPr>
        <p:txBody>
          <a:bodyPr/>
          <a:lstStyle/>
          <a:p>
            <a:pPr algn="just"/>
            <a:r>
              <a:rPr lang="pt-BR" sz="2200" b="0" dirty="0">
                <a:solidFill>
                  <a:schemeClr val="bg1"/>
                </a:solidFill>
              </a:rPr>
              <a:t>O telescópio Cassegrain é de difícil construção e de preço mais elevado. Este telescópio possui um espelho primário de pequena distância focal, portanto de superfície parabólica. Possui também um orifício central por onde passam os raios luminosos. Seu espelho secundário possui uma superfície convexa e de forma hiperbólica de difícil confecção.. </a:t>
            </a:r>
            <a:endParaRPr lang="pt-BR" sz="2200" dirty="0">
              <a:solidFill>
                <a:schemeClr val="bg1"/>
              </a:solidFill>
            </a:endParaRPr>
          </a:p>
        </p:txBody>
      </p:sp>
      <p:pic>
        <p:nvPicPr>
          <p:cNvPr id="4" name="Imagem 3" descr="takahashi.jpg"/>
          <p:cNvPicPr>
            <a:picLocks noChangeAspect="1"/>
          </p:cNvPicPr>
          <p:nvPr/>
        </p:nvPicPr>
        <p:blipFill>
          <a:blip r:embed="rId2" cstate="print"/>
          <a:stretch>
            <a:fillRect/>
          </a:stretch>
        </p:blipFill>
        <p:spPr>
          <a:xfrm>
            <a:off x="685800" y="2019032"/>
            <a:ext cx="3076280" cy="3843040"/>
          </a:xfrm>
          <a:prstGeom prst="rect">
            <a:avLst/>
          </a:prstGeom>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9218" name="Picture 2"/>
          <p:cNvPicPr>
            <a:picLocks noChangeAspect="1" noChangeArrowheads="1"/>
          </p:cNvPicPr>
          <p:nvPr/>
        </p:nvPicPr>
        <p:blipFill>
          <a:blip r:embed="rId2" cstate="print"/>
          <a:srcRect/>
          <a:stretch>
            <a:fillRect/>
          </a:stretch>
        </p:blipFill>
        <p:spPr bwMode="auto">
          <a:xfrm>
            <a:off x="611560" y="1628800"/>
            <a:ext cx="7972945" cy="3999717"/>
          </a:xfrm>
          <a:prstGeom prst="rect">
            <a:avLst/>
          </a:prstGeom>
          <a:noFill/>
          <a:ln w="9525">
            <a:noFill/>
            <a:miter lim="800000"/>
            <a:headEnd/>
            <a:tailEnd/>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solidFill>
                  <a:schemeClr val="bg1"/>
                </a:solidFill>
              </a:rPr>
              <a:t>Catadióptrico</a:t>
            </a:r>
          </a:p>
        </p:txBody>
      </p:sp>
      <p:sp>
        <p:nvSpPr>
          <p:cNvPr id="3" name="Content Placeholder 2"/>
          <p:cNvSpPr>
            <a:spLocks noGrp="1"/>
          </p:cNvSpPr>
          <p:nvPr>
            <p:ph idx="1"/>
          </p:nvPr>
        </p:nvSpPr>
        <p:spPr>
          <a:xfrm>
            <a:off x="2267744" y="3861048"/>
            <a:ext cx="7772400" cy="4114800"/>
          </a:xfrm>
        </p:spPr>
        <p:txBody>
          <a:bodyPr/>
          <a:lstStyle/>
          <a:p>
            <a:r>
              <a:rPr lang="pt-BR" dirty="0">
                <a:solidFill>
                  <a:schemeClr val="bg1"/>
                </a:solidFill>
              </a:rPr>
              <a:t>Telescópio Schmidt</a:t>
            </a:r>
          </a:p>
          <a:p>
            <a:endParaRPr lang="pt-BR" dirty="0">
              <a:solidFill>
                <a:schemeClr val="bg1"/>
              </a:solidFill>
            </a:endParaRPr>
          </a:p>
          <a:p>
            <a:r>
              <a:rPr lang="pt-BR" dirty="0">
                <a:solidFill>
                  <a:schemeClr val="bg1"/>
                </a:solidFill>
              </a:rPr>
              <a:t>Telescópio </a:t>
            </a:r>
            <a:r>
              <a:rPr lang="pt-BR" dirty="0" err="1">
                <a:solidFill>
                  <a:schemeClr val="bg1"/>
                </a:solidFill>
              </a:rPr>
              <a:t>Maksutov</a:t>
            </a:r>
            <a:endParaRPr lang="pt-BR" dirty="0">
              <a:solidFill>
                <a:schemeClr val="bg1"/>
              </a:solidFill>
            </a:endParaRPr>
          </a:p>
        </p:txBody>
      </p:sp>
      <p:sp>
        <p:nvSpPr>
          <p:cNvPr id="4" name="Rectangle 3"/>
          <p:cNvSpPr/>
          <p:nvPr/>
        </p:nvSpPr>
        <p:spPr>
          <a:xfrm>
            <a:off x="942492" y="1844824"/>
            <a:ext cx="7686600" cy="1569660"/>
          </a:xfrm>
          <a:prstGeom prst="rect">
            <a:avLst/>
          </a:prstGeom>
        </p:spPr>
        <p:txBody>
          <a:bodyPr wrap="square">
            <a:spAutoFit/>
          </a:bodyPr>
          <a:lstStyle/>
          <a:p>
            <a:pPr algn="just"/>
            <a:r>
              <a:rPr lang="pt-BR" sz="2400" b="0" dirty="0">
                <a:solidFill>
                  <a:schemeClr val="bg1"/>
                </a:solidFill>
                <a:latin typeface="Arial" panose="020B0604020202020204" pitchFamily="34" charset="0"/>
              </a:rPr>
              <a:t>Catadióptricos são telescópios que combinam a refração e a reflexão. A refração ocorre quando a luz passa por um componente de vidro colocado na extremidade do tubo do telescópio</a:t>
            </a:r>
            <a:endParaRPr lang="pt-BR" sz="2400" dirty="0">
              <a:solidFill>
                <a:schemeClr val="bg1"/>
              </a:solidFill>
            </a:endParaRPr>
          </a:p>
        </p:txBody>
      </p:sp>
    </p:spTree>
    <p:extLst>
      <p:ext uri="{BB962C8B-B14F-4D97-AF65-F5344CB8AC3E}">
        <p14:creationId xmlns:p14="http://schemas.microsoft.com/office/powerpoint/2010/main" xmlns="" val="1337536089"/>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bg1"/>
                </a:solidFill>
              </a:rPr>
              <a:t>Telescópio Schmidt</a:t>
            </a:r>
            <a:br>
              <a:rPr lang="pt-BR" dirty="0">
                <a:solidFill>
                  <a:schemeClr val="bg1"/>
                </a:solidFill>
              </a:rPr>
            </a:br>
            <a:endParaRPr lang="pt-BR" dirty="0"/>
          </a:p>
        </p:txBody>
      </p:sp>
      <p:sp>
        <p:nvSpPr>
          <p:cNvPr id="3" name="Espaço Reservado para Conteúdo 2"/>
          <p:cNvSpPr>
            <a:spLocks noGrp="1"/>
          </p:cNvSpPr>
          <p:nvPr>
            <p:ph idx="1"/>
          </p:nvPr>
        </p:nvSpPr>
        <p:spPr>
          <a:xfrm>
            <a:off x="4788448" y="1683869"/>
            <a:ext cx="4102224" cy="4114800"/>
          </a:xfrm>
        </p:spPr>
        <p:txBody>
          <a:bodyPr/>
          <a:lstStyle/>
          <a:p>
            <a:pPr algn="just"/>
            <a:r>
              <a:rPr lang="pt-BR" sz="2000" b="0" dirty="0">
                <a:solidFill>
                  <a:schemeClr val="bg1"/>
                </a:solidFill>
              </a:rPr>
              <a:t>No telescópio Schmidt o espelho principal possui uma superfície esférica e desse modo quem corrige a aberração esférica é um disco de vidro colocado na parte posterior do tubo. Este componente é chamado de placa corretora. Uma das faces da placa apresenta uma "deformação" e é essa superfície a responsável pela correção da aberração esférica.</a:t>
            </a:r>
            <a:endParaRPr lang="pt-BR" sz="160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9868" y="1926795"/>
            <a:ext cx="3846686" cy="3628949"/>
          </a:xfrm>
          <a:prstGeom prst="rect">
            <a:avLst/>
          </a:prstGeom>
        </p:spPr>
      </p:pic>
      <p:pic>
        <p:nvPicPr>
          <p:cNvPr id="4" name="Imagem 3" descr="scass001.jpg"/>
          <p:cNvPicPr>
            <a:picLocks noChangeAspect="1"/>
          </p:cNvPicPr>
          <p:nvPr/>
        </p:nvPicPr>
        <p:blipFill>
          <a:blip r:embed="rId4" cstate="print"/>
          <a:stretch>
            <a:fillRect/>
          </a:stretch>
        </p:blipFill>
        <p:spPr>
          <a:xfrm>
            <a:off x="311181" y="1784608"/>
            <a:ext cx="4229100" cy="3810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pic>
        <p:nvPicPr>
          <p:cNvPr id="4" name="Content Placeholder 3"/>
          <p:cNvPicPr>
            <a:picLocks noGrp="1" noChangeAspect="1"/>
          </p:cNvPicPr>
          <p:nvPr>
            <p:ph idx="1"/>
          </p:nvPr>
        </p:nvPicPr>
        <p:blipFill>
          <a:blip r:embed="rId2" cstate="print"/>
          <a:stretch>
            <a:fillRect/>
          </a:stretch>
        </p:blipFill>
        <p:spPr>
          <a:xfrm>
            <a:off x="4079032" y="1988840"/>
            <a:ext cx="4379168" cy="3655823"/>
          </a:xfrm>
          <a:prstGeom prst="rect">
            <a:avLst/>
          </a:prstGeom>
        </p:spPr>
      </p:pic>
      <p:sp>
        <p:nvSpPr>
          <p:cNvPr id="5" name="Rectangle 4"/>
          <p:cNvSpPr/>
          <p:nvPr/>
        </p:nvSpPr>
        <p:spPr>
          <a:xfrm>
            <a:off x="539552" y="1988840"/>
            <a:ext cx="3150096" cy="4093428"/>
          </a:xfrm>
          <a:prstGeom prst="rect">
            <a:avLst/>
          </a:prstGeom>
        </p:spPr>
        <p:txBody>
          <a:bodyPr wrap="square">
            <a:spAutoFit/>
          </a:bodyPr>
          <a:lstStyle/>
          <a:p>
            <a:pPr algn="just"/>
            <a:r>
              <a:rPr lang="pt-BR" sz="2000" dirty="0">
                <a:solidFill>
                  <a:schemeClr val="bg1"/>
                </a:solidFill>
                <a:latin typeface="arial" panose="020B0604020202020204" pitchFamily="34" charset="0"/>
              </a:rPr>
              <a:t>Aberração esférica</a:t>
            </a:r>
            <a:r>
              <a:rPr lang="pt-BR" sz="2000" b="0" dirty="0">
                <a:solidFill>
                  <a:schemeClr val="bg1"/>
                </a:solidFill>
                <a:latin typeface="arial" panose="020B0604020202020204" pitchFamily="34" charset="0"/>
              </a:rPr>
              <a:t> é um fenômeno da óptica geométrica em que os raios de luz incidentes próximos à borda das lentes são muito mais refratados do que os raios que incidem próximos ao eixo óptico e os raios de luz incidentes próximo das bordas dos espelhos são refletidos além do foco.</a:t>
            </a:r>
            <a:endParaRPr lang="pt-BR" sz="2000" dirty="0">
              <a:solidFill>
                <a:schemeClr val="bg1"/>
              </a:solidFill>
            </a:endParaRPr>
          </a:p>
        </p:txBody>
      </p:sp>
    </p:spTree>
    <p:extLst>
      <p:ext uri="{BB962C8B-B14F-4D97-AF65-F5344CB8AC3E}">
        <p14:creationId xmlns:p14="http://schemas.microsoft.com/office/powerpoint/2010/main" xmlns="" val="154954418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0242" name="Picture 2"/>
          <p:cNvPicPr>
            <a:picLocks noChangeAspect="1" noChangeArrowheads="1"/>
          </p:cNvPicPr>
          <p:nvPr/>
        </p:nvPicPr>
        <p:blipFill>
          <a:blip r:embed="rId2" cstate="print"/>
          <a:srcRect/>
          <a:stretch>
            <a:fillRect/>
          </a:stretch>
        </p:blipFill>
        <p:spPr bwMode="auto">
          <a:xfrm>
            <a:off x="611560" y="1556792"/>
            <a:ext cx="7695532" cy="3961805"/>
          </a:xfrm>
          <a:prstGeom prst="rect">
            <a:avLst/>
          </a:prstGeom>
          <a:noFill/>
          <a:ln w="9525">
            <a:noFill/>
            <a:miter lim="800000"/>
            <a:headEnd/>
            <a:tailEnd/>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bg1"/>
                </a:solidFill>
              </a:rPr>
              <a:t>Telescópio </a:t>
            </a:r>
            <a:r>
              <a:rPr lang="pt-BR" dirty="0" err="1">
                <a:solidFill>
                  <a:schemeClr val="bg1"/>
                </a:solidFill>
              </a:rPr>
              <a:t>Maksutov</a:t>
            </a:r>
            <a:endParaRPr lang="pt-BR" dirty="0">
              <a:solidFill>
                <a:schemeClr val="bg1"/>
              </a:solidFill>
            </a:endParaRPr>
          </a:p>
        </p:txBody>
      </p:sp>
      <p:sp>
        <p:nvSpPr>
          <p:cNvPr id="3" name="Espaço Reservado para Conteúdo 2"/>
          <p:cNvSpPr>
            <a:spLocks noGrp="1"/>
          </p:cNvSpPr>
          <p:nvPr>
            <p:ph idx="1"/>
          </p:nvPr>
        </p:nvSpPr>
        <p:spPr>
          <a:xfrm>
            <a:off x="4644008" y="1916832"/>
            <a:ext cx="4102224" cy="4114800"/>
          </a:xfrm>
        </p:spPr>
        <p:txBody>
          <a:bodyPr/>
          <a:lstStyle/>
          <a:p>
            <a:pPr algn="just"/>
            <a:r>
              <a:rPr lang="pt-BR" sz="2000" b="0" dirty="0">
                <a:solidFill>
                  <a:schemeClr val="bg1"/>
                </a:solidFill>
              </a:rPr>
              <a:t>O telescópio </a:t>
            </a:r>
            <a:r>
              <a:rPr lang="pt-BR" sz="2000" b="0" dirty="0" err="1">
                <a:solidFill>
                  <a:schemeClr val="bg1"/>
                </a:solidFill>
              </a:rPr>
              <a:t>Maksutov</a:t>
            </a:r>
            <a:r>
              <a:rPr lang="pt-BR" sz="2000" b="0" dirty="0">
                <a:solidFill>
                  <a:schemeClr val="bg1"/>
                </a:solidFill>
              </a:rPr>
              <a:t> surgiu tomando como </a:t>
            </a:r>
            <a:r>
              <a:rPr lang="pt-BR" sz="2000" b="0" dirty="0" err="1">
                <a:solidFill>
                  <a:schemeClr val="bg1"/>
                </a:solidFill>
              </a:rPr>
              <a:t>idéia</a:t>
            </a:r>
            <a:r>
              <a:rPr lang="pt-BR" sz="2000" b="0" dirty="0">
                <a:solidFill>
                  <a:schemeClr val="bg1"/>
                </a:solidFill>
              </a:rPr>
              <a:t> a óptica desenvolvida por Schmidt. No lugar da placa corretora existe um tipo de lente chamado de menisco divergente. Trata-se de uma lente delgada formada por uma face côncava e outra convexa sendo que esta última superfície é voltada na direção do espelho primário do telescópio. </a:t>
            </a:r>
            <a:endParaRPr lang="pt-BR"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800" y="2179656"/>
            <a:ext cx="3481412" cy="3284351"/>
          </a:xfrm>
          <a:prstGeom prst="rect">
            <a:avLst/>
          </a:prstGeom>
        </p:spPr>
      </p:pic>
      <p:pic>
        <p:nvPicPr>
          <p:cNvPr id="4" name="Imagem 3" descr="mak001.jpg"/>
          <p:cNvPicPr>
            <a:picLocks noChangeAspect="1"/>
          </p:cNvPicPr>
          <p:nvPr/>
        </p:nvPicPr>
        <p:blipFill>
          <a:blip r:embed="rId3" cstate="print"/>
          <a:stretch>
            <a:fillRect/>
          </a:stretch>
        </p:blipFill>
        <p:spPr>
          <a:xfrm>
            <a:off x="251520" y="1916832"/>
            <a:ext cx="4229100" cy="3810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556792"/>
            <a:ext cx="7772400" cy="1143000"/>
          </a:xfrm>
        </p:spPr>
        <p:txBody>
          <a:bodyPr/>
          <a:lstStyle/>
          <a:p>
            <a:r>
              <a:rPr lang="pt-BR" dirty="0">
                <a:solidFill>
                  <a:schemeClr val="bg1"/>
                </a:solidFill>
              </a:rPr>
              <a:t>Tipos de telescópios</a:t>
            </a:r>
          </a:p>
        </p:txBody>
      </p:sp>
      <p:sp>
        <p:nvSpPr>
          <p:cNvPr id="4" name="TextBox 3"/>
          <p:cNvSpPr txBox="1"/>
          <p:nvPr/>
        </p:nvSpPr>
        <p:spPr>
          <a:xfrm>
            <a:off x="2805572" y="3068960"/>
            <a:ext cx="3528392" cy="1569660"/>
          </a:xfrm>
          <a:prstGeom prst="rect">
            <a:avLst/>
          </a:prstGeom>
          <a:noFill/>
        </p:spPr>
        <p:txBody>
          <a:bodyPr wrap="square" rtlCol="0">
            <a:spAutoFit/>
          </a:bodyPr>
          <a:lstStyle/>
          <a:p>
            <a:pPr marL="285750" indent="-285750">
              <a:buFont typeface="Arial" panose="020B0604020202020204" pitchFamily="34" charset="0"/>
              <a:buChar char="•"/>
            </a:pPr>
            <a:r>
              <a:rPr lang="pt-BR" sz="3200" dirty="0">
                <a:solidFill>
                  <a:schemeClr val="bg1"/>
                </a:solidFill>
              </a:rPr>
              <a:t>Refratores</a:t>
            </a:r>
          </a:p>
          <a:p>
            <a:pPr marL="285750" indent="-285750">
              <a:buFont typeface="Arial" panose="020B0604020202020204" pitchFamily="34" charset="0"/>
              <a:buChar char="•"/>
            </a:pPr>
            <a:r>
              <a:rPr lang="pt-BR" sz="3200" dirty="0">
                <a:solidFill>
                  <a:schemeClr val="bg1"/>
                </a:solidFill>
              </a:rPr>
              <a:t>Refletores</a:t>
            </a:r>
          </a:p>
          <a:p>
            <a:pPr marL="285750" indent="-285750">
              <a:buFont typeface="Arial" panose="020B0604020202020204" pitchFamily="34" charset="0"/>
              <a:buChar char="•"/>
            </a:pPr>
            <a:r>
              <a:rPr lang="pt-BR" sz="3200" dirty="0">
                <a:solidFill>
                  <a:schemeClr val="bg1"/>
                </a:solidFill>
              </a:rPr>
              <a:t> Catadióptrico</a:t>
            </a:r>
            <a:endParaRPr lang="pt-BR" dirty="0">
              <a:solidFill>
                <a:schemeClr val="bg1"/>
              </a:solidFill>
            </a:endParaRPr>
          </a:p>
        </p:txBody>
      </p:sp>
    </p:spTree>
    <p:extLst>
      <p:ext uri="{BB962C8B-B14F-4D97-AF65-F5344CB8AC3E}">
        <p14:creationId xmlns:p14="http://schemas.microsoft.com/office/powerpoint/2010/main" xmlns="" val="302314468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1266" name="Picture 2"/>
          <p:cNvPicPr>
            <a:picLocks noChangeAspect="1" noChangeArrowheads="1"/>
          </p:cNvPicPr>
          <p:nvPr/>
        </p:nvPicPr>
        <p:blipFill>
          <a:blip r:embed="rId2" cstate="print"/>
          <a:srcRect/>
          <a:stretch>
            <a:fillRect/>
          </a:stretch>
        </p:blipFill>
        <p:spPr bwMode="auto">
          <a:xfrm>
            <a:off x="467544" y="1484784"/>
            <a:ext cx="8244408" cy="4253715"/>
          </a:xfrm>
          <a:prstGeom prst="rect">
            <a:avLst/>
          </a:prstGeom>
          <a:noFill/>
          <a:ln w="9525">
            <a:noFill/>
            <a:miter lim="800000"/>
            <a:headEnd/>
            <a:tailEnd/>
          </a:ln>
        </p:spPr>
      </p:pic>
      <p:pic>
        <p:nvPicPr>
          <p:cNvPr id="4" name="Picture 3"/>
          <p:cNvPicPr>
            <a:picLocks noChangeAspect="1"/>
          </p:cNvPicPr>
          <p:nvPr/>
        </p:nvPicPr>
        <p:blipFill>
          <a:blip r:embed="rId3" cstate="print"/>
          <a:stretch>
            <a:fillRect/>
          </a:stretch>
        </p:blipFill>
        <p:spPr>
          <a:xfrm>
            <a:off x="2721367" y="5036799"/>
            <a:ext cx="3736761" cy="140339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bg1"/>
                </a:solidFill>
              </a:rPr>
              <a:t>Montagens</a:t>
            </a:r>
          </a:p>
        </p:txBody>
      </p:sp>
      <p:sp>
        <p:nvSpPr>
          <p:cNvPr id="3" name="Espaço Reservado para Conteúdo 2"/>
          <p:cNvSpPr>
            <a:spLocks noGrp="1"/>
          </p:cNvSpPr>
          <p:nvPr>
            <p:ph idx="1"/>
          </p:nvPr>
        </p:nvSpPr>
        <p:spPr/>
        <p:txBody>
          <a:bodyPr/>
          <a:lstStyle/>
          <a:p>
            <a:pPr algn="just"/>
            <a:r>
              <a:rPr lang="pt-BR" sz="2400" u="sng" dirty="0">
                <a:solidFill>
                  <a:schemeClr val="bg1"/>
                </a:solidFill>
              </a:rPr>
              <a:t>Montagem equatorial:</a:t>
            </a:r>
            <a:r>
              <a:rPr lang="pt-BR" sz="2400" dirty="0">
                <a:solidFill>
                  <a:schemeClr val="bg1"/>
                </a:solidFill>
              </a:rPr>
              <a:t> </a:t>
            </a:r>
            <a:r>
              <a:rPr lang="pt-BR" sz="1600" dirty="0">
                <a:solidFill>
                  <a:schemeClr val="bg1"/>
                </a:solidFill>
              </a:rPr>
              <a:t>é construída para que você possa facilmente seguir os objetos celestes na medida que a Terra gira. A maioria das montagens equatoriais vem com um motor de passo (acompanhamento) para compensar a rotação da Terra automaticamente. </a:t>
            </a:r>
          </a:p>
          <a:p>
            <a:endParaRPr lang="pt-BR" sz="1200" b="0" dirty="0">
              <a:solidFill>
                <a:schemeClr val="bg1"/>
              </a:solidFill>
            </a:endParaRPr>
          </a:p>
          <a:p>
            <a:endParaRPr lang="pt-BR" sz="1200" b="0" dirty="0">
              <a:solidFill>
                <a:schemeClr val="bg1"/>
              </a:solidFill>
            </a:endParaRPr>
          </a:p>
          <a:p>
            <a:endParaRPr lang="pt-BR" sz="1200" b="0" dirty="0">
              <a:solidFill>
                <a:schemeClr val="bg1"/>
              </a:solidFill>
            </a:endParaRPr>
          </a:p>
          <a:p>
            <a:endParaRPr lang="pt-BR" sz="1200" b="0" dirty="0">
              <a:solidFill>
                <a:schemeClr val="bg1"/>
              </a:solidFill>
            </a:endParaRPr>
          </a:p>
          <a:p>
            <a:endParaRPr lang="pt-BR" dirty="0"/>
          </a:p>
        </p:txBody>
      </p:sp>
      <p:pic>
        <p:nvPicPr>
          <p:cNvPr id="4" name="Imagem 3" descr="montagem_equat.jpg"/>
          <p:cNvPicPr>
            <a:picLocks noChangeAspect="1"/>
          </p:cNvPicPr>
          <p:nvPr/>
        </p:nvPicPr>
        <p:blipFill>
          <a:blip r:embed="rId2" cstate="print"/>
          <a:stretch>
            <a:fillRect/>
          </a:stretch>
        </p:blipFill>
        <p:spPr>
          <a:xfrm>
            <a:off x="3131840" y="3595372"/>
            <a:ext cx="3096344" cy="2745212"/>
          </a:xfrm>
          <a:prstGeom prst="rect">
            <a:avLst/>
          </a:prstGeom>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3568" y="548680"/>
            <a:ext cx="7772400" cy="4114800"/>
          </a:xfrm>
        </p:spPr>
        <p:txBody>
          <a:bodyPr/>
          <a:lstStyle/>
          <a:p>
            <a:pPr algn="just"/>
            <a:r>
              <a:rPr lang="pt-BR" dirty="0">
                <a:solidFill>
                  <a:schemeClr val="bg1"/>
                </a:solidFill>
              </a:rPr>
              <a:t> </a:t>
            </a:r>
            <a:r>
              <a:rPr lang="pt-BR" sz="2400" u="sng" dirty="0">
                <a:solidFill>
                  <a:schemeClr val="bg1"/>
                </a:solidFill>
              </a:rPr>
              <a:t>Montagem </a:t>
            </a:r>
            <a:r>
              <a:rPr lang="pt-BR" sz="2400" u="sng" dirty="0" err="1">
                <a:solidFill>
                  <a:schemeClr val="bg1"/>
                </a:solidFill>
              </a:rPr>
              <a:t>altazimutal</a:t>
            </a:r>
            <a:r>
              <a:rPr lang="pt-BR" sz="2400" u="sng" dirty="0">
                <a:solidFill>
                  <a:schemeClr val="bg1"/>
                </a:solidFill>
              </a:rPr>
              <a:t>:</a:t>
            </a:r>
            <a:r>
              <a:rPr lang="pt-BR" sz="2400" dirty="0">
                <a:solidFill>
                  <a:schemeClr val="bg1"/>
                </a:solidFill>
              </a:rPr>
              <a:t> </a:t>
            </a:r>
            <a:r>
              <a:rPr lang="pt-BR" sz="1600" dirty="0">
                <a:solidFill>
                  <a:schemeClr val="bg1"/>
                </a:solidFill>
              </a:rPr>
              <a:t>é mais simples. Ela apenas se movimenta da esquerda para a direita e para baixo e para cima. Você deve cutucar o telescópio sempre que quiser seguir os objetos pelo céu. A montagem </a:t>
            </a:r>
            <a:r>
              <a:rPr lang="pt-BR" sz="1600" dirty="0" err="1">
                <a:solidFill>
                  <a:schemeClr val="bg1"/>
                </a:solidFill>
              </a:rPr>
              <a:t>altazimutal</a:t>
            </a:r>
            <a:r>
              <a:rPr lang="pt-BR" sz="1600" dirty="0">
                <a:solidFill>
                  <a:schemeClr val="bg1"/>
                </a:solidFill>
              </a:rPr>
              <a:t> é mais barata e mais leve e possui muita estabilidade, vantagens que são exploradas ao máximo nas montagens </a:t>
            </a:r>
            <a:r>
              <a:rPr lang="pt-BR" sz="1600" dirty="0" err="1">
                <a:solidFill>
                  <a:schemeClr val="bg1"/>
                </a:solidFill>
              </a:rPr>
              <a:t>dobsonianas</a:t>
            </a:r>
            <a:r>
              <a:rPr lang="pt-BR" sz="1600" dirty="0">
                <a:solidFill>
                  <a:schemeClr val="bg1"/>
                </a:solidFill>
              </a:rPr>
              <a:t> para refletores gigantes e de baixo custo. </a:t>
            </a:r>
            <a:endParaRPr lang="pt-BR" b="0" dirty="0">
              <a:solidFill>
                <a:schemeClr val="bg1"/>
              </a:solidFill>
            </a:endParaRPr>
          </a:p>
          <a:p>
            <a:endParaRPr lang="pt-BR" dirty="0"/>
          </a:p>
        </p:txBody>
      </p:sp>
      <p:pic>
        <p:nvPicPr>
          <p:cNvPr id="4" name="Imagem 3" descr="mont-azimutal.gif"/>
          <p:cNvPicPr>
            <a:picLocks noChangeAspect="1"/>
          </p:cNvPicPr>
          <p:nvPr/>
        </p:nvPicPr>
        <p:blipFill>
          <a:blip r:embed="rId2" cstate="print"/>
          <a:stretch>
            <a:fillRect/>
          </a:stretch>
        </p:blipFill>
        <p:spPr>
          <a:xfrm>
            <a:off x="1115616" y="2492896"/>
            <a:ext cx="3165946" cy="4127752"/>
          </a:xfrm>
          <a:prstGeom prst="rect">
            <a:avLst/>
          </a:prstGeom>
        </p:spPr>
      </p:pic>
      <p:pic>
        <p:nvPicPr>
          <p:cNvPr id="5" name="Imagem 4" descr="telescopio fig1.jpg"/>
          <p:cNvPicPr>
            <a:picLocks noChangeAspect="1"/>
          </p:cNvPicPr>
          <p:nvPr/>
        </p:nvPicPr>
        <p:blipFill>
          <a:blip r:embed="rId3" cstate="print"/>
          <a:stretch>
            <a:fillRect/>
          </a:stretch>
        </p:blipFill>
        <p:spPr>
          <a:xfrm>
            <a:off x="5220072" y="2996952"/>
            <a:ext cx="2914650" cy="3238500"/>
          </a:xfrm>
          <a:prstGeom prst="rect">
            <a:avLst/>
          </a:prstGeom>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7772400" cy="1143000"/>
          </a:xfrm>
        </p:spPr>
        <p:txBody>
          <a:bodyPr/>
          <a:lstStyle/>
          <a:p>
            <a:r>
              <a:rPr lang="pt-BR" sz="3600" dirty="0">
                <a:solidFill>
                  <a:schemeClr val="bg1"/>
                </a:solidFill>
                <a:latin typeface="Century Gothic" pitchFamily="34" charset="0"/>
              </a:rPr>
              <a:t>Grandezas importantes relacionadas com telescópios:</a:t>
            </a:r>
            <a:endParaRPr lang="pt-BR" sz="3600" dirty="0">
              <a:solidFill>
                <a:schemeClr val="bg1"/>
              </a:solidFill>
            </a:endParaRPr>
          </a:p>
        </p:txBody>
      </p:sp>
      <p:pic>
        <p:nvPicPr>
          <p:cNvPr id="5122" name="Picture 2"/>
          <p:cNvPicPr>
            <a:picLocks noChangeAspect="1" noChangeArrowheads="1"/>
          </p:cNvPicPr>
          <p:nvPr/>
        </p:nvPicPr>
        <p:blipFill>
          <a:blip r:embed="rId2" cstate="print"/>
          <a:srcRect/>
          <a:stretch>
            <a:fillRect/>
          </a:stretch>
        </p:blipFill>
        <p:spPr bwMode="auto">
          <a:xfrm>
            <a:off x="770789" y="1700808"/>
            <a:ext cx="2647950" cy="5010150"/>
          </a:xfrm>
          <a:prstGeom prst="rect">
            <a:avLst/>
          </a:prstGeom>
          <a:noFill/>
          <a:ln w="9525">
            <a:noFill/>
            <a:miter lim="800000"/>
            <a:headEnd/>
            <a:tailEnd/>
          </a:ln>
        </p:spPr>
      </p:pic>
      <p:sp>
        <p:nvSpPr>
          <p:cNvPr id="5" name="CaixaDeTexto 4"/>
          <p:cNvSpPr txBox="1"/>
          <p:nvPr/>
        </p:nvSpPr>
        <p:spPr>
          <a:xfrm>
            <a:off x="3917640" y="1895981"/>
            <a:ext cx="4176464" cy="523220"/>
          </a:xfrm>
          <a:prstGeom prst="rect">
            <a:avLst/>
          </a:prstGeom>
          <a:noFill/>
        </p:spPr>
        <p:txBody>
          <a:bodyPr wrap="square" rtlCol="0">
            <a:spAutoFit/>
          </a:bodyPr>
          <a:lstStyle/>
          <a:p>
            <a:r>
              <a:rPr lang="pt-BR" sz="2800" dirty="0">
                <a:solidFill>
                  <a:schemeClr val="bg1"/>
                </a:solidFill>
              </a:rPr>
              <a:t>Aumento</a:t>
            </a:r>
          </a:p>
        </p:txBody>
      </p:sp>
      <p:sp>
        <p:nvSpPr>
          <p:cNvPr id="7" name="Retângulo 6"/>
          <p:cNvSpPr/>
          <p:nvPr/>
        </p:nvSpPr>
        <p:spPr>
          <a:xfrm>
            <a:off x="3667944" y="2502976"/>
            <a:ext cx="4860032" cy="2062103"/>
          </a:xfrm>
          <a:prstGeom prst="rect">
            <a:avLst/>
          </a:prstGeom>
        </p:spPr>
        <p:txBody>
          <a:bodyPr wrap="square">
            <a:spAutoFit/>
          </a:bodyPr>
          <a:lstStyle/>
          <a:p>
            <a:r>
              <a:rPr lang="pt-BR" dirty="0">
                <a:solidFill>
                  <a:schemeClr val="bg1"/>
                </a:solidFill>
              </a:rPr>
              <a:t>A = F / f</a:t>
            </a:r>
            <a:r>
              <a:rPr lang="pt-BR" b="0" dirty="0">
                <a:solidFill>
                  <a:schemeClr val="bg1"/>
                </a:solidFill>
              </a:rPr>
              <a:t> </a:t>
            </a:r>
            <a:r>
              <a:rPr lang="pt-BR" dirty="0">
                <a:solidFill>
                  <a:schemeClr val="bg1"/>
                </a:solidFill>
              </a:rPr>
              <a:t/>
            </a:r>
            <a:br>
              <a:rPr lang="pt-BR" dirty="0">
                <a:solidFill>
                  <a:schemeClr val="bg1"/>
                </a:solidFill>
              </a:rPr>
            </a:br>
            <a:r>
              <a:rPr lang="pt-BR" dirty="0">
                <a:solidFill>
                  <a:schemeClr val="bg1"/>
                </a:solidFill>
              </a:rPr>
              <a:t/>
            </a:r>
            <a:br>
              <a:rPr lang="pt-BR" dirty="0">
                <a:solidFill>
                  <a:schemeClr val="bg1"/>
                </a:solidFill>
              </a:rPr>
            </a:br>
            <a:r>
              <a:rPr lang="pt-BR" b="0" dirty="0">
                <a:solidFill>
                  <a:schemeClr val="bg1"/>
                </a:solidFill>
              </a:rPr>
              <a:t>Onde: </a:t>
            </a:r>
          </a:p>
          <a:p>
            <a:pPr algn="l"/>
            <a:r>
              <a:rPr lang="pt-BR" b="0" dirty="0">
                <a:solidFill>
                  <a:schemeClr val="bg1"/>
                </a:solidFill>
              </a:rPr>
              <a:t>            A = aumento </a:t>
            </a:r>
            <a:r>
              <a:rPr lang="pt-BR" dirty="0">
                <a:solidFill>
                  <a:schemeClr val="bg1"/>
                </a:solidFill>
              </a:rPr>
              <a:t/>
            </a:r>
            <a:br>
              <a:rPr lang="pt-BR" dirty="0">
                <a:solidFill>
                  <a:schemeClr val="bg1"/>
                </a:solidFill>
              </a:rPr>
            </a:br>
            <a:r>
              <a:rPr lang="pt-BR" b="0" dirty="0">
                <a:solidFill>
                  <a:schemeClr val="bg1"/>
                </a:solidFill>
              </a:rPr>
              <a:t>            F = distância focal da objetiva do telescópio </a:t>
            </a:r>
            <a:r>
              <a:rPr lang="pt-BR" dirty="0">
                <a:solidFill>
                  <a:schemeClr val="bg1"/>
                </a:solidFill>
              </a:rPr>
              <a:t/>
            </a:r>
            <a:br>
              <a:rPr lang="pt-BR" dirty="0">
                <a:solidFill>
                  <a:schemeClr val="bg1"/>
                </a:solidFill>
              </a:rPr>
            </a:br>
            <a:r>
              <a:rPr lang="pt-BR" b="0" dirty="0">
                <a:solidFill>
                  <a:schemeClr val="bg1"/>
                </a:solidFill>
              </a:rPr>
              <a:t>            f = distância focal da ocular </a:t>
            </a:r>
            <a:r>
              <a:rPr lang="pt-BR" dirty="0">
                <a:solidFill>
                  <a:schemeClr val="bg1"/>
                </a:solidFill>
              </a:rPr>
              <a:t/>
            </a:r>
            <a:br>
              <a:rPr lang="pt-BR" dirty="0">
                <a:solidFill>
                  <a:schemeClr val="bg1"/>
                </a:solidFill>
              </a:rPr>
            </a:br>
            <a:r>
              <a:rPr lang="pt-BR" dirty="0">
                <a:solidFill>
                  <a:schemeClr val="bg1"/>
                </a:solidFill>
              </a:rPr>
              <a:t/>
            </a:r>
            <a:br>
              <a:rPr lang="pt-BR" dirty="0">
                <a:solidFill>
                  <a:schemeClr val="bg1"/>
                </a:solidFill>
              </a:rPr>
            </a:br>
            <a:endParaRPr lang="pt-BR" dirty="0">
              <a:solidFill>
                <a:schemeClr val="bg1"/>
              </a:solidFill>
            </a:endParaRPr>
          </a:p>
        </p:txBody>
      </p:sp>
      <p:sp>
        <p:nvSpPr>
          <p:cNvPr id="3" name="Rectangle 2"/>
          <p:cNvSpPr/>
          <p:nvPr/>
        </p:nvSpPr>
        <p:spPr>
          <a:xfrm>
            <a:off x="3962197" y="4365104"/>
            <a:ext cx="4572000" cy="2062103"/>
          </a:xfrm>
          <a:prstGeom prst="rect">
            <a:avLst/>
          </a:prstGeom>
        </p:spPr>
        <p:txBody>
          <a:bodyPr>
            <a:spAutoFit/>
          </a:bodyPr>
          <a:lstStyle/>
          <a:p>
            <a:r>
              <a:rPr lang="pt-BR" b="0" dirty="0">
                <a:solidFill>
                  <a:schemeClr val="bg1"/>
                </a:solidFill>
                <a:latin typeface="Arial" panose="020B0604020202020204" pitchFamily="34" charset="0"/>
              </a:rPr>
              <a:t>Ex: Qual o aumento de um telescópio com objetiva de 1200 mm de distância focal e uma ocular de 10 mm de distância focal ? </a:t>
            </a:r>
            <a:r>
              <a:rPr lang="pt-BR" dirty="0">
                <a:solidFill>
                  <a:schemeClr val="bg1"/>
                </a:solidFill>
              </a:rPr>
              <a:t/>
            </a:r>
            <a:br>
              <a:rPr lang="pt-BR" dirty="0">
                <a:solidFill>
                  <a:schemeClr val="bg1"/>
                </a:solidFill>
              </a:rPr>
            </a:br>
            <a:r>
              <a:rPr lang="pt-BR" dirty="0">
                <a:solidFill>
                  <a:schemeClr val="bg1"/>
                </a:solidFill>
              </a:rPr>
              <a:t/>
            </a:r>
            <a:br>
              <a:rPr lang="pt-BR" dirty="0">
                <a:solidFill>
                  <a:schemeClr val="bg1"/>
                </a:solidFill>
              </a:rPr>
            </a:br>
            <a:r>
              <a:rPr lang="pt-BR" b="0" dirty="0">
                <a:solidFill>
                  <a:schemeClr val="bg1"/>
                </a:solidFill>
                <a:latin typeface="Arial" panose="020B0604020202020204" pitchFamily="34" charset="0"/>
              </a:rPr>
              <a:t>Colocando os dados na fórmula </a:t>
            </a:r>
            <a:r>
              <a:rPr lang="pt-BR" dirty="0">
                <a:solidFill>
                  <a:schemeClr val="bg1"/>
                </a:solidFill>
              </a:rPr>
              <a:t/>
            </a:r>
            <a:br>
              <a:rPr lang="pt-BR" dirty="0">
                <a:solidFill>
                  <a:schemeClr val="bg1"/>
                </a:solidFill>
              </a:rPr>
            </a:br>
            <a:r>
              <a:rPr lang="pt-BR" dirty="0">
                <a:solidFill>
                  <a:schemeClr val="bg1"/>
                </a:solidFill>
                <a:latin typeface="Arial" panose="020B0604020202020204" pitchFamily="34" charset="0"/>
              </a:rPr>
              <a:t>A = 1200 / 10</a:t>
            </a:r>
            <a:r>
              <a:rPr lang="pt-BR" b="0" dirty="0">
                <a:solidFill>
                  <a:schemeClr val="bg1"/>
                </a:solidFill>
                <a:latin typeface="Arial" panose="020B0604020202020204" pitchFamily="34" charset="0"/>
              </a:rPr>
              <a:t> </a:t>
            </a:r>
            <a:r>
              <a:rPr lang="pt-BR" dirty="0">
                <a:solidFill>
                  <a:schemeClr val="bg1"/>
                </a:solidFill>
              </a:rPr>
              <a:t/>
            </a:r>
            <a:br>
              <a:rPr lang="pt-BR" dirty="0">
                <a:solidFill>
                  <a:schemeClr val="bg1"/>
                </a:solidFill>
              </a:rPr>
            </a:br>
            <a:r>
              <a:rPr lang="pt-BR" b="0" dirty="0">
                <a:solidFill>
                  <a:schemeClr val="bg1"/>
                </a:solidFill>
                <a:latin typeface="Arial" panose="020B0604020202020204" pitchFamily="34" charset="0"/>
              </a:rPr>
              <a:t>Resultado </a:t>
            </a:r>
            <a:r>
              <a:rPr lang="pt-BR" dirty="0">
                <a:solidFill>
                  <a:schemeClr val="bg1"/>
                </a:solidFill>
              </a:rPr>
              <a:t/>
            </a:r>
            <a:br>
              <a:rPr lang="pt-BR" dirty="0">
                <a:solidFill>
                  <a:schemeClr val="bg1"/>
                </a:solidFill>
              </a:rPr>
            </a:br>
            <a:r>
              <a:rPr lang="pt-BR" dirty="0">
                <a:solidFill>
                  <a:schemeClr val="bg1"/>
                </a:solidFill>
                <a:latin typeface="Arial" panose="020B0604020202020204" pitchFamily="34" charset="0"/>
              </a:rPr>
              <a:t>A = 120 X</a:t>
            </a:r>
            <a:r>
              <a:rPr lang="pt-BR" b="0" dirty="0">
                <a:solidFill>
                  <a:schemeClr val="bg1"/>
                </a:solidFill>
                <a:latin typeface="Arial" panose="020B0604020202020204" pitchFamily="34" charset="0"/>
              </a:rPr>
              <a:t> </a:t>
            </a:r>
            <a:endParaRPr lang="pt-BR" dirty="0">
              <a:solidFill>
                <a:schemeClr val="bg1"/>
              </a:solidFill>
            </a:endParaRPr>
          </a:p>
        </p:txBody>
      </p:sp>
    </p:spTree>
    <p:extLst>
      <p:ext uri="{BB962C8B-B14F-4D97-AF65-F5344CB8AC3E}">
        <p14:creationId xmlns:p14="http://schemas.microsoft.com/office/powerpoint/2010/main" xmlns="" val="301595671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bg1"/>
                </a:solidFill>
                <a:latin typeface="Century Gothic" pitchFamily="34" charset="0"/>
              </a:rPr>
              <a:t>Aumento máximo útil</a:t>
            </a:r>
            <a:endParaRPr lang="pt-BR" dirty="0"/>
          </a:p>
        </p:txBody>
      </p:sp>
      <p:sp>
        <p:nvSpPr>
          <p:cNvPr id="4" name="Subtítulo 2"/>
          <p:cNvSpPr txBox="1">
            <a:spLocks noGrp="1"/>
          </p:cNvSpPr>
          <p:nvPr>
            <p:ph idx="1"/>
          </p:nvPr>
        </p:nvSpPr>
        <p:spPr>
          <a:xfrm>
            <a:off x="1115616" y="2060848"/>
            <a:ext cx="6624736" cy="4114800"/>
          </a:xfrm>
          <a:prstGeom prst="rect">
            <a:avLst/>
          </a:prstGeom>
          <a:ln/>
        </p:spPr>
        <p:style>
          <a:lnRef idx="1">
            <a:schemeClr val="dk1"/>
          </a:lnRef>
          <a:fillRef idx="3">
            <a:schemeClr val="dk1"/>
          </a:fillRef>
          <a:effectRef idx="2">
            <a:schemeClr val="dk1"/>
          </a:effectRef>
          <a:fontRef idx="minor">
            <a:schemeClr val="lt1"/>
          </a:fontRef>
        </p:style>
        <p:txBody>
          <a:bodyPr/>
          <a:lstStyle/>
          <a:p>
            <a:pPr marL="342900" indent="-342900" algn="l">
              <a:spcBef>
                <a:spcPct val="20000"/>
              </a:spcBef>
              <a:buClr>
                <a:schemeClr val="accent6">
                  <a:lumMod val="60000"/>
                  <a:lumOff val="40000"/>
                </a:schemeClr>
              </a:buClr>
              <a:defRPr/>
            </a:pPr>
            <a:endParaRPr lang="pt-BR" sz="3400" b="0" kern="0" dirty="0">
              <a:solidFill>
                <a:schemeClr val="bg1"/>
              </a:solidFill>
              <a:latin typeface="Century Gothic" pitchFamily="34" charset="0"/>
            </a:endParaRPr>
          </a:p>
          <a:p>
            <a:pPr marL="342900" indent="-342900" algn="l">
              <a:spcBef>
                <a:spcPct val="20000"/>
              </a:spcBef>
              <a:buClr>
                <a:schemeClr val="accent6">
                  <a:lumMod val="60000"/>
                  <a:lumOff val="40000"/>
                </a:schemeClr>
              </a:buClr>
              <a:defRPr/>
            </a:pPr>
            <a:r>
              <a:rPr lang="pt-BR" sz="2400" b="0" kern="0" dirty="0">
                <a:solidFill>
                  <a:schemeClr val="bg1"/>
                </a:solidFill>
                <a:latin typeface="Century Gothic" pitchFamily="34" charset="0"/>
              </a:rPr>
              <a:t>2x o diâmetro do telescópio em mm</a:t>
            </a:r>
          </a:p>
          <a:p>
            <a:pPr marL="342900" indent="-342900" algn="l">
              <a:spcBef>
                <a:spcPct val="20000"/>
              </a:spcBef>
              <a:buClr>
                <a:schemeClr val="accent6">
                  <a:lumMod val="60000"/>
                  <a:lumOff val="40000"/>
                </a:schemeClr>
              </a:buClr>
              <a:defRPr/>
            </a:pPr>
            <a:endParaRPr lang="pt-BR" sz="2400" b="0" kern="0" dirty="0">
              <a:solidFill>
                <a:schemeClr val="bg1"/>
              </a:solidFill>
              <a:latin typeface="Century Gothic" pitchFamily="34" charset="0"/>
            </a:endParaRPr>
          </a:p>
          <a:p>
            <a:pPr marL="342900" indent="-342900" algn="l">
              <a:spcBef>
                <a:spcPct val="20000"/>
              </a:spcBef>
              <a:buClr>
                <a:schemeClr val="accent6">
                  <a:lumMod val="60000"/>
                  <a:lumOff val="40000"/>
                </a:schemeClr>
              </a:buClr>
              <a:buFont typeface="Arial" pitchFamily="34" charset="0"/>
              <a:buChar char="•"/>
              <a:defRPr/>
            </a:pPr>
            <a:r>
              <a:rPr lang="pt-BR" sz="2400" b="0" kern="0" dirty="0">
                <a:solidFill>
                  <a:schemeClr val="bg1"/>
                </a:solidFill>
                <a:latin typeface="Century Gothic" pitchFamily="34" charset="0"/>
              </a:rPr>
              <a:t>Um telescópio de 60 mm: 120x</a:t>
            </a:r>
          </a:p>
          <a:p>
            <a:pPr marL="342900" indent="-342900" algn="l">
              <a:spcBef>
                <a:spcPct val="20000"/>
              </a:spcBef>
              <a:buClr>
                <a:schemeClr val="accent6">
                  <a:lumMod val="60000"/>
                  <a:lumOff val="40000"/>
                </a:schemeClr>
              </a:buClr>
              <a:buFont typeface="Arial" pitchFamily="34" charset="0"/>
              <a:buChar char="•"/>
              <a:defRPr/>
            </a:pPr>
            <a:r>
              <a:rPr lang="pt-BR" sz="2400" b="0" kern="0" dirty="0">
                <a:solidFill>
                  <a:schemeClr val="bg1"/>
                </a:solidFill>
                <a:latin typeface="Century Gothic" pitchFamily="34" charset="0"/>
              </a:rPr>
              <a:t>Um telescópio de 110 mm: 220x</a:t>
            </a:r>
          </a:p>
          <a:p>
            <a:pPr marL="342900" indent="-342900" algn="l">
              <a:spcBef>
                <a:spcPct val="20000"/>
              </a:spcBef>
              <a:buClr>
                <a:schemeClr val="accent6">
                  <a:lumMod val="60000"/>
                  <a:lumOff val="40000"/>
                </a:schemeClr>
              </a:buClr>
              <a:buFont typeface="Arial" pitchFamily="34" charset="0"/>
              <a:buChar char="•"/>
              <a:defRPr/>
            </a:pPr>
            <a:r>
              <a:rPr lang="pt-BR" sz="2400" b="0" kern="0" dirty="0">
                <a:solidFill>
                  <a:schemeClr val="bg1"/>
                </a:solidFill>
                <a:latin typeface="Century Gothic" pitchFamily="34" charset="0"/>
              </a:rPr>
              <a:t>Um telescópio de 250 mm: 500x</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260648"/>
            <a:ext cx="7772400" cy="1143000"/>
          </a:xfrm>
        </p:spPr>
        <p:txBody>
          <a:bodyPr/>
          <a:lstStyle/>
          <a:p>
            <a:r>
              <a:rPr lang="pt-BR" dirty="0">
                <a:solidFill>
                  <a:schemeClr val="bg1"/>
                </a:solidFill>
              </a:rPr>
              <a:t>Poder Separador</a:t>
            </a:r>
          </a:p>
        </p:txBody>
      </p:sp>
      <p:sp>
        <p:nvSpPr>
          <p:cNvPr id="3" name="Espaço Reservado para Conteúdo 2"/>
          <p:cNvSpPr>
            <a:spLocks noGrp="1"/>
          </p:cNvSpPr>
          <p:nvPr>
            <p:ph idx="1"/>
          </p:nvPr>
        </p:nvSpPr>
        <p:spPr>
          <a:xfrm>
            <a:off x="179512" y="1556792"/>
            <a:ext cx="8710736" cy="3816424"/>
          </a:xfrm>
        </p:spPr>
        <p:txBody>
          <a:bodyPr/>
          <a:lstStyle/>
          <a:p>
            <a:pPr algn="just"/>
            <a:r>
              <a:rPr lang="pt-BR" sz="2000" b="0" dirty="0">
                <a:solidFill>
                  <a:schemeClr val="bg1"/>
                </a:solidFill>
              </a:rPr>
              <a:t>O poder separador ou poder de resolução é a propriedade que um telescópio possui de isolar e tornar visíveis detalhes muito pequenos.</a:t>
            </a:r>
          </a:p>
          <a:p>
            <a:pPr algn="just"/>
            <a:endParaRPr lang="pt-BR" sz="2000" b="0" dirty="0">
              <a:solidFill>
                <a:schemeClr val="bg1"/>
              </a:solidFill>
            </a:endParaRPr>
          </a:p>
          <a:p>
            <a:pPr algn="just"/>
            <a:r>
              <a:rPr lang="pt-BR" sz="2000" b="0" dirty="0">
                <a:solidFill>
                  <a:schemeClr val="bg1"/>
                </a:solidFill>
              </a:rPr>
              <a:t>Quanto maior o diâmetro da objetiva maior será o poder separador.</a:t>
            </a:r>
            <a:endParaRPr lang="pt-BR" sz="2000" dirty="0">
              <a:solidFill>
                <a:schemeClr val="bg1"/>
              </a:solidFill>
            </a:endParaRPr>
          </a:p>
        </p:txBody>
      </p:sp>
      <p:sp>
        <p:nvSpPr>
          <p:cNvPr id="4" name="Retângulo 3"/>
          <p:cNvSpPr/>
          <p:nvPr/>
        </p:nvSpPr>
        <p:spPr>
          <a:xfrm>
            <a:off x="539552" y="3356992"/>
            <a:ext cx="4572000" cy="3046988"/>
          </a:xfrm>
          <a:prstGeom prst="rect">
            <a:avLst/>
          </a:prstGeom>
        </p:spPr>
        <p:txBody>
          <a:bodyPr>
            <a:spAutoFit/>
          </a:bodyPr>
          <a:lstStyle/>
          <a:p>
            <a:r>
              <a:rPr lang="pt-BR" dirty="0">
                <a:solidFill>
                  <a:schemeClr val="bg1"/>
                </a:solidFill>
              </a:rPr>
              <a:t>P = 120 / D</a:t>
            </a:r>
            <a:br>
              <a:rPr lang="pt-BR" dirty="0">
                <a:solidFill>
                  <a:schemeClr val="bg1"/>
                </a:solidFill>
              </a:rPr>
            </a:br>
            <a:r>
              <a:rPr lang="pt-BR" dirty="0">
                <a:solidFill>
                  <a:schemeClr val="bg1"/>
                </a:solidFill>
              </a:rPr>
              <a:t/>
            </a:r>
            <a:br>
              <a:rPr lang="pt-BR" dirty="0">
                <a:solidFill>
                  <a:schemeClr val="bg1"/>
                </a:solidFill>
              </a:rPr>
            </a:br>
            <a:r>
              <a:rPr lang="pt-BR" b="0" dirty="0">
                <a:solidFill>
                  <a:schemeClr val="bg1"/>
                </a:solidFill>
              </a:rPr>
              <a:t>Onde: P = poder separador</a:t>
            </a:r>
            <a:r>
              <a:rPr lang="pt-BR" dirty="0">
                <a:solidFill>
                  <a:schemeClr val="bg1"/>
                </a:solidFill>
              </a:rPr>
              <a:t/>
            </a:r>
            <a:br>
              <a:rPr lang="pt-BR" dirty="0">
                <a:solidFill>
                  <a:schemeClr val="bg1"/>
                </a:solidFill>
              </a:rPr>
            </a:br>
            <a:r>
              <a:rPr lang="pt-BR" b="0" dirty="0">
                <a:solidFill>
                  <a:schemeClr val="bg1"/>
                </a:solidFill>
              </a:rPr>
              <a:t>            D = diâmetro da objetiva do telescópio </a:t>
            </a:r>
            <a:r>
              <a:rPr lang="pt-BR" dirty="0">
                <a:solidFill>
                  <a:schemeClr val="bg1"/>
                </a:solidFill>
              </a:rPr>
              <a:t/>
            </a:r>
            <a:br>
              <a:rPr lang="pt-BR" dirty="0">
                <a:solidFill>
                  <a:schemeClr val="bg1"/>
                </a:solidFill>
              </a:rPr>
            </a:br>
            <a:r>
              <a:rPr lang="pt-BR" dirty="0">
                <a:solidFill>
                  <a:schemeClr val="bg1"/>
                </a:solidFill>
              </a:rPr>
              <a:t/>
            </a:r>
            <a:br>
              <a:rPr lang="pt-BR" dirty="0">
                <a:solidFill>
                  <a:schemeClr val="bg1"/>
                </a:solidFill>
              </a:rPr>
            </a:br>
            <a:r>
              <a:rPr lang="pt-BR" b="0" dirty="0">
                <a:solidFill>
                  <a:schemeClr val="bg1"/>
                </a:solidFill>
              </a:rPr>
              <a:t>Ex: Qual o poder separador de um telescópio com objetiva de 200 mm ? </a:t>
            </a:r>
            <a:r>
              <a:rPr lang="pt-BR" dirty="0">
                <a:solidFill>
                  <a:schemeClr val="bg1"/>
                </a:solidFill>
              </a:rPr>
              <a:t/>
            </a:r>
            <a:br>
              <a:rPr lang="pt-BR" dirty="0">
                <a:solidFill>
                  <a:schemeClr val="bg1"/>
                </a:solidFill>
              </a:rPr>
            </a:br>
            <a:r>
              <a:rPr lang="pt-BR" dirty="0">
                <a:solidFill>
                  <a:schemeClr val="bg1"/>
                </a:solidFill>
              </a:rPr>
              <a:t/>
            </a:r>
            <a:br>
              <a:rPr lang="pt-BR" dirty="0">
                <a:solidFill>
                  <a:schemeClr val="bg1"/>
                </a:solidFill>
              </a:rPr>
            </a:br>
            <a:r>
              <a:rPr lang="pt-BR" b="0" dirty="0">
                <a:solidFill>
                  <a:schemeClr val="bg1"/>
                </a:solidFill>
              </a:rPr>
              <a:t>Colocando os dados na fórmula</a:t>
            </a:r>
            <a:r>
              <a:rPr lang="pt-BR" dirty="0">
                <a:solidFill>
                  <a:schemeClr val="bg1"/>
                </a:solidFill>
              </a:rPr>
              <a:t/>
            </a:r>
            <a:br>
              <a:rPr lang="pt-BR" dirty="0">
                <a:solidFill>
                  <a:schemeClr val="bg1"/>
                </a:solidFill>
              </a:rPr>
            </a:br>
            <a:r>
              <a:rPr lang="pt-BR" dirty="0">
                <a:solidFill>
                  <a:schemeClr val="bg1"/>
                </a:solidFill>
              </a:rPr>
              <a:t>PS = 120 / 200</a:t>
            </a:r>
            <a:r>
              <a:rPr lang="pt-BR" b="0" dirty="0">
                <a:solidFill>
                  <a:schemeClr val="bg1"/>
                </a:solidFill>
              </a:rPr>
              <a:t> </a:t>
            </a:r>
            <a:r>
              <a:rPr lang="pt-BR" dirty="0">
                <a:solidFill>
                  <a:schemeClr val="bg1"/>
                </a:solidFill>
              </a:rPr>
              <a:t/>
            </a:r>
            <a:br>
              <a:rPr lang="pt-BR" dirty="0">
                <a:solidFill>
                  <a:schemeClr val="bg1"/>
                </a:solidFill>
              </a:rPr>
            </a:br>
            <a:r>
              <a:rPr lang="pt-BR" b="0" dirty="0">
                <a:solidFill>
                  <a:schemeClr val="bg1"/>
                </a:solidFill>
              </a:rPr>
              <a:t>Resultado </a:t>
            </a:r>
            <a:r>
              <a:rPr lang="pt-BR" dirty="0">
                <a:solidFill>
                  <a:schemeClr val="bg1"/>
                </a:solidFill>
              </a:rPr>
              <a:t/>
            </a:r>
            <a:br>
              <a:rPr lang="pt-BR" dirty="0">
                <a:solidFill>
                  <a:schemeClr val="bg1"/>
                </a:solidFill>
              </a:rPr>
            </a:br>
            <a:r>
              <a:rPr lang="pt-BR" dirty="0">
                <a:solidFill>
                  <a:schemeClr val="bg1"/>
                </a:solidFill>
              </a:rPr>
              <a:t>PS = 0.6 sec. de arco</a:t>
            </a:r>
          </a:p>
        </p:txBody>
      </p:sp>
      <p:pic>
        <p:nvPicPr>
          <p:cNvPr id="6" name="Picture 2" descr="C:\Documents and Settings\andre silva\Meus documentos\CONCURSO_CDCC\apresentações\Imagens\telescópios\resolução.gif"/>
          <p:cNvPicPr>
            <a:picLocks noChangeAspect="1" noChangeArrowheads="1"/>
          </p:cNvPicPr>
          <p:nvPr/>
        </p:nvPicPr>
        <p:blipFill>
          <a:blip r:embed="rId2" cstate="print"/>
          <a:srcRect/>
          <a:stretch>
            <a:fillRect/>
          </a:stretch>
        </p:blipFill>
        <p:spPr bwMode="auto">
          <a:xfrm>
            <a:off x="5796136" y="3933056"/>
            <a:ext cx="2562225" cy="1900237"/>
          </a:xfrm>
          <a:prstGeom prst="rect">
            <a:avLst/>
          </a:prstGeom>
          <a:ln/>
        </p:spPr>
        <p:style>
          <a:lnRef idx="2">
            <a:schemeClr val="dk1"/>
          </a:lnRef>
          <a:fillRef idx="1">
            <a:schemeClr val="lt1"/>
          </a:fillRef>
          <a:effectRef idx="0">
            <a:schemeClr val="dk1"/>
          </a:effectRef>
          <a:fontRef idx="minor">
            <a:schemeClr val="dk1"/>
          </a:fontRef>
        </p:style>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bg1"/>
                </a:solidFill>
                <a:latin typeface="Century Gothic" pitchFamily="34" charset="0"/>
              </a:rPr>
              <a:t>Magnitude limite, </a:t>
            </a:r>
            <a:r>
              <a:rPr lang="pt-BR" dirty="0" err="1">
                <a:solidFill>
                  <a:schemeClr val="bg1"/>
                </a:solidFill>
                <a:latin typeface="Century Gothic" pitchFamily="34" charset="0"/>
              </a:rPr>
              <a:t>m</a:t>
            </a:r>
            <a:r>
              <a:rPr lang="pt-BR" baseline="-25000" dirty="0" err="1">
                <a:solidFill>
                  <a:schemeClr val="bg1"/>
                </a:solidFill>
                <a:latin typeface="Century Gothic" pitchFamily="34" charset="0"/>
              </a:rPr>
              <a:t>lim</a:t>
            </a:r>
            <a:endParaRPr lang="pt-BR" dirty="0"/>
          </a:p>
        </p:txBody>
      </p:sp>
      <p:sp>
        <p:nvSpPr>
          <p:cNvPr id="3" name="Espaço Reservado para Conteúdo 2"/>
          <p:cNvSpPr>
            <a:spLocks noGrp="1"/>
          </p:cNvSpPr>
          <p:nvPr>
            <p:ph idx="1"/>
          </p:nvPr>
        </p:nvSpPr>
        <p:spPr>
          <a:xfrm>
            <a:off x="703853" y="1753614"/>
            <a:ext cx="7772400" cy="4114800"/>
          </a:xfrm>
        </p:spPr>
        <p:txBody>
          <a:bodyPr/>
          <a:lstStyle/>
          <a:p>
            <a:pPr algn="just"/>
            <a:r>
              <a:rPr lang="pt-BR" sz="2800" dirty="0">
                <a:solidFill>
                  <a:schemeClr val="bg1"/>
                </a:solidFill>
                <a:latin typeface="Century Gothic" pitchFamily="34" charset="0"/>
              </a:rPr>
              <a:t> </a:t>
            </a:r>
            <a:r>
              <a:rPr lang="pt-BR" sz="2400" b="0" dirty="0">
                <a:solidFill>
                  <a:schemeClr val="bg1"/>
                </a:solidFill>
                <a:latin typeface="Century Gothic" pitchFamily="34" charset="0"/>
              </a:rPr>
              <a:t>Mede magnitude da estrela de menor brilho que pode ser vista ao telescópio</a:t>
            </a:r>
            <a:endParaRPr lang="pt-BR" sz="2400" dirty="0">
              <a:solidFill>
                <a:schemeClr val="bg1"/>
              </a:solidFill>
            </a:endParaRPr>
          </a:p>
        </p:txBody>
      </p:sp>
      <p:sp>
        <p:nvSpPr>
          <p:cNvPr id="4" name="Retângulo 3"/>
          <p:cNvSpPr/>
          <p:nvPr/>
        </p:nvSpPr>
        <p:spPr>
          <a:xfrm>
            <a:off x="1319875" y="2779962"/>
            <a:ext cx="6262159" cy="2062103"/>
          </a:xfrm>
          <a:prstGeom prst="rect">
            <a:avLst/>
          </a:prstGeom>
        </p:spPr>
        <p:txBody>
          <a:bodyPr wrap="square">
            <a:spAutoFit/>
          </a:bodyPr>
          <a:lstStyle/>
          <a:p>
            <a:r>
              <a:rPr lang="pt-BR" sz="2000" dirty="0">
                <a:solidFill>
                  <a:schemeClr val="bg1"/>
                </a:solidFill>
              </a:rPr>
              <a:t>M = 7.1 + 5( </a:t>
            </a:r>
            <a:r>
              <a:rPr lang="pt-BR" sz="2000" dirty="0" err="1">
                <a:solidFill>
                  <a:schemeClr val="bg1"/>
                </a:solidFill>
              </a:rPr>
              <a:t>log</a:t>
            </a:r>
            <a:r>
              <a:rPr lang="pt-BR" sz="2000" dirty="0">
                <a:solidFill>
                  <a:schemeClr val="bg1"/>
                </a:solidFill>
              </a:rPr>
              <a:t> D )</a:t>
            </a:r>
            <a:r>
              <a:rPr lang="pt-BR" sz="2000" b="0" dirty="0">
                <a:solidFill>
                  <a:schemeClr val="bg1"/>
                </a:solidFill>
              </a:rPr>
              <a:t> </a:t>
            </a:r>
            <a:r>
              <a:rPr lang="pt-BR" sz="2000" dirty="0">
                <a:solidFill>
                  <a:schemeClr val="bg1"/>
                </a:solidFill>
              </a:rPr>
              <a:t/>
            </a:r>
            <a:br>
              <a:rPr lang="pt-BR" sz="2000" dirty="0">
                <a:solidFill>
                  <a:schemeClr val="bg1"/>
                </a:solidFill>
              </a:rPr>
            </a:br>
            <a:r>
              <a:rPr lang="pt-BR" sz="2000" dirty="0">
                <a:solidFill>
                  <a:schemeClr val="bg1"/>
                </a:solidFill>
              </a:rPr>
              <a:t/>
            </a:r>
            <a:br>
              <a:rPr lang="pt-BR" sz="2000" dirty="0">
                <a:solidFill>
                  <a:schemeClr val="bg1"/>
                </a:solidFill>
              </a:rPr>
            </a:br>
            <a:r>
              <a:rPr lang="pt-BR" sz="2000" b="0" dirty="0">
                <a:solidFill>
                  <a:schemeClr val="bg1"/>
                </a:solidFill>
              </a:rPr>
              <a:t>Onde: M = magnitude limite </a:t>
            </a:r>
            <a:r>
              <a:rPr lang="pt-BR" sz="2000" dirty="0">
                <a:solidFill>
                  <a:schemeClr val="bg1"/>
                </a:solidFill>
              </a:rPr>
              <a:t/>
            </a:r>
            <a:br>
              <a:rPr lang="pt-BR" sz="2000" dirty="0">
                <a:solidFill>
                  <a:schemeClr val="bg1"/>
                </a:solidFill>
              </a:rPr>
            </a:br>
            <a:r>
              <a:rPr lang="pt-BR" sz="2000" b="0" dirty="0">
                <a:solidFill>
                  <a:schemeClr val="bg1"/>
                </a:solidFill>
              </a:rPr>
              <a:t>            D = diâmetro da objetiva do telescópio em cm</a:t>
            </a:r>
            <a:r>
              <a:rPr lang="pt-BR" sz="2400" dirty="0">
                <a:solidFill>
                  <a:schemeClr val="bg1"/>
                </a:solidFill>
              </a:rPr>
              <a:t/>
            </a:r>
            <a:br>
              <a:rPr lang="pt-BR" sz="2400" dirty="0">
                <a:solidFill>
                  <a:schemeClr val="bg1"/>
                </a:solidFill>
              </a:rPr>
            </a:br>
            <a:r>
              <a:rPr lang="pt-BR" sz="2400" dirty="0">
                <a:solidFill>
                  <a:schemeClr val="bg1"/>
                </a:solidFill>
              </a:rPr>
              <a:t/>
            </a:r>
            <a:br>
              <a:rPr lang="pt-BR" sz="2400" dirty="0">
                <a:solidFill>
                  <a:schemeClr val="bg1"/>
                </a:solidFill>
              </a:rPr>
            </a:br>
            <a:endParaRPr lang="pt-BR" sz="2400" dirty="0">
              <a:solidFill>
                <a:schemeClr val="bg1"/>
              </a:solidFill>
            </a:endParaRPr>
          </a:p>
        </p:txBody>
      </p:sp>
      <p:sp>
        <p:nvSpPr>
          <p:cNvPr id="5" name="Rectangle 4"/>
          <p:cNvSpPr/>
          <p:nvPr/>
        </p:nvSpPr>
        <p:spPr>
          <a:xfrm>
            <a:off x="2286000" y="4565707"/>
            <a:ext cx="4572000" cy="1815882"/>
          </a:xfrm>
          <a:prstGeom prst="rect">
            <a:avLst/>
          </a:prstGeom>
        </p:spPr>
        <p:txBody>
          <a:bodyPr>
            <a:spAutoFit/>
          </a:bodyPr>
          <a:lstStyle/>
          <a:p>
            <a:r>
              <a:rPr lang="pt-BR" b="0" dirty="0">
                <a:solidFill>
                  <a:schemeClr val="bg1"/>
                </a:solidFill>
                <a:latin typeface="Arial" panose="020B0604020202020204" pitchFamily="34" charset="0"/>
              </a:rPr>
              <a:t>Ex: Qual a magnitude limite de um telescópio com objetiva de 100 mm ? </a:t>
            </a:r>
            <a:r>
              <a:rPr lang="pt-BR" dirty="0">
                <a:solidFill>
                  <a:schemeClr val="bg1"/>
                </a:solidFill>
              </a:rPr>
              <a:t/>
            </a:r>
            <a:br>
              <a:rPr lang="pt-BR" dirty="0">
                <a:solidFill>
                  <a:schemeClr val="bg1"/>
                </a:solidFill>
              </a:rPr>
            </a:br>
            <a:r>
              <a:rPr lang="pt-BR" dirty="0">
                <a:solidFill>
                  <a:schemeClr val="bg1"/>
                </a:solidFill>
              </a:rPr>
              <a:t/>
            </a:r>
            <a:br>
              <a:rPr lang="pt-BR" dirty="0">
                <a:solidFill>
                  <a:schemeClr val="bg1"/>
                </a:solidFill>
              </a:rPr>
            </a:br>
            <a:r>
              <a:rPr lang="pt-BR" b="0" dirty="0">
                <a:solidFill>
                  <a:schemeClr val="bg1"/>
                </a:solidFill>
                <a:latin typeface="Arial" panose="020B0604020202020204" pitchFamily="34" charset="0"/>
              </a:rPr>
              <a:t>Colocando os dados na fórmula</a:t>
            </a:r>
            <a:r>
              <a:rPr lang="pt-BR" dirty="0">
                <a:solidFill>
                  <a:schemeClr val="bg1"/>
                </a:solidFill>
              </a:rPr>
              <a:t/>
            </a:r>
            <a:br>
              <a:rPr lang="pt-BR" dirty="0">
                <a:solidFill>
                  <a:schemeClr val="bg1"/>
                </a:solidFill>
              </a:rPr>
            </a:br>
            <a:r>
              <a:rPr lang="pt-BR" dirty="0">
                <a:solidFill>
                  <a:schemeClr val="bg1"/>
                </a:solidFill>
                <a:latin typeface="Arial" panose="020B0604020202020204" pitchFamily="34" charset="0"/>
              </a:rPr>
              <a:t>M = 7.1 + 5(log10)</a:t>
            </a:r>
            <a:r>
              <a:rPr lang="pt-BR" b="0" dirty="0">
                <a:solidFill>
                  <a:schemeClr val="bg1"/>
                </a:solidFill>
                <a:latin typeface="Arial" panose="020B0604020202020204" pitchFamily="34" charset="0"/>
              </a:rPr>
              <a:t> </a:t>
            </a:r>
            <a:r>
              <a:rPr lang="pt-BR" dirty="0">
                <a:solidFill>
                  <a:schemeClr val="bg1"/>
                </a:solidFill>
              </a:rPr>
              <a:t/>
            </a:r>
            <a:br>
              <a:rPr lang="pt-BR" dirty="0">
                <a:solidFill>
                  <a:schemeClr val="bg1"/>
                </a:solidFill>
              </a:rPr>
            </a:br>
            <a:r>
              <a:rPr lang="pt-BR" b="0" dirty="0">
                <a:solidFill>
                  <a:schemeClr val="bg1"/>
                </a:solidFill>
                <a:latin typeface="Arial" panose="020B0604020202020204" pitchFamily="34" charset="0"/>
              </a:rPr>
              <a:t>Resultado </a:t>
            </a:r>
            <a:r>
              <a:rPr lang="pt-BR" dirty="0">
                <a:solidFill>
                  <a:schemeClr val="bg1"/>
                </a:solidFill>
              </a:rPr>
              <a:t/>
            </a:r>
            <a:br>
              <a:rPr lang="pt-BR" dirty="0">
                <a:solidFill>
                  <a:schemeClr val="bg1"/>
                </a:solidFill>
              </a:rPr>
            </a:br>
            <a:r>
              <a:rPr lang="pt-BR" dirty="0">
                <a:solidFill>
                  <a:schemeClr val="bg1"/>
                </a:solidFill>
                <a:latin typeface="Arial" panose="020B0604020202020204" pitchFamily="34" charset="0"/>
              </a:rPr>
              <a:t>M = 12.1</a:t>
            </a:r>
            <a:endParaRPr lang="pt-BR" dirty="0">
              <a:solidFill>
                <a:schemeClr val="bg1"/>
              </a:solidFill>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u="sng" dirty="0">
                <a:hlinkClick r:id="rId2"/>
              </a:rPr>
              <a:t>Seus Interesses</a:t>
            </a:r>
            <a:endParaRPr lang="pt-BR" dirty="0"/>
          </a:p>
        </p:txBody>
      </p:sp>
      <p:sp>
        <p:nvSpPr>
          <p:cNvPr id="3" name="Content Placeholder 2"/>
          <p:cNvSpPr>
            <a:spLocks noGrp="1"/>
          </p:cNvSpPr>
          <p:nvPr>
            <p:ph idx="1"/>
          </p:nvPr>
        </p:nvSpPr>
        <p:spPr/>
        <p:txBody>
          <a:bodyPr/>
          <a:lstStyle/>
          <a:p>
            <a:pPr algn="just"/>
            <a:r>
              <a:rPr lang="pt-BR" sz="2400" dirty="0">
                <a:solidFill>
                  <a:schemeClr val="bg1"/>
                </a:solidFill>
              </a:rPr>
              <a:t>Os planetas, a Lua, e estrelas binárias cerradas exigem grande aumento, bom contraste e excelente resolução. Se estes são os objetos que mais lhe interessam, a melhor escolha é um </a:t>
            </a:r>
            <a:r>
              <a:rPr lang="pt-BR" sz="2400" u="sng" dirty="0">
                <a:solidFill>
                  <a:schemeClr val="bg1"/>
                </a:solidFill>
              </a:rPr>
              <a:t>refrator</a:t>
            </a:r>
            <a:r>
              <a:rPr lang="pt-BR" sz="2400" dirty="0">
                <a:solidFill>
                  <a:schemeClr val="bg1"/>
                </a:solidFill>
              </a:rPr>
              <a:t> ou um </a:t>
            </a:r>
            <a:r>
              <a:rPr lang="pt-BR" sz="2400" u="sng" dirty="0">
                <a:solidFill>
                  <a:schemeClr val="bg1"/>
                </a:solidFill>
              </a:rPr>
              <a:t>refletor</a:t>
            </a:r>
            <a:r>
              <a:rPr lang="pt-BR" sz="2400" dirty="0">
                <a:solidFill>
                  <a:schemeClr val="bg1"/>
                </a:solidFill>
              </a:rPr>
              <a:t> de alta relação focal.</a:t>
            </a:r>
          </a:p>
          <a:p>
            <a:pPr algn="just">
              <a:buNone/>
            </a:pPr>
            <a:endParaRPr lang="pt-BR" sz="2400" b="0" dirty="0">
              <a:solidFill>
                <a:schemeClr val="bg1"/>
              </a:solidFill>
            </a:endParaRPr>
          </a:p>
          <a:p>
            <a:pPr algn="just"/>
            <a:r>
              <a:rPr lang="pt-BR" sz="2400" dirty="0">
                <a:solidFill>
                  <a:schemeClr val="bg1"/>
                </a:solidFill>
              </a:rPr>
              <a:t>Objetos pouco luminosos como galáxias e nebulosas precisam de telescópios  com a relação focal (Distância focal f / Diâmetro do telescópio) pequena.</a:t>
            </a:r>
            <a:endParaRPr lang="pt-BR" sz="2400" b="0" dirty="0">
              <a:solidFill>
                <a:schemeClr val="bg1"/>
              </a:solidFill>
            </a:endParaRPr>
          </a:p>
          <a:p>
            <a:endParaRPr lang="pt-BR" dirty="0"/>
          </a:p>
        </p:txBody>
      </p:sp>
    </p:spTree>
    <p:extLst>
      <p:ext uri="{BB962C8B-B14F-4D97-AF65-F5344CB8AC3E}">
        <p14:creationId xmlns:p14="http://schemas.microsoft.com/office/powerpoint/2010/main" xmlns="" val="1224380996"/>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bg1"/>
                </a:solidFill>
              </a:rPr>
              <a:t>Cuidados</a:t>
            </a:r>
          </a:p>
        </p:txBody>
      </p:sp>
      <p:pic>
        <p:nvPicPr>
          <p:cNvPr id="4" name="Picture 2" descr="C:\Documents and Settings\andre silva\Meus documentos\CONCURSO_CDCC\apresentações\Imagens\Sol\happy sun face.jpg"/>
          <p:cNvPicPr>
            <a:picLocks noChangeAspect="1" noChangeArrowheads="1"/>
          </p:cNvPicPr>
          <p:nvPr/>
        </p:nvPicPr>
        <p:blipFill>
          <a:blip r:embed="rId2" cstate="print"/>
          <a:srcRect/>
          <a:stretch>
            <a:fillRect/>
          </a:stretch>
        </p:blipFill>
        <p:spPr>
          <a:xfrm>
            <a:off x="2339752" y="1844824"/>
            <a:ext cx="4214813" cy="4214813"/>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7772400" cy="1143000"/>
          </a:xfrm>
        </p:spPr>
        <p:txBody>
          <a:bodyPr/>
          <a:lstStyle/>
          <a:p>
            <a:r>
              <a:rPr lang="pt-BR" dirty="0">
                <a:solidFill>
                  <a:schemeClr val="bg1"/>
                </a:solidFill>
              </a:rPr>
              <a:t>Onde comprar</a:t>
            </a:r>
          </a:p>
        </p:txBody>
      </p:sp>
      <p:sp>
        <p:nvSpPr>
          <p:cNvPr id="3" name="Content Placeholder 2"/>
          <p:cNvSpPr>
            <a:spLocks noGrp="1"/>
          </p:cNvSpPr>
          <p:nvPr>
            <p:ph idx="1"/>
          </p:nvPr>
        </p:nvSpPr>
        <p:spPr>
          <a:xfrm>
            <a:off x="539552" y="1907704"/>
            <a:ext cx="7772400" cy="4114800"/>
          </a:xfrm>
        </p:spPr>
        <p:txBody>
          <a:bodyPr/>
          <a:lstStyle/>
          <a:p>
            <a:r>
              <a:rPr lang="pt-BR" sz="2800" b="0" dirty="0">
                <a:solidFill>
                  <a:schemeClr val="bg1"/>
                </a:solidFill>
                <a:hlinkClick r:id="rId2"/>
              </a:rPr>
              <a:t>www.astroshop.com.br</a:t>
            </a:r>
            <a:r>
              <a:rPr lang="pt-BR" sz="2800" b="0" dirty="0">
                <a:solidFill>
                  <a:schemeClr val="bg1"/>
                </a:solidFill>
              </a:rPr>
              <a:t> </a:t>
            </a:r>
          </a:p>
          <a:p>
            <a:r>
              <a:rPr lang="pt-BR" sz="2800" b="0" dirty="0">
                <a:solidFill>
                  <a:schemeClr val="bg1"/>
                </a:solidFill>
                <a:hlinkClick r:id="rId3"/>
              </a:rPr>
              <a:t>www.armazemdotelescopio.com.br/loja/</a:t>
            </a:r>
            <a:endParaRPr lang="pt-BR" sz="2800" b="0" dirty="0">
              <a:solidFill>
                <a:schemeClr val="bg1"/>
              </a:solidFill>
            </a:endParaRPr>
          </a:p>
          <a:p>
            <a:r>
              <a:rPr lang="pt-BR" sz="2800" b="0" dirty="0">
                <a:solidFill>
                  <a:schemeClr val="bg1"/>
                </a:solidFill>
                <a:hlinkClick r:id="rId4"/>
              </a:rPr>
              <a:t>www.astrobrasil.com</a:t>
            </a:r>
            <a:r>
              <a:rPr lang="pt-BR" sz="2800" b="0" dirty="0">
                <a:solidFill>
                  <a:schemeClr val="bg1"/>
                </a:solidFill>
              </a:rPr>
              <a:t> </a:t>
            </a:r>
          </a:p>
          <a:p>
            <a:r>
              <a:rPr lang="pt-BR" sz="2800" b="0" dirty="0">
                <a:hlinkClick r:id="rId5"/>
              </a:rPr>
              <a:t>www.pegasustelescopios.com</a:t>
            </a:r>
            <a:endParaRPr lang="pt-BR" sz="2800" b="0" dirty="0"/>
          </a:p>
          <a:p>
            <a:endParaRPr lang="pt-BR" sz="2800" b="0" dirty="0"/>
          </a:p>
          <a:p>
            <a:r>
              <a:rPr lang="pt-BR" sz="2800" b="0" dirty="0">
                <a:hlinkClick r:id="rId6"/>
              </a:rPr>
              <a:t>www.binoculos.net</a:t>
            </a:r>
            <a:r>
              <a:rPr lang="pt-BR" sz="2800" b="0" dirty="0"/>
              <a:t> (</a:t>
            </a:r>
          </a:p>
          <a:p>
            <a:r>
              <a:rPr lang="pt-BR" sz="2800" b="0" dirty="0">
                <a:hlinkClick r:id="rId7"/>
              </a:rPr>
              <a:t>www.casadoastronomo.com.br</a:t>
            </a:r>
            <a:r>
              <a:rPr lang="pt-BR" sz="2800" b="0" dirty="0"/>
              <a:t> </a:t>
            </a:r>
          </a:p>
          <a:p>
            <a:r>
              <a:rPr lang="pt-BR" sz="2800" b="0" dirty="0">
                <a:hlinkClick r:id="rId8"/>
              </a:rPr>
              <a:t>www.telescopios.net</a:t>
            </a:r>
            <a:r>
              <a:rPr lang="pt-BR" sz="2800" b="0" dirty="0"/>
              <a:t> </a:t>
            </a:r>
          </a:p>
          <a:p>
            <a:r>
              <a:rPr lang="pt-BR" sz="2800" b="0" dirty="0">
                <a:hlinkClick r:id="rId9"/>
              </a:rPr>
              <a:t>www.armazemdostelescopios.com.br/loja/</a:t>
            </a:r>
            <a:r>
              <a:rPr lang="pt-BR" sz="2800" b="0" dirty="0"/>
              <a:t> </a:t>
            </a:r>
            <a:endParaRPr lang="pt-BR" sz="2800" dirty="0"/>
          </a:p>
        </p:txBody>
      </p:sp>
    </p:spTree>
    <p:extLst>
      <p:ext uri="{BB962C8B-B14F-4D97-AF65-F5344CB8AC3E}">
        <p14:creationId xmlns:p14="http://schemas.microsoft.com/office/powerpoint/2010/main" xmlns="" val="420058293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00" y="217622"/>
            <a:ext cx="7772400" cy="1143000"/>
          </a:xfrm>
        </p:spPr>
        <p:txBody>
          <a:bodyPr/>
          <a:lstStyle/>
          <a:p>
            <a:r>
              <a:rPr lang="pt-BR" sz="5400" dirty="0">
                <a:solidFill>
                  <a:schemeClr val="bg1"/>
                </a:solidFill>
              </a:rPr>
              <a:t> </a:t>
            </a:r>
            <a:r>
              <a:rPr lang="pt-BR" sz="4000" dirty="0">
                <a:solidFill>
                  <a:schemeClr val="bg1"/>
                </a:solidFill>
              </a:rPr>
              <a:t>Refrator</a:t>
            </a:r>
            <a:endParaRPr lang="pt-BR" sz="5400" dirty="0">
              <a:solidFill>
                <a:schemeClr val="bg1"/>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572000" y="2060848"/>
            <a:ext cx="4132064" cy="3099048"/>
          </a:xfrm>
        </p:spPr>
      </p:pic>
      <p:sp>
        <p:nvSpPr>
          <p:cNvPr id="6" name="CaixaDeTexto 5"/>
          <p:cNvSpPr txBox="1"/>
          <p:nvPr/>
        </p:nvSpPr>
        <p:spPr>
          <a:xfrm>
            <a:off x="179512" y="6273225"/>
            <a:ext cx="4176464" cy="584775"/>
          </a:xfrm>
          <a:prstGeom prst="rect">
            <a:avLst/>
          </a:prstGeom>
          <a:noFill/>
        </p:spPr>
        <p:txBody>
          <a:bodyPr wrap="square" rtlCol="0">
            <a:spAutoFit/>
          </a:bodyPr>
          <a:lstStyle/>
          <a:p>
            <a:r>
              <a:rPr lang="pt-BR" b="0" dirty="0">
                <a:solidFill>
                  <a:schemeClr val="bg1"/>
                </a:solidFill>
              </a:rPr>
              <a:t> Modelo do telescópio refrator usado por Galileu Galilei no ano de 1610</a:t>
            </a:r>
            <a:r>
              <a:rPr lang="pt-BR" b="0" dirty="0"/>
              <a:t>.</a:t>
            </a:r>
            <a:endParaRPr lang="pt-BR" dirty="0"/>
          </a:p>
        </p:txBody>
      </p:sp>
      <p:sp>
        <p:nvSpPr>
          <p:cNvPr id="7" name="CaixaDeTexto 6"/>
          <p:cNvSpPr txBox="1"/>
          <p:nvPr/>
        </p:nvSpPr>
        <p:spPr>
          <a:xfrm>
            <a:off x="4932040" y="5373216"/>
            <a:ext cx="3528392" cy="338554"/>
          </a:xfrm>
          <a:prstGeom prst="rect">
            <a:avLst/>
          </a:prstGeom>
          <a:noFill/>
        </p:spPr>
        <p:txBody>
          <a:bodyPr wrap="square" rtlCol="0">
            <a:spAutoFit/>
          </a:bodyPr>
          <a:lstStyle/>
          <a:p>
            <a:r>
              <a:rPr lang="pt-BR" dirty="0">
                <a:solidFill>
                  <a:schemeClr val="bg1"/>
                </a:solidFill>
              </a:rPr>
              <a:t>Refrator </a:t>
            </a:r>
            <a:r>
              <a:rPr lang="pt-BR" dirty="0" err="1">
                <a:solidFill>
                  <a:schemeClr val="bg1"/>
                </a:solidFill>
              </a:rPr>
              <a:t>Grubb</a:t>
            </a:r>
            <a:endParaRPr lang="pt-BR" dirty="0">
              <a:solidFill>
                <a:schemeClr val="bg1"/>
              </a:solidFill>
            </a:endParaRPr>
          </a:p>
        </p:txBody>
      </p:sp>
      <p:pic>
        <p:nvPicPr>
          <p:cNvPr id="8" name="Picture 2" descr="C:\Documents and Settings\andre silva\Meus documentos\CONCURSO_CDCC\apresentações\Imagens\telescópios\telescópio de galileu.jpg"/>
          <p:cNvPicPr>
            <a:picLocks noChangeAspect="1" noChangeArrowheads="1"/>
          </p:cNvPicPr>
          <p:nvPr/>
        </p:nvPicPr>
        <p:blipFill>
          <a:blip r:embed="rId4" cstate="print">
            <a:lum bright="-26000"/>
          </a:blip>
          <a:srcRect/>
          <a:stretch>
            <a:fillRect/>
          </a:stretch>
        </p:blipFill>
        <p:spPr bwMode="auto">
          <a:xfrm>
            <a:off x="1043608" y="1700808"/>
            <a:ext cx="3053888" cy="4342309"/>
          </a:xfrm>
          <a:prstGeom prst="rect">
            <a:avLst/>
          </a:prstGeom>
          <a:noFill/>
          <a:ln w="9525">
            <a:noFill/>
            <a:miter lim="800000"/>
            <a:headEnd/>
            <a:tailEnd/>
          </a:ln>
        </p:spPr>
      </p:pic>
    </p:spTree>
    <p:extLst>
      <p:ext uri="{BB962C8B-B14F-4D97-AF65-F5344CB8AC3E}">
        <p14:creationId xmlns:p14="http://schemas.microsoft.com/office/powerpoint/2010/main" xmlns="" val="25645701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solidFill>
                  <a:schemeClr val="bg1"/>
                </a:solidFill>
              </a:rPr>
              <a:t>Encomendas</a:t>
            </a:r>
          </a:p>
        </p:txBody>
      </p:sp>
      <p:sp>
        <p:nvSpPr>
          <p:cNvPr id="3" name="Content Placeholder 2"/>
          <p:cNvSpPr>
            <a:spLocks noGrp="1"/>
          </p:cNvSpPr>
          <p:nvPr>
            <p:ph idx="1"/>
          </p:nvPr>
        </p:nvSpPr>
        <p:spPr>
          <a:xfrm>
            <a:off x="683873" y="2276872"/>
            <a:ext cx="7772400" cy="4114800"/>
          </a:xfrm>
        </p:spPr>
        <p:txBody>
          <a:bodyPr/>
          <a:lstStyle/>
          <a:p>
            <a:pPr marL="0" indent="0" algn="just">
              <a:buNone/>
            </a:pPr>
            <a:r>
              <a:rPr lang="pt-BR" b="0" dirty="0">
                <a:solidFill>
                  <a:schemeClr val="bg1"/>
                </a:solidFill>
              </a:rPr>
              <a:t>Abaixo está uma relação de onde conseguir comprar ou encomendar a construção de telescópio ou de acessórios ou ainda de componentes específicos para você pessoalmente construir o seu próprio telescópio. </a:t>
            </a:r>
            <a:endParaRPr lang="pt-BR" dirty="0">
              <a:solidFill>
                <a:schemeClr val="bg1"/>
              </a:solidFill>
            </a:endParaRPr>
          </a:p>
        </p:txBody>
      </p:sp>
    </p:spTree>
    <p:extLst>
      <p:ext uri="{BB962C8B-B14F-4D97-AF65-F5344CB8AC3E}">
        <p14:creationId xmlns:p14="http://schemas.microsoft.com/office/powerpoint/2010/main" xmlns="" val="2722416966"/>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20688"/>
            <a:ext cx="8458200" cy="4114800"/>
          </a:xfrm>
        </p:spPr>
        <p:txBody>
          <a:bodyPr/>
          <a:lstStyle/>
          <a:p>
            <a:pPr marL="0" indent="0">
              <a:buNone/>
            </a:pPr>
            <a:r>
              <a:rPr lang="pt-BR" sz="2400" dirty="0">
                <a:solidFill>
                  <a:schemeClr val="bg1"/>
                </a:solidFill>
              </a:rPr>
              <a:t/>
            </a:r>
            <a:br>
              <a:rPr lang="pt-BR" sz="2400" dirty="0">
                <a:solidFill>
                  <a:schemeClr val="bg1"/>
                </a:solidFill>
              </a:rPr>
            </a:br>
            <a:endParaRPr lang="pt-BR" sz="2400" dirty="0">
              <a:solidFill>
                <a:schemeClr val="bg1"/>
              </a:solidFill>
            </a:endParaRPr>
          </a:p>
          <a:p>
            <a:r>
              <a:rPr lang="pt-BR" sz="1800" dirty="0">
                <a:solidFill>
                  <a:schemeClr val="bg1"/>
                </a:solidFill>
              </a:rPr>
              <a:t> </a:t>
            </a:r>
            <a:r>
              <a:rPr lang="pt-BR" sz="2800" b="0" dirty="0">
                <a:solidFill>
                  <a:schemeClr val="bg1"/>
                </a:solidFill>
              </a:rPr>
              <a:t>Dario Pires  </a:t>
            </a:r>
            <a:r>
              <a:rPr lang="pt-BR" sz="2800" b="0" dirty="0">
                <a:solidFill>
                  <a:schemeClr val="bg1"/>
                </a:solidFill>
                <a:hlinkClick r:id="rId2"/>
              </a:rPr>
              <a:t>www.techs.com.br/users/dariopires</a:t>
            </a:r>
            <a:r>
              <a:rPr lang="pt-BR" sz="1800" dirty="0">
                <a:solidFill>
                  <a:schemeClr val="bg1"/>
                </a:solidFill>
              </a:rPr>
              <a:t/>
            </a:r>
            <a:br>
              <a:rPr lang="pt-BR" sz="1800" dirty="0">
                <a:solidFill>
                  <a:schemeClr val="bg1"/>
                </a:solidFill>
              </a:rPr>
            </a:br>
            <a:r>
              <a:rPr lang="pt-BR" sz="2800" b="0" dirty="0">
                <a:solidFill>
                  <a:schemeClr val="bg1"/>
                </a:solidFill>
              </a:rPr>
              <a:t>Endereço: Rua Comendador Pedro Morganti, 385</a:t>
            </a:r>
            <a:r>
              <a:rPr lang="pt-BR" sz="1800" dirty="0">
                <a:solidFill>
                  <a:schemeClr val="bg1"/>
                </a:solidFill>
              </a:rPr>
              <a:t/>
            </a:r>
            <a:br>
              <a:rPr lang="pt-BR" sz="1800" dirty="0">
                <a:solidFill>
                  <a:schemeClr val="bg1"/>
                </a:solidFill>
              </a:rPr>
            </a:br>
            <a:r>
              <a:rPr lang="pt-BR" sz="2800" b="0" dirty="0">
                <a:solidFill>
                  <a:schemeClr val="bg1"/>
                </a:solidFill>
              </a:rPr>
              <a:t>São José  CEP 14800-200 Araraquara – SP</a:t>
            </a:r>
          </a:p>
          <a:p>
            <a:pPr marL="0" indent="0">
              <a:buNone/>
            </a:pPr>
            <a:endParaRPr lang="pt-BR" sz="2400" b="0" dirty="0">
              <a:solidFill>
                <a:schemeClr val="bg1"/>
              </a:solidFill>
            </a:endParaRPr>
          </a:p>
          <a:p>
            <a:pPr marL="0" indent="0">
              <a:buNone/>
            </a:pPr>
            <a:r>
              <a:rPr lang="pt-BR" sz="1800" b="0" dirty="0">
                <a:solidFill>
                  <a:schemeClr val="bg1"/>
                </a:solidFill>
              </a:rPr>
              <a:t>(</a:t>
            </a:r>
            <a:r>
              <a:rPr lang="pt-BR" sz="2400" b="0" dirty="0">
                <a:solidFill>
                  <a:schemeClr val="bg1"/>
                </a:solidFill>
              </a:rPr>
              <a:t>Telescópios equatoriais, azimutais e dobsonianos e acessórios como oculares ,(30,20,10mm) focalizadores, buscadoras também montagens. Reforma de telescópios; colimações, acompanhamentos, engrenagens, fusos, etc. Confecção de espelhos parabólicos independente da distancia focal.)</a:t>
            </a:r>
            <a:endParaRPr lang="pt-BR" sz="1200" dirty="0">
              <a:solidFill>
                <a:schemeClr val="bg1"/>
              </a:solidFill>
            </a:endParaRPr>
          </a:p>
        </p:txBody>
      </p:sp>
    </p:spTree>
    <p:extLst>
      <p:ext uri="{BB962C8B-B14F-4D97-AF65-F5344CB8AC3E}">
        <p14:creationId xmlns:p14="http://schemas.microsoft.com/office/powerpoint/2010/main" xmlns="" val="610207231"/>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3568" y="1556792"/>
            <a:ext cx="7772400" cy="4114800"/>
          </a:xfrm>
        </p:spPr>
        <p:txBody>
          <a:bodyPr/>
          <a:lstStyle/>
          <a:p>
            <a:pPr algn="just">
              <a:spcBef>
                <a:spcPct val="0"/>
              </a:spcBef>
              <a:buClrTx/>
            </a:pPr>
            <a:r>
              <a:rPr lang="pt-BR" altLang="pt-BR" sz="2000" dirty="0">
                <a:solidFill>
                  <a:schemeClr val="bg1"/>
                </a:solidFill>
                <a:latin typeface="Lucida Sans Unicode" panose="020B0602030504020204" pitchFamily="34" charset="0"/>
                <a:cs typeface="Lucida Sans Unicode" panose="020B0602030504020204" pitchFamily="34" charset="0"/>
              </a:rPr>
              <a:t>Cignus – Foto Som Weber Amadeus Real de Aquino ME</a:t>
            </a:r>
          </a:p>
          <a:p>
            <a:pPr marL="0" lvl="0" indent="0" algn="just">
              <a:spcBef>
                <a:spcPct val="0"/>
              </a:spcBef>
              <a:buClrTx/>
              <a:buNone/>
            </a:pPr>
            <a:endParaRPr lang="pt-BR" altLang="pt-BR" sz="1800" b="0" dirty="0">
              <a:solidFill>
                <a:schemeClr val="bg1"/>
              </a:solidFill>
            </a:endParaRPr>
          </a:p>
          <a:p>
            <a:pPr marL="0" lvl="0" indent="0" algn="just">
              <a:spcBef>
                <a:spcPct val="0"/>
              </a:spcBef>
              <a:buClrTx/>
              <a:buNone/>
            </a:pPr>
            <a:r>
              <a:rPr lang="pt-BR" altLang="pt-BR" sz="2400" b="0" dirty="0">
                <a:solidFill>
                  <a:schemeClr val="bg1"/>
                </a:solidFill>
                <a:latin typeface="Lucida Sans Unicode" panose="020B0602030504020204" pitchFamily="34" charset="0"/>
                <a:cs typeface="Lucida Sans Unicode" panose="020B0602030504020204" pitchFamily="34" charset="0"/>
              </a:rPr>
              <a:t>Weber Amadeus Real de Aquino - telescópios, acessórios e curso de construção de telescópios.</a:t>
            </a:r>
            <a:br>
              <a:rPr lang="pt-BR" altLang="pt-BR" sz="2400" b="0" dirty="0">
                <a:solidFill>
                  <a:schemeClr val="bg1"/>
                </a:solidFill>
                <a:latin typeface="Lucida Sans Unicode" panose="020B0602030504020204" pitchFamily="34" charset="0"/>
                <a:cs typeface="Lucida Sans Unicode" panose="020B0602030504020204" pitchFamily="34" charset="0"/>
              </a:rPr>
            </a:br>
            <a:endParaRPr lang="pt-BR" altLang="pt-BR" sz="2400" b="0" dirty="0">
              <a:solidFill>
                <a:schemeClr val="bg1"/>
              </a:solidFill>
              <a:latin typeface="Lucida Sans Unicode" panose="020B0602030504020204" pitchFamily="34" charset="0"/>
              <a:cs typeface="Lucida Sans Unicode" panose="020B0602030504020204" pitchFamily="34" charset="0"/>
            </a:endParaRPr>
          </a:p>
          <a:p>
            <a:pPr marL="0" lvl="0" indent="0" algn="just">
              <a:spcBef>
                <a:spcPct val="0"/>
              </a:spcBef>
              <a:buClrTx/>
              <a:buNone/>
            </a:pPr>
            <a:r>
              <a:rPr lang="pt-BR" altLang="pt-BR" sz="2400" b="0" dirty="0">
                <a:solidFill>
                  <a:schemeClr val="bg1"/>
                </a:solidFill>
                <a:latin typeface="Lucida Sans Unicode" panose="020B0602030504020204" pitchFamily="34" charset="0"/>
                <a:cs typeface="Lucida Sans Unicode" panose="020B0602030504020204" pitchFamily="34" charset="0"/>
              </a:rPr>
              <a:t>Av. Clóvis Américo Fernando de Abreu, 18-A, Jd. Nova Araraquara, Araraquara-SP - CEP 14804-206</a:t>
            </a:r>
            <a:endParaRPr lang="pt-BR" altLang="pt-BR" sz="1800" b="0" dirty="0">
              <a:solidFill>
                <a:schemeClr val="bg1"/>
              </a:solidFill>
            </a:endParaRPr>
          </a:p>
          <a:p>
            <a:pPr marL="0" lvl="0" indent="0" algn="just">
              <a:spcBef>
                <a:spcPct val="0"/>
              </a:spcBef>
              <a:buClrTx/>
              <a:buNone/>
            </a:pPr>
            <a:r>
              <a:rPr lang="pt-BR" altLang="pt-BR" sz="2400" b="0" dirty="0">
                <a:solidFill>
                  <a:schemeClr val="bg1"/>
                </a:solidFill>
                <a:latin typeface="Lucida Sans Unicode" panose="020B0602030504020204" pitchFamily="34" charset="0"/>
                <a:cs typeface="Lucida Sans Unicode" panose="020B0602030504020204" pitchFamily="34" charset="0"/>
              </a:rPr>
              <a:t>(16) 3335-8234</a:t>
            </a:r>
            <a:endParaRPr lang="pt-BR" altLang="pt-BR" sz="4800" b="0" dirty="0">
              <a:solidFill>
                <a:schemeClr val="bg1"/>
              </a:solidFill>
              <a:latin typeface="Arial" panose="020B0604020202020204" pitchFamily="34" charset="0"/>
            </a:endParaRPr>
          </a:p>
          <a:p>
            <a:endParaRPr lang="pt-BR" dirty="0"/>
          </a:p>
        </p:txBody>
      </p:sp>
    </p:spTree>
    <p:extLst>
      <p:ext uri="{BB962C8B-B14F-4D97-AF65-F5344CB8AC3E}">
        <p14:creationId xmlns:p14="http://schemas.microsoft.com/office/powerpoint/2010/main" xmlns="" val="64064070"/>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1560" y="1196752"/>
            <a:ext cx="8062664" cy="4114800"/>
          </a:xfrm>
        </p:spPr>
        <p:txBody>
          <a:bodyPr/>
          <a:lstStyle/>
          <a:p>
            <a:pPr lvl="0"/>
            <a:r>
              <a:rPr lang="pt-BR" altLang="pt-BR" sz="2800" b="0" dirty="0">
                <a:solidFill>
                  <a:schemeClr val="bg1"/>
                </a:solidFill>
                <a:latin typeface="Lucida Sans Unicode" panose="020B0602030504020204" pitchFamily="34" charset="0"/>
                <a:cs typeface="Lucida Sans Unicode" panose="020B0602030504020204" pitchFamily="34" charset="0"/>
              </a:rPr>
              <a:t>Sebastião Santiago Filho </a:t>
            </a:r>
          </a:p>
          <a:p>
            <a:pPr marL="0" lvl="0" indent="0">
              <a:buNone/>
            </a:pPr>
            <a:r>
              <a:rPr lang="pt-BR" altLang="pt-BR" sz="2800" b="0" dirty="0">
                <a:solidFill>
                  <a:schemeClr val="bg1"/>
                </a:solidFill>
                <a:latin typeface="Lucida Sans Unicode" panose="020B0602030504020204" pitchFamily="34" charset="0"/>
                <a:cs typeface="Lucida Sans Unicode" panose="020B0602030504020204" pitchFamily="34" charset="0"/>
              </a:rPr>
              <a:t/>
            </a:r>
            <a:br>
              <a:rPr lang="pt-BR" altLang="pt-BR" sz="2800" b="0" dirty="0">
                <a:solidFill>
                  <a:schemeClr val="bg1"/>
                </a:solidFill>
                <a:latin typeface="Lucida Sans Unicode" panose="020B0602030504020204" pitchFamily="34" charset="0"/>
                <a:cs typeface="Lucida Sans Unicode" panose="020B0602030504020204" pitchFamily="34" charset="0"/>
              </a:rPr>
            </a:br>
            <a:r>
              <a:rPr lang="pt-BR" altLang="pt-BR" sz="2800" b="0" dirty="0">
                <a:solidFill>
                  <a:schemeClr val="bg1"/>
                </a:solidFill>
                <a:latin typeface="Lucida Sans Unicode" panose="020B0602030504020204" pitchFamily="34" charset="0"/>
                <a:cs typeface="Lucida Sans Unicode" panose="020B0602030504020204" pitchFamily="34" charset="0"/>
              </a:rPr>
              <a:t>Monta telescópios de excelente qualidade. Além disso, ele está a disposição para quaisquer informações e dicas a respeito de telescópios. </a:t>
            </a:r>
          </a:p>
          <a:p>
            <a:pPr marL="0" lvl="0" indent="0">
              <a:buNone/>
            </a:pPr>
            <a:r>
              <a:rPr lang="pt-BR" altLang="pt-BR" sz="2800" b="0" u="sng" dirty="0">
                <a:solidFill>
                  <a:schemeClr val="bg1"/>
                </a:solidFill>
                <a:latin typeface="Lucida Sans Unicode" panose="020B0602030504020204" pitchFamily="34" charset="0"/>
                <a:cs typeface="Lucida Sans Unicode" panose="020B0602030504020204" pitchFamily="34" charset="0"/>
              </a:rPr>
              <a:t>http://www.telescopiosastronomicos.com.br</a:t>
            </a:r>
            <a:r>
              <a:rPr lang="pt-BR" altLang="pt-BR" b="0" dirty="0">
                <a:solidFill>
                  <a:schemeClr val="bg1"/>
                </a:solidFill>
                <a:latin typeface="Lucida Sans Unicode" panose="020B0602030504020204" pitchFamily="34" charset="0"/>
                <a:cs typeface="Lucida Sans Unicode" panose="020B0602030504020204" pitchFamily="34" charset="0"/>
              </a:rPr>
              <a:t>e o email:</a:t>
            </a:r>
            <a:r>
              <a:rPr lang="pt-BR" altLang="pt-BR" b="0" dirty="0">
                <a:solidFill>
                  <a:schemeClr val="bg1"/>
                </a:solidFill>
                <a:latin typeface="Lucida Sans Unicode" panose="020B0602030504020204" pitchFamily="34" charset="0"/>
                <a:cs typeface="Lucida Sans Unicode" panose="020B0602030504020204" pitchFamily="34" charset="0"/>
                <a:hlinkClick r:id="rId2"/>
              </a:rPr>
              <a:t>telescopios@outlook.com</a:t>
            </a:r>
            <a:r>
              <a:rPr lang="pt-BR" altLang="pt-BR" sz="2400" b="0" dirty="0">
                <a:solidFill>
                  <a:schemeClr val="bg1"/>
                </a:solidFill>
              </a:rPr>
              <a:t> </a:t>
            </a:r>
            <a:endParaRPr lang="pt-BR" altLang="pt-BR" sz="6000" b="0" dirty="0">
              <a:solidFill>
                <a:schemeClr val="bg1"/>
              </a:solidFill>
              <a:latin typeface="Arial" panose="020B0604020202020204" pitchFamily="34" charset="0"/>
            </a:endParaRPr>
          </a:p>
          <a:p>
            <a:endParaRPr lang="pt-BR" dirty="0"/>
          </a:p>
        </p:txBody>
      </p:sp>
    </p:spTree>
    <p:extLst>
      <p:ext uri="{BB962C8B-B14F-4D97-AF65-F5344CB8AC3E}">
        <p14:creationId xmlns:p14="http://schemas.microsoft.com/office/powerpoint/2010/main" xmlns="" val="1720253305"/>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72400" cy="1143000"/>
          </a:xfrm>
        </p:spPr>
        <p:txBody>
          <a:bodyPr/>
          <a:lstStyle/>
          <a:p>
            <a:r>
              <a:rPr lang="pt-BR" sz="3600" dirty="0">
                <a:solidFill>
                  <a:schemeClr val="bg1"/>
                </a:solidFill>
              </a:rPr>
              <a:t>Como fazer o seu próprio telescópio</a:t>
            </a:r>
          </a:p>
        </p:txBody>
      </p:sp>
      <p:pic>
        <p:nvPicPr>
          <p:cNvPr id="1026" name="Picture 2"/>
          <p:cNvPicPr>
            <a:picLocks noGrp="1" noChangeAspect="1" noChangeArrowheads="1"/>
          </p:cNvPicPr>
          <p:nvPr>
            <p:ph idx="1"/>
          </p:nvPr>
        </p:nvPicPr>
        <p:blipFill>
          <a:blip r:embed="rId3" cstate="print"/>
          <a:srcRect/>
          <a:stretch>
            <a:fillRect/>
          </a:stretch>
        </p:blipFill>
        <p:spPr bwMode="auto">
          <a:xfrm>
            <a:off x="539552" y="1700808"/>
            <a:ext cx="3491415" cy="432048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716016" y="1700808"/>
            <a:ext cx="4108599" cy="4293096"/>
          </a:xfrm>
          <a:prstGeom prst="rect">
            <a:avLst/>
          </a:prstGeom>
          <a:noFill/>
          <a:ln w="9525">
            <a:noFill/>
            <a:miter lim="800000"/>
            <a:headEnd/>
            <a:tailEnd/>
          </a:ln>
        </p:spPr>
      </p:pic>
      <p:sp>
        <p:nvSpPr>
          <p:cNvPr id="6" name="CaixaDeTexto 5"/>
          <p:cNvSpPr txBox="1"/>
          <p:nvPr/>
        </p:nvSpPr>
        <p:spPr>
          <a:xfrm>
            <a:off x="899592" y="6309320"/>
            <a:ext cx="7128792" cy="338554"/>
          </a:xfrm>
          <a:prstGeom prst="rect">
            <a:avLst/>
          </a:prstGeom>
          <a:noFill/>
        </p:spPr>
        <p:txBody>
          <a:bodyPr wrap="square" rtlCol="0">
            <a:spAutoFit/>
          </a:bodyPr>
          <a:lstStyle/>
          <a:p>
            <a:r>
              <a:rPr lang="pt-BR" dirty="0">
                <a:solidFill>
                  <a:schemeClr val="bg1"/>
                </a:solidFill>
              </a:rPr>
              <a:t>http://www.das.inpe.br/telescopio/pdfs/apostila.pdf</a:t>
            </a:r>
          </a:p>
        </p:txBody>
      </p:sp>
    </p:spTree>
    <p:extLst>
      <p:ext uri="{BB962C8B-B14F-4D97-AF65-F5344CB8AC3E}">
        <p14:creationId xmlns:p14="http://schemas.microsoft.com/office/powerpoint/2010/main" xmlns="" val="13072882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5877272"/>
            <a:ext cx="7772400" cy="1143000"/>
          </a:xfrm>
        </p:spPr>
        <p:txBody>
          <a:bodyPr/>
          <a:lstStyle/>
          <a:p>
            <a:r>
              <a:rPr lang="pt-BR" sz="2000" dirty="0">
                <a:solidFill>
                  <a:schemeClr val="bg1"/>
                </a:solidFill>
              </a:rPr>
              <a:t>http://www.cdcc.usp.br/cda/telescopios/das-inpe/projeto_telescopio.pdf</a:t>
            </a:r>
          </a:p>
        </p:txBody>
      </p:sp>
      <p:pic>
        <p:nvPicPr>
          <p:cNvPr id="4099" name="Picture 3"/>
          <p:cNvPicPr>
            <a:picLocks noChangeAspect="1" noChangeArrowheads="1"/>
          </p:cNvPicPr>
          <p:nvPr/>
        </p:nvPicPr>
        <p:blipFill>
          <a:blip r:embed="rId2" cstate="print"/>
          <a:srcRect/>
          <a:stretch>
            <a:fillRect/>
          </a:stretch>
        </p:blipFill>
        <p:spPr bwMode="auto">
          <a:xfrm>
            <a:off x="4644008" y="1196752"/>
            <a:ext cx="4032448" cy="4857095"/>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179512" y="0"/>
            <a:ext cx="3960440" cy="5516059"/>
          </a:xfrm>
          <a:prstGeom prst="rect">
            <a:avLst/>
          </a:prstGeom>
          <a:noFill/>
          <a:ln w="9525">
            <a:noFill/>
            <a:miter lim="800000"/>
            <a:headEnd/>
            <a:tailEnd/>
          </a:ln>
        </p:spPr>
      </p:pic>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solidFill>
                  <a:schemeClr val="bg1"/>
                </a:solidFill>
              </a:rPr>
              <a:t>Os maiores (e melhores) telescópios do mundo</a:t>
            </a:r>
          </a:p>
        </p:txBody>
      </p:sp>
      <p:pic>
        <p:nvPicPr>
          <p:cNvPr id="4" name="Espaço Reservado para Conteúdo 3" descr="ku-bigpic-33.jpg"/>
          <p:cNvPicPr>
            <a:picLocks noGrp="1" noChangeAspect="1"/>
          </p:cNvPicPr>
          <p:nvPr>
            <p:ph idx="1"/>
          </p:nvPr>
        </p:nvPicPr>
        <p:blipFill>
          <a:blip r:embed="rId3" cstate="print"/>
          <a:stretch>
            <a:fillRect/>
          </a:stretch>
        </p:blipFill>
        <p:spPr>
          <a:xfrm>
            <a:off x="1259632" y="2276872"/>
            <a:ext cx="6984776" cy="3928935"/>
          </a:xfrm>
        </p:spPr>
      </p:pic>
      <p:sp>
        <p:nvSpPr>
          <p:cNvPr id="5" name="CaixaDeTexto 4"/>
          <p:cNvSpPr txBox="1"/>
          <p:nvPr/>
        </p:nvSpPr>
        <p:spPr>
          <a:xfrm>
            <a:off x="1547664" y="6237312"/>
            <a:ext cx="6192688" cy="338554"/>
          </a:xfrm>
          <a:prstGeom prst="rect">
            <a:avLst/>
          </a:prstGeom>
          <a:noFill/>
        </p:spPr>
        <p:txBody>
          <a:bodyPr wrap="square" rtlCol="0">
            <a:spAutoFit/>
          </a:bodyPr>
          <a:lstStyle/>
          <a:p>
            <a:r>
              <a:rPr lang="pt-BR" b="0" dirty="0">
                <a:solidFill>
                  <a:schemeClr val="bg1"/>
                </a:solidFill>
              </a:rPr>
              <a:t>GMT</a:t>
            </a:r>
            <a:endParaRPr lang="pt-BR" dirty="0">
              <a:solidFill>
                <a:schemeClr val="bg1"/>
              </a:solidFill>
            </a:endParaRPr>
          </a:p>
        </p:txBody>
      </p:sp>
    </p:spTree>
    <p:extLst>
      <p:ext uri="{BB962C8B-B14F-4D97-AF65-F5344CB8AC3E}">
        <p14:creationId xmlns:p14="http://schemas.microsoft.com/office/powerpoint/2010/main" xmlns="" val="2502194171"/>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620688"/>
            <a:ext cx="7772400" cy="1143000"/>
          </a:xfrm>
        </p:spPr>
        <p:txBody>
          <a:bodyPr/>
          <a:lstStyle/>
          <a:p>
            <a:r>
              <a:rPr lang="pt-BR" dirty="0">
                <a:solidFill>
                  <a:schemeClr val="bg1"/>
                </a:solidFill>
                <a:latin typeface="Century Gothic" pitchFamily="34" charset="0"/>
              </a:rPr>
              <a:t>Refrator de </a:t>
            </a:r>
            <a:r>
              <a:rPr lang="pt-BR" dirty="0" err="1">
                <a:solidFill>
                  <a:schemeClr val="bg1"/>
                </a:solidFill>
                <a:latin typeface="Century Gothic" pitchFamily="34" charset="0"/>
              </a:rPr>
              <a:t>Yerkes</a:t>
            </a:r>
            <a:endParaRPr lang="pt-BR" dirty="0"/>
          </a:p>
        </p:txBody>
      </p:sp>
      <p:pic>
        <p:nvPicPr>
          <p:cNvPr id="4" name="Espaço Reservado para Conteúdo 3" descr="yk5a (1).jpg"/>
          <p:cNvPicPr>
            <a:picLocks noGrp="1" noChangeAspect="1"/>
          </p:cNvPicPr>
          <p:nvPr>
            <p:ph idx="1"/>
          </p:nvPr>
        </p:nvPicPr>
        <p:blipFill>
          <a:blip r:embed="rId3" cstate="print"/>
          <a:stretch>
            <a:fillRect/>
          </a:stretch>
        </p:blipFill>
        <p:spPr>
          <a:xfrm>
            <a:off x="683568" y="1844824"/>
            <a:ext cx="7772400" cy="4041648"/>
          </a:xfrm>
        </p:spPr>
      </p:pic>
      <p:sp>
        <p:nvSpPr>
          <p:cNvPr id="5" name="Retângulo 4"/>
          <p:cNvSpPr/>
          <p:nvPr/>
        </p:nvSpPr>
        <p:spPr>
          <a:xfrm>
            <a:off x="539552" y="6093296"/>
            <a:ext cx="8118648" cy="584775"/>
          </a:xfrm>
          <a:prstGeom prst="rect">
            <a:avLst/>
          </a:prstGeom>
        </p:spPr>
        <p:txBody>
          <a:bodyPr wrap="square">
            <a:spAutoFit/>
          </a:bodyPr>
          <a:lstStyle/>
          <a:p>
            <a:r>
              <a:rPr lang="pt-BR" b="0" dirty="0">
                <a:solidFill>
                  <a:schemeClr val="bg1"/>
                </a:solidFill>
              </a:rPr>
              <a:t>Com uma objetiva de 1 metro de diâmetro e 19 metros de distância focal o refrator de </a:t>
            </a:r>
            <a:r>
              <a:rPr lang="pt-BR" b="0" dirty="0" err="1">
                <a:solidFill>
                  <a:schemeClr val="bg1"/>
                </a:solidFill>
              </a:rPr>
              <a:t>Yerkes</a:t>
            </a:r>
            <a:r>
              <a:rPr lang="pt-BR" b="0" dirty="0">
                <a:solidFill>
                  <a:schemeClr val="bg1"/>
                </a:solidFill>
              </a:rPr>
              <a:t> é a maior Luneta do mundo.</a:t>
            </a:r>
            <a:endParaRPr lang="pt-BR" dirty="0">
              <a:solidFill>
                <a:schemeClr val="bg1"/>
              </a:solidFill>
            </a:endParaRPr>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ítulo 3"/>
          <p:cNvSpPr>
            <a:spLocks noGrp="1"/>
          </p:cNvSpPr>
          <p:nvPr>
            <p:ph type="title"/>
          </p:nvPr>
        </p:nvSpPr>
        <p:spPr>
          <a:xfrm>
            <a:off x="714375" y="500063"/>
            <a:ext cx="7772400" cy="1143000"/>
          </a:xfrm>
        </p:spPr>
        <p:txBody>
          <a:bodyPr/>
          <a:lstStyle/>
          <a:p>
            <a:r>
              <a:rPr lang="pt-BR" dirty="0" err="1">
                <a:solidFill>
                  <a:schemeClr val="bg1"/>
                </a:solidFill>
                <a:latin typeface="Century Gothic" pitchFamily="34" charset="0"/>
              </a:rPr>
              <a:t>Large</a:t>
            </a:r>
            <a:r>
              <a:rPr lang="pt-BR" dirty="0">
                <a:solidFill>
                  <a:schemeClr val="bg1"/>
                </a:solidFill>
                <a:latin typeface="Century Gothic" pitchFamily="34" charset="0"/>
              </a:rPr>
              <a:t> Binocular Telescope (LBT) </a:t>
            </a:r>
          </a:p>
        </p:txBody>
      </p:sp>
      <p:sp>
        <p:nvSpPr>
          <p:cNvPr id="5" name="CaixaDeTexto 4"/>
          <p:cNvSpPr txBox="1"/>
          <p:nvPr/>
        </p:nvSpPr>
        <p:spPr>
          <a:xfrm>
            <a:off x="0" y="6581775"/>
            <a:ext cx="914400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das imagens: http://en.wikipedia.org (domo fechado) ; http://www.aip.de (domo aberto)  </a:t>
            </a:r>
          </a:p>
        </p:txBody>
      </p:sp>
      <p:sp>
        <p:nvSpPr>
          <p:cNvPr id="6" name="Subtítulo 2"/>
          <p:cNvSpPr txBox="1">
            <a:spLocks/>
          </p:cNvSpPr>
          <p:nvPr/>
        </p:nvSpPr>
        <p:spPr>
          <a:xfrm>
            <a:off x="428625" y="2071688"/>
            <a:ext cx="3214688" cy="3714750"/>
          </a:xfrm>
          <a:prstGeom prst="rect">
            <a:avLst/>
          </a:prstGeom>
          <a:ln/>
        </p:spPr>
        <p:style>
          <a:lnRef idx="3">
            <a:schemeClr val="lt1"/>
          </a:lnRef>
          <a:fillRef idx="1">
            <a:schemeClr val="dk1"/>
          </a:fillRef>
          <a:effectRef idx="1">
            <a:schemeClr val="dk1"/>
          </a:effectRef>
          <a:fontRef idx="minor">
            <a:schemeClr val="lt1"/>
          </a:fontRef>
        </p:style>
        <p:txBody>
          <a:bodyPr/>
          <a:lstStyle/>
          <a:p>
            <a:pPr marL="342900" indent="-342900" algn="l">
              <a:spcBef>
                <a:spcPct val="20000"/>
              </a:spcBef>
              <a:buClr>
                <a:srgbClr val="00FF00"/>
              </a:buClr>
              <a:buFont typeface="Courier New" pitchFamily="49" charset="0"/>
              <a:buChar char="o"/>
              <a:defRPr/>
            </a:pPr>
            <a:r>
              <a:rPr lang="pt-BR" sz="2400" b="0" kern="0" dirty="0">
                <a:solidFill>
                  <a:schemeClr val="bg1"/>
                </a:solidFill>
                <a:latin typeface="Century Gothic" pitchFamily="34" charset="0"/>
              </a:rPr>
              <a:t>Diâmetro efetivo de </a:t>
            </a:r>
            <a:r>
              <a:rPr lang="pt-BR" sz="2400" b="0" dirty="0">
                <a:solidFill>
                  <a:schemeClr val="bg1"/>
                </a:solidFill>
                <a:latin typeface="Century Gothic" pitchFamily="34" charset="0"/>
              </a:rPr>
              <a:t>11,9 m</a:t>
            </a:r>
            <a:endParaRPr lang="pt-BR" sz="2400" b="0" kern="0" dirty="0">
              <a:solidFill>
                <a:schemeClr val="bg1"/>
              </a:solidFill>
              <a:latin typeface="Century Gothic" pitchFamily="34" charset="0"/>
            </a:endParaRPr>
          </a:p>
          <a:p>
            <a:pPr marL="342900" indent="-342900" algn="l">
              <a:spcBef>
                <a:spcPct val="20000"/>
              </a:spcBef>
              <a:buClr>
                <a:srgbClr val="00FF00"/>
              </a:buClr>
              <a:buFont typeface="Courier New" pitchFamily="49" charset="0"/>
              <a:buChar char="o"/>
              <a:defRPr/>
            </a:pPr>
            <a:r>
              <a:rPr lang="pt-BR" sz="2400" b="0" kern="0" dirty="0">
                <a:solidFill>
                  <a:schemeClr val="bg1"/>
                </a:solidFill>
                <a:latin typeface="Century Gothic" pitchFamily="34" charset="0"/>
              </a:rPr>
              <a:t>Dois espelhos de </a:t>
            </a:r>
            <a:r>
              <a:rPr lang="pt-BR" sz="2400" b="0" dirty="0">
                <a:solidFill>
                  <a:schemeClr val="bg1"/>
                </a:solidFill>
                <a:latin typeface="Century Gothic" pitchFamily="34" charset="0"/>
              </a:rPr>
              <a:t>8,4 m</a:t>
            </a:r>
            <a:endParaRPr lang="pt-BR" sz="2400" b="0" kern="0" dirty="0">
              <a:solidFill>
                <a:schemeClr val="bg1"/>
              </a:solidFill>
              <a:latin typeface="Century Gothic" pitchFamily="34" charset="0"/>
            </a:endParaRPr>
          </a:p>
          <a:p>
            <a:pPr marL="342900" indent="-342900" algn="l">
              <a:spcBef>
                <a:spcPct val="20000"/>
              </a:spcBef>
              <a:buClr>
                <a:srgbClr val="00FF00"/>
              </a:buClr>
              <a:buFont typeface="Courier New" pitchFamily="49" charset="0"/>
              <a:buChar char="o"/>
              <a:defRPr/>
            </a:pPr>
            <a:r>
              <a:rPr lang="pt-BR" sz="2400" b="0" kern="0" dirty="0">
                <a:solidFill>
                  <a:schemeClr val="bg1"/>
                </a:solidFill>
                <a:latin typeface="Century Gothic" pitchFamily="34" charset="0"/>
              </a:rPr>
              <a:t>Localização: </a:t>
            </a:r>
            <a:r>
              <a:rPr lang="pt-BR" sz="2400" b="0" kern="0" dirty="0" err="1">
                <a:solidFill>
                  <a:schemeClr val="bg1"/>
                </a:solidFill>
                <a:latin typeface="Century Gothic" pitchFamily="34" charset="0"/>
              </a:rPr>
              <a:t>E.U.A.</a:t>
            </a:r>
            <a:endParaRPr lang="pt-BR" sz="2400" b="0" kern="0" dirty="0">
              <a:solidFill>
                <a:schemeClr val="bg1"/>
              </a:solidFill>
              <a:latin typeface="Century Gothic" pitchFamily="34" charset="0"/>
            </a:endParaRPr>
          </a:p>
          <a:p>
            <a:pPr marL="342900" indent="-342900" algn="l">
              <a:spcBef>
                <a:spcPct val="20000"/>
              </a:spcBef>
              <a:buClr>
                <a:srgbClr val="00FF00"/>
              </a:buClr>
              <a:buFont typeface="Courier New" pitchFamily="49" charset="0"/>
              <a:buChar char="o"/>
              <a:defRPr/>
            </a:pPr>
            <a:r>
              <a:rPr lang="pt-BR" sz="2400" b="0" kern="0" dirty="0">
                <a:solidFill>
                  <a:schemeClr val="bg1"/>
                </a:solidFill>
                <a:latin typeface="Century Gothic" pitchFamily="34" charset="0"/>
              </a:rPr>
              <a:t>Participantes: </a:t>
            </a:r>
            <a:r>
              <a:rPr lang="pt-BR" sz="2400" b="0" kern="0" dirty="0" err="1">
                <a:solidFill>
                  <a:schemeClr val="bg1"/>
                </a:solidFill>
                <a:latin typeface="Century Gothic" pitchFamily="34" charset="0"/>
              </a:rPr>
              <a:t>E.U.A.</a:t>
            </a:r>
            <a:r>
              <a:rPr lang="pt-BR" sz="2400" b="0" kern="0" dirty="0">
                <a:solidFill>
                  <a:schemeClr val="bg1"/>
                </a:solidFill>
                <a:latin typeface="Century Gothic" pitchFamily="34" charset="0"/>
              </a:rPr>
              <a:t>, Itália e Alemanha</a:t>
            </a:r>
          </a:p>
        </p:txBody>
      </p:sp>
      <p:pic>
        <p:nvPicPr>
          <p:cNvPr id="31749" name="Picture 3" descr="C:\Documents and Settings\andre silva\Meus documentos\CONCURSO_CDCC\apresentações\Imagens\telescópios\LBT_outra.jpg"/>
          <p:cNvPicPr>
            <a:picLocks noChangeAspect="1" noChangeArrowheads="1"/>
          </p:cNvPicPr>
          <p:nvPr/>
        </p:nvPicPr>
        <p:blipFill>
          <a:blip r:embed="rId2" cstate="print"/>
          <a:srcRect/>
          <a:stretch>
            <a:fillRect/>
          </a:stretch>
        </p:blipFill>
        <p:spPr bwMode="auto">
          <a:xfrm>
            <a:off x="3867150" y="2071688"/>
            <a:ext cx="4845050" cy="3714750"/>
          </a:xfrm>
          <a:prstGeom prst="rect">
            <a:avLst/>
          </a:prstGeom>
          <a:noFill/>
          <a:ln w="9525">
            <a:noFill/>
            <a:miter lim="800000"/>
            <a:headEnd/>
            <a:tailEnd/>
          </a:ln>
        </p:spPr>
      </p:pic>
      <p:pic>
        <p:nvPicPr>
          <p:cNvPr id="45060" name="Picture 4" descr="C:\Documents and Settings\andre silva\Meus documentos\CONCURSO_CDCC\apresentações\Imagens\telescópios\LBT-Gebaeude.jpg"/>
          <p:cNvPicPr>
            <a:picLocks noChangeAspect="1" noChangeArrowheads="1"/>
          </p:cNvPicPr>
          <p:nvPr/>
        </p:nvPicPr>
        <p:blipFill>
          <a:blip r:embed="rId3" cstate="print"/>
          <a:srcRect/>
          <a:stretch>
            <a:fillRect/>
          </a:stretch>
        </p:blipFill>
        <p:spPr bwMode="auto">
          <a:xfrm>
            <a:off x="3857625" y="2071688"/>
            <a:ext cx="4953000" cy="37147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3000"/>
                                        <p:tgtEl>
                                          <p:spTgt spid="45060"/>
                                        </p:tgtEl>
                                      </p:cBhvr>
                                    </p:animEffect>
                                    <p:set>
                                      <p:cBhvr>
                                        <p:cTn id="7" dur="1" fill="hold">
                                          <p:stCondLst>
                                            <p:cond delay="2999"/>
                                          </p:stCondLst>
                                        </p:cTn>
                                        <p:tgtEl>
                                          <p:spTgt spid="450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ítulo 3"/>
          <p:cNvSpPr>
            <a:spLocks noGrp="1"/>
          </p:cNvSpPr>
          <p:nvPr>
            <p:ph type="title"/>
          </p:nvPr>
        </p:nvSpPr>
        <p:spPr>
          <a:xfrm>
            <a:off x="714375" y="500063"/>
            <a:ext cx="7772400" cy="1143000"/>
          </a:xfrm>
        </p:spPr>
        <p:txBody>
          <a:bodyPr/>
          <a:lstStyle/>
          <a:p>
            <a:r>
              <a:rPr lang="pt-BR">
                <a:solidFill>
                  <a:schemeClr val="bg1"/>
                </a:solidFill>
                <a:latin typeface="Century Gothic" pitchFamily="34" charset="0"/>
              </a:rPr>
              <a:t>Gran Telescopio Canarias (GTC)</a:t>
            </a:r>
          </a:p>
        </p:txBody>
      </p:sp>
      <p:sp>
        <p:nvSpPr>
          <p:cNvPr id="5" name="CaixaDeTexto 4"/>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http://en.wikipedia.org </a:t>
            </a:r>
          </a:p>
        </p:txBody>
      </p:sp>
      <p:sp>
        <p:nvSpPr>
          <p:cNvPr id="6" name="Subtítulo 2"/>
          <p:cNvSpPr txBox="1">
            <a:spLocks/>
          </p:cNvSpPr>
          <p:nvPr/>
        </p:nvSpPr>
        <p:spPr>
          <a:xfrm>
            <a:off x="493216" y="2071688"/>
            <a:ext cx="3214688" cy="3214687"/>
          </a:xfrm>
          <a:prstGeom prst="rect">
            <a:avLst/>
          </a:prstGeom>
          <a:ln/>
        </p:spPr>
        <p:style>
          <a:lnRef idx="3">
            <a:schemeClr val="lt1"/>
          </a:lnRef>
          <a:fillRef idx="1">
            <a:schemeClr val="dk1"/>
          </a:fillRef>
          <a:effectRef idx="1">
            <a:schemeClr val="dk1"/>
          </a:effectRef>
          <a:fontRef idx="minor">
            <a:schemeClr val="lt1"/>
          </a:fontRef>
        </p:style>
        <p:txBody>
          <a:bodyPr/>
          <a:lstStyle/>
          <a:p>
            <a:pPr marL="342900" indent="-342900" algn="l">
              <a:spcBef>
                <a:spcPct val="20000"/>
              </a:spcBef>
              <a:buClr>
                <a:schemeClr val="accent6">
                  <a:lumMod val="60000"/>
                  <a:lumOff val="40000"/>
                </a:schemeClr>
              </a:buClr>
              <a:buFont typeface="Courier New" pitchFamily="49" charset="0"/>
              <a:buChar char="o"/>
              <a:defRPr/>
            </a:pPr>
            <a:endParaRPr lang="pt-BR" sz="2400" b="0" kern="0" dirty="0">
              <a:solidFill>
                <a:schemeClr val="accent6">
                  <a:lumMod val="20000"/>
                  <a:lumOff val="80000"/>
                </a:schemeClr>
              </a:solidFill>
              <a:latin typeface="Century Gothic" pitchFamily="34" charset="0"/>
            </a:endParaRPr>
          </a:p>
          <a:p>
            <a:pPr marL="342900" indent="-342900" algn="l">
              <a:spcBef>
                <a:spcPct val="20000"/>
              </a:spcBef>
              <a:buClr>
                <a:srgbClr val="00FF00"/>
              </a:buClr>
              <a:buFont typeface="Courier New" pitchFamily="49" charset="0"/>
              <a:buChar char="o"/>
              <a:defRPr/>
            </a:pPr>
            <a:r>
              <a:rPr lang="pt-BR" sz="2400" b="0" kern="0" dirty="0">
                <a:solidFill>
                  <a:schemeClr val="bg1"/>
                </a:solidFill>
                <a:latin typeface="Century Gothic" pitchFamily="34" charset="0"/>
              </a:rPr>
              <a:t>Diâmetro: 10,4 </a:t>
            </a:r>
            <a:r>
              <a:rPr lang="pt-BR" sz="2400" b="0" dirty="0">
                <a:solidFill>
                  <a:schemeClr val="bg1"/>
                </a:solidFill>
                <a:latin typeface="Century Gothic" pitchFamily="34" charset="0"/>
              </a:rPr>
              <a:t>m</a:t>
            </a:r>
            <a:endParaRPr lang="pt-BR" sz="2400" b="0" kern="0" dirty="0">
              <a:solidFill>
                <a:schemeClr val="bg1"/>
              </a:solidFill>
              <a:latin typeface="Century Gothic" pitchFamily="34" charset="0"/>
            </a:endParaRPr>
          </a:p>
          <a:p>
            <a:pPr marL="342900" indent="-342900" algn="l">
              <a:spcBef>
                <a:spcPct val="20000"/>
              </a:spcBef>
              <a:buClr>
                <a:srgbClr val="00FF00"/>
              </a:buClr>
              <a:buFont typeface="Courier New" pitchFamily="49" charset="0"/>
              <a:buChar char="o"/>
              <a:defRPr/>
            </a:pPr>
            <a:r>
              <a:rPr lang="pt-BR" sz="2400" b="0" kern="0" dirty="0">
                <a:solidFill>
                  <a:schemeClr val="bg1"/>
                </a:solidFill>
                <a:latin typeface="Century Gothic" pitchFamily="34" charset="0"/>
              </a:rPr>
              <a:t>Localização: Ilhas Canárias (Espanha)</a:t>
            </a:r>
          </a:p>
          <a:p>
            <a:pPr marL="342900" indent="-342900" algn="l">
              <a:spcBef>
                <a:spcPct val="20000"/>
              </a:spcBef>
              <a:buClr>
                <a:srgbClr val="00FF00"/>
              </a:buClr>
              <a:buFont typeface="Courier New" pitchFamily="49" charset="0"/>
              <a:buChar char="o"/>
              <a:defRPr/>
            </a:pPr>
            <a:r>
              <a:rPr lang="pt-BR" sz="2400" b="0" kern="0" dirty="0">
                <a:solidFill>
                  <a:schemeClr val="bg1"/>
                </a:solidFill>
                <a:latin typeface="Century Gothic" pitchFamily="34" charset="0"/>
              </a:rPr>
              <a:t>Participantes: Espanha, México e </a:t>
            </a:r>
            <a:r>
              <a:rPr lang="pt-BR" sz="2400" b="0" kern="0" dirty="0" err="1">
                <a:solidFill>
                  <a:schemeClr val="bg1"/>
                </a:solidFill>
                <a:latin typeface="Century Gothic" pitchFamily="34" charset="0"/>
              </a:rPr>
              <a:t>E.U.A.</a:t>
            </a:r>
            <a:endParaRPr lang="pt-BR" sz="2400" b="0" kern="0" dirty="0">
              <a:solidFill>
                <a:schemeClr val="bg1"/>
              </a:solidFill>
              <a:latin typeface="Century Gothic" pitchFamily="34" charset="0"/>
            </a:endParaRPr>
          </a:p>
        </p:txBody>
      </p:sp>
      <p:pic>
        <p:nvPicPr>
          <p:cNvPr id="32773" name="Picture 2" descr="C:\Documents and Settings\andre silva\Meus documentos\CONCURSO_CDCC\apresentações\Imagens\telescópios\Canarias.jpg"/>
          <p:cNvPicPr>
            <a:picLocks noChangeAspect="1" noChangeArrowheads="1"/>
          </p:cNvPicPr>
          <p:nvPr/>
        </p:nvPicPr>
        <p:blipFill>
          <a:blip r:embed="rId2" cstate="print"/>
          <a:srcRect/>
          <a:stretch>
            <a:fillRect/>
          </a:stretch>
        </p:blipFill>
        <p:spPr bwMode="auto">
          <a:xfrm>
            <a:off x="3960813" y="2071688"/>
            <a:ext cx="4826000" cy="3214687"/>
          </a:xfrm>
          <a:prstGeom prst="rect">
            <a:avLst/>
          </a:prstGeom>
          <a:noFill/>
          <a:ln w="9525">
            <a:noFill/>
            <a:miter lim="800000"/>
            <a:headEnd/>
            <a:tailEnd/>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refrator_partes_2.jpg"/>
          <p:cNvPicPr>
            <a:picLocks noChangeAspect="1"/>
          </p:cNvPicPr>
          <p:nvPr/>
        </p:nvPicPr>
        <p:blipFill>
          <a:blip r:embed="rId2" cstate="print"/>
          <a:stretch>
            <a:fillRect/>
          </a:stretch>
        </p:blipFill>
        <p:spPr bwMode="auto">
          <a:xfrm>
            <a:off x="1619672" y="1196752"/>
            <a:ext cx="6338386" cy="4536504"/>
          </a:xfrm>
          <a:prstGeom prst="rect">
            <a:avLst/>
          </a:prstGeom>
          <a:noFill/>
          <a:ln w="9525">
            <a:noFill/>
            <a:miter lim="800000"/>
            <a:headEnd/>
            <a:tailEnd/>
          </a:ln>
        </p:spPr>
      </p:pic>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3"/>
          <p:cNvSpPr>
            <a:spLocks noGrp="1"/>
          </p:cNvSpPr>
          <p:nvPr>
            <p:ph type="title"/>
          </p:nvPr>
        </p:nvSpPr>
        <p:spPr>
          <a:xfrm>
            <a:off x="714375" y="500063"/>
            <a:ext cx="7772400" cy="1143000"/>
          </a:xfrm>
        </p:spPr>
        <p:txBody>
          <a:bodyPr/>
          <a:lstStyle/>
          <a:p>
            <a:r>
              <a:rPr lang="pt-BR">
                <a:solidFill>
                  <a:schemeClr val="bg1"/>
                </a:solidFill>
                <a:latin typeface="Century Gothic" pitchFamily="34" charset="0"/>
              </a:rPr>
              <a:t>Keck 1 e 2 </a:t>
            </a:r>
          </a:p>
        </p:txBody>
      </p:sp>
      <p:sp>
        <p:nvSpPr>
          <p:cNvPr id="5" name="CaixaDeTexto 4"/>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http://en.wikipedia.org </a:t>
            </a:r>
          </a:p>
        </p:txBody>
      </p:sp>
      <p:sp>
        <p:nvSpPr>
          <p:cNvPr id="6" name="Subtítulo 2"/>
          <p:cNvSpPr txBox="1">
            <a:spLocks/>
          </p:cNvSpPr>
          <p:nvPr/>
        </p:nvSpPr>
        <p:spPr>
          <a:xfrm>
            <a:off x="285750" y="2071688"/>
            <a:ext cx="3071813" cy="3214687"/>
          </a:xfrm>
          <a:prstGeom prst="rect">
            <a:avLst/>
          </a:prstGeom>
          <a:ln>
            <a:solidFill>
              <a:schemeClr val="bg1"/>
            </a:solidFill>
          </a:ln>
        </p:spPr>
        <p:style>
          <a:lnRef idx="3">
            <a:schemeClr val="lt1"/>
          </a:lnRef>
          <a:fillRef idx="1">
            <a:schemeClr val="dk1"/>
          </a:fillRef>
          <a:effectRef idx="1">
            <a:schemeClr val="dk1"/>
          </a:effectRef>
          <a:fontRef idx="minor">
            <a:schemeClr val="lt1"/>
          </a:fontRef>
        </p:style>
        <p:txBody>
          <a:bodyPr/>
          <a:lstStyle/>
          <a:p>
            <a:pPr marL="342900" indent="-342900" algn="l">
              <a:lnSpc>
                <a:spcPct val="150000"/>
              </a:lnSpc>
              <a:spcBef>
                <a:spcPct val="20000"/>
              </a:spcBef>
              <a:buClr>
                <a:schemeClr val="accent6">
                  <a:lumMod val="60000"/>
                  <a:lumOff val="40000"/>
                </a:schemeClr>
              </a:buClr>
              <a:buFont typeface="Courier New" pitchFamily="49" charset="0"/>
              <a:buChar char="o"/>
              <a:defRPr/>
            </a:pPr>
            <a:endParaRPr lang="pt-BR" sz="2400" b="0" kern="0" dirty="0">
              <a:solidFill>
                <a:schemeClr val="bg1"/>
              </a:solidFill>
              <a:latin typeface="Century Gothic" pitchFamily="34" charset="0"/>
            </a:endParaRPr>
          </a:p>
          <a:p>
            <a:pPr marL="342900" indent="-342900" algn="l">
              <a:lnSpc>
                <a:spcPct val="150000"/>
              </a:lnSpc>
              <a:spcBef>
                <a:spcPct val="20000"/>
              </a:spcBef>
              <a:buClr>
                <a:srgbClr val="00FF00"/>
              </a:buClr>
              <a:buFont typeface="Courier New" pitchFamily="49" charset="0"/>
              <a:buChar char="o"/>
              <a:defRPr/>
            </a:pPr>
            <a:r>
              <a:rPr lang="pt-BR" sz="2400" b="0" kern="0" dirty="0">
                <a:solidFill>
                  <a:schemeClr val="bg1"/>
                </a:solidFill>
                <a:latin typeface="Century Gothic" pitchFamily="34" charset="0"/>
              </a:rPr>
              <a:t>Diâmetro: </a:t>
            </a:r>
            <a:r>
              <a:rPr lang="pt-BR" sz="2400" b="0" dirty="0">
                <a:solidFill>
                  <a:schemeClr val="bg1"/>
                </a:solidFill>
                <a:latin typeface="Century Gothic" pitchFamily="34" charset="0"/>
              </a:rPr>
              <a:t>10 m</a:t>
            </a:r>
            <a:endParaRPr lang="pt-BR" sz="2400" b="0" kern="0" dirty="0">
              <a:solidFill>
                <a:schemeClr val="bg1"/>
              </a:solidFill>
              <a:latin typeface="Century Gothic" pitchFamily="34" charset="0"/>
            </a:endParaRPr>
          </a:p>
          <a:p>
            <a:pPr marL="342900" indent="-342900" algn="l">
              <a:spcBef>
                <a:spcPct val="20000"/>
              </a:spcBef>
              <a:buClr>
                <a:srgbClr val="00FF00"/>
              </a:buClr>
              <a:buFont typeface="Courier New" pitchFamily="49" charset="0"/>
              <a:buChar char="o"/>
              <a:defRPr/>
            </a:pPr>
            <a:r>
              <a:rPr lang="pt-BR" sz="2400" b="0" kern="0" dirty="0">
                <a:solidFill>
                  <a:schemeClr val="bg1"/>
                </a:solidFill>
                <a:latin typeface="Century Gothic" pitchFamily="34" charset="0"/>
              </a:rPr>
              <a:t>Localização: Havaí (</a:t>
            </a:r>
            <a:r>
              <a:rPr lang="pt-BR" sz="2400" b="0" kern="0" dirty="0" err="1">
                <a:solidFill>
                  <a:schemeClr val="bg1"/>
                </a:solidFill>
                <a:latin typeface="Century Gothic" pitchFamily="34" charset="0"/>
              </a:rPr>
              <a:t>E.U.A.</a:t>
            </a:r>
            <a:r>
              <a:rPr lang="pt-BR" sz="2400" b="0" kern="0" dirty="0">
                <a:solidFill>
                  <a:schemeClr val="bg1"/>
                </a:solidFill>
                <a:latin typeface="Century Gothic" pitchFamily="34" charset="0"/>
              </a:rPr>
              <a:t>)</a:t>
            </a:r>
          </a:p>
          <a:p>
            <a:pPr marL="342900" indent="-342900" algn="l">
              <a:spcBef>
                <a:spcPct val="20000"/>
              </a:spcBef>
              <a:buClr>
                <a:srgbClr val="00FF00"/>
              </a:buClr>
              <a:buFont typeface="Courier New" pitchFamily="49" charset="0"/>
              <a:buChar char="o"/>
              <a:defRPr/>
            </a:pPr>
            <a:r>
              <a:rPr lang="pt-BR" sz="2400" b="0" kern="0" dirty="0">
                <a:solidFill>
                  <a:schemeClr val="bg1"/>
                </a:solidFill>
                <a:latin typeface="Century Gothic" pitchFamily="34" charset="0"/>
              </a:rPr>
              <a:t>Participantes: </a:t>
            </a:r>
            <a:r>
              <a:rPr lang="pt-BR" sz="2400" b="0" kern="0" dirty="0" err="1">
                <a:solidFill>
                  <a:schemeClr val="bg1"/>
                </a:solidFill>
                <a:latin typeface="Century Gothic" pitchFamily="34" charset="0"/>
              </a:rPr>
              <a:t>E.U.A.</a:t>
            </a:r>
            <a:endParaRPr lang="pt-BR" sz="2400" b="0" kern="0" dirty="0">
              <a:solidFill>
                <a:schemeClr val="bg1"/>
              </a:solidFill>
              <a:latin typeface="Century Gothic" pitchFamily="34" charset="0"/>
            </a:endParaRPr>
          </a:p>
        </p:txBody>
      </p:sp>
      <p:pic>
        <p:nvPicPr>
          <p:cNvPr id="33797" name="Picture 3" descr="C:\Documents and Settings\andre silva\Meus documentos\CONCURSO_CDCC\apresentações\Imagens\telescópios\Keck1.png"/>
          <p:cNvPicPr>
            <a:picLocks noChangeAspect="1" noChangeArrowheads="1"/>
          </p:cNvPicPr>
          <p:nvPr/>
        </p:nvPicPr>
        <p:blipFill>
          <a:blip r:embed="rId2" cstate="print"/>
          <a:srcRect/>
          <a:stretch>
            <a:fillRect/>
          </a:stretch>
        </p:blipFill>
        <p:spPr bwMode="auto">
          <a:xfrm>
            <a:off x="3643313" y="2044700"/>
            <a:ext cx="5175250" cy="3241675"/>
          </a:xfrm>
          <a:prstGeom prst="rect">
            <a:avLst/>
          </a:prstGeom>
          <a:noFill/>
          <a:ln w="9525">
            <a:noFill/>
            <a:miter lim="800000"/>
            <a:headEnd/>
            <a:tailEnd/>
          </a:ln>
        </p:spPr>
      </p:pic>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solidFill>
                  <a:schemeClr val="bg1"/>
                </a:solidFill>
              </a:rPr>
              <a:t>VLT</a:t>
            </a:r>
          </a:p>
        </p:txBody>
      </p:sp>
      <p:sp>
        <p:nvSpPr>
          <p:cNvPr id="3" name="Rectangle 2"/>
          <p:cNvSpPr/>
          <p:nvPr/>
        </p:nvSpPr>
        <p:spPr>
          <a:xfrm>
            <a:off x="2286000" y="5733256"/>
            <a:ext cx="4572000" cy="584775"/>
          </a:xfrm>
          <a:prstGeom prst="rect">
            <a:avLst/>
          </a:prstGeom>
        </p:spPr>
        <p:txBody>
          <a:bodyPr>
            <a:spAutoFit/>
          </a:bodyPr>
          <a:lstStyle/>
          <a:p>
            <a:r>
              <a:rPr lang="pt-BR" dirty="0">
                <a:solidFill>
                  <a:schemeClr val="bg1"/>
                </a:solidFill>
              </a:rPr>
              <a:t>http://www.eso.org/public/brazil/teles-instr/paranal/</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2920" y="1752600"/>
            <a:ext cx="5558160" cy="3698703"/>
          </a:xfrm>
          <a:prstGeom prst="rect">
            <a:avLst/>
          </a:prstGeom>
        </p:spPr>
      </p:pic>
    </p:spTree>
    <p:extLst>
      <p:ext uri="{BB962C8B-B14F-4D97-AF65-F5344CB8AC3E}">
        <p14:creationId xmlns:p14="http://schemas.microsoft.com/office/powerpoint/2010/main" xmlns="" val="1160749883"/>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5" descr="ku-xlarge-416.jpg"/>
          <p:cNvPicPr>
            <a:picLocks noGrp="1" noChangeAspect="1"/>
          </p:cNvPicPr>
          <p:nvPr>
            <p:ph idx="1"/>
          </p:nvPr>
        </p:nvPicPr>
        <p:blipFill>
          <a:blip r:embed="rId3" cstate="print"/>
          <a:stretch>
            <a:fillRect/>
          </a:stretch>
        </p:blipFill>
        <p:spPr>
          <a:xfrm>
            <a:off x="611560" y="1412776"/>
            <a:ext cx="7531916" cy="4248472"/>
          </a:xfrm>
        </p:spPr>
      </p:pic>
      <p:sp>
        <p:nvSpPr>
          <p:cNvPr id="7" name="Retângulo 6"/>
          <p:cNvSpPr/>
          <p:nvPr/>
        </p:nvSpPr>
        <p:spPr>
          <a:xfrm>
            <a:off x="611560" y="5733256"/>
            <a:ext cx="7652095" cy="1323439"/>
          </a:xfrm>
          <a:prstGeom prst="rect">
            <a:avLst/>
          </a:prstGeom>
        </p:spPr>
        <p:txBody>
          <a:bodyPr wrap="none">
            <a:spAutoFit/>
          </a:bodyPr>
          <a:lstStyle/>
          <a:p>
            <a:r>
              <a:rPr lang="pt-BR" sz="2000" b="0" dirty="0"/>
              <a:t> </a:t>
            </a:r>
            <a:r>
              <a:rPr lang="pt-BR" sz="2000" b="0" dirty="0">
                <a:solidFill>
                  <a:schemeClr val="bg1"/>
                </a:solidFill>
              </a:rPr>
              <a:t>Abertura de 25,4 metros</a:t>
            </a:r>
          </a:p>
          <a:p>
            <a:r>
              <a:rPr lang="pt-BR" sz="2000" b="0" dirty="0">
                <a:solidFill>
                  <a:schemeClr val="bg1"/>
                </a:solidFill>
              </a:rPr>
              <a:t>As imagens do GMT terão definição 10x </a:t>
            </a:r>
          </a:p>
          <a:p>
            <a:r>
              <a:rPr lang="pt-BR" sz="2000" b="0" dirty="0">
                <a:solidFill>
                  <a:schemeClr val="bg1"/>
                </a:solidFill>
              </a:rPr>
              <a:t>e luminosidade 100x maior que as do Telescópio Espacial Hubble</a:t>
            </a:r>
          </a:p>
          <a:p>
            <a:endParaRPr lang="pt-BR" sz="2000" dirty="0">
              <a:solidFill>
                <a:schemeClr val="bg1"/>
              </a:solidFill>
            </a:endParaRPr>
          </a:p>
        </p:txBody>
      </p:sp>
      <p:sp>
        <p:nvSpPr>
          <p:cNvPr id="8" name="Retângulo 7"/>
          <p:cNvSpPr/>
          <p:nvPr/>
        </p:nvSpPr>
        <p:spPr>
          <a:xfrm>
            <a:off x="2339752" y="692696"/>
            <a:ext cx="4048352" cy="400110"/>
          </a:xfrm>
          <a:prstGeom prst="rect">
            <a:avLst/>
          </a:prstGeom>
        </p:spPr>
        <p:txBody>
          <a:bodyPr wrap="none">
            <a:spAutoFit/>
          </a:bodyPr>
          <a:lstStyle/>
          <a:p>
            <a:r>
              <a:rPr lang="pt-BR" sz="2000" b="0" dirty="0">
                <a:solidFill>
                  <a:schemeClr val="bg1"/>
                </a:solidFill>
              </a:rPr>
              <a:t>Telescópio Gigante de Magalhães</a:t>
            </a:r>
            <a:endParaRPr lang="pt-BR" sz="2000" dirty="0">
              <a:solidFill>
                <a:schemeClr val="bg1"/>
              </a:solidFill>
            </a:endParaRPr>
          </a:p>
        </p:txBody>
      </p:sp>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 name="Espaço Reservado para Conteúdo 4" descr="slideV.jpg"/>
          <p:cNvPicPr>
            <a:picLocks noGrp="1" noChangeAspect="1"/>
          </p:cNvPicPr>
          <p:nvPr>
            <p:ph idx="1"/>
          </p:nvPr>
        </p:nvPicPr>
        <p:blipFill>
          <a:blip r:embed="rId2" cstate="print"/>
          <a:stretch>
            <a:fillRect/>
          </a:stretch>
        </p:blipFill>
        <p:spPr>
          <a:xfrm>
            <a:off x="183976" y="1484784"/>
            <a:ext cx="8852520" cy="3541008"/>
          </a:xfrm>
        </p:spPr>
      </p:pic>
      <p:sp>
        <p:nvSpPr>
          <p:cNvPr id="4" name="Retângulo 3"/>
          <p:cNvSpPr/>
          <p:nvPr/>
        </p:nvSpPr>
        <p:spPr>
          <a:xfrm>
            <a:off x="1043608" y="5445224"/>
            <a:ext cx="6678488" cy="830997"/>
          </a:xfrm>
          <a:prstGeom prst="rect">
            <a:avLst/>
          </a:prstGeom>
        </p:spPr>
        <p:txBody>
          <a:bodyPr wrap="square">
            <a:spAutoFit/>
          </a:bodyPr>
          <a:lstStyle/>
          <a:p>
            <a:r>
              <a:rPr lang="pt-BR" b="0" dirty="0">
                <a:hlinkClick r:id="rId3"/>
              </a:rPr>
              <a:t>O GMT terá capacidade de fazer diagnóstico químico da atmosfera de </a:t>
            </a:r>
            <a:r>
              <a:rPr lang="pt-BR" b="0" dirty="0" err="1">
                <a:hlinkClick r:id="rId3"/>
              </a:rPr>
              <a:t>exoplanetas</a:t>
            </a:r>
            <a:r>
              <a:rPr lang="pt-BR" b="0" dirty="0">
                <a:hlinkClick r:id="rId3"/>
              </a:rPr>
              <a:t> rochosos (como a Terra) e detectar as primeiras estrelas que </a:t>
            </a:r>
            <a:r>
              <a:rPr lang="pt-BR" b="0" dirty="0" err="1">
                <a:hlinkClick r:id="rId3"/>
              </a:rPr>
              <a:t>re-iluminaram</a:t>
            </a:r>
            <a:r>
              <a:rPr lang="pt-BR" b="0" dirty="0">
                <a:hlinkClick r:id="rId3"/>
              </a:rPr>
              <a:t> e </a:t>
            </a:r>
            <a:r>
              <a:rPr lang="pt-BR" b="0" dirty="0" err="1">
                <a:hlinkClick r:id="rId3"/>
              </a:rPr>
              <a:t>re-ionizaram</a:t>
            </a:r>
            <a:r>
              <a:rPr lang="pt-BR" b="0" dirty="0">
                <a:hlinkClick r:id="rId3"/>
              </a:rPr>
              <a:t> o espaço</a:t>
            </a:r>
            <a:endParaRPr lang="pt-BR" dirty="0"/>
          </a:p>
        </p:txBody>
      </p:sp>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772400" cy="1143000"/>
          </a:xfrm>
        </p:spPr>
        <p:txBody>
          <a:bodyPr/>
          <a:lstStyle/>
          <a:p>
            <a:r>
              <a:rPr lang="pt-BR" dirty="0">
                <a:solidFill>
                  <a:schemeClr val="bg1"/>
                </a:solidFill>
              </a:rPr>
              <a:t>E-ELT</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914400" y="1475656"/>
            <a:ext cx="7315200" cy="4114800"/>
          </a:xfrm>
        </p:spPr>
      </p:pic>
      <p:sp>
        <p:nvSpPr>
          <p:cNvPr id="5" name="TextBox 4"/>
          <p:cNvSpPr txBox="1"/>
          <p:nvPr/>
        </p:nvSpPr>
        <p:spPr>
          <a:xfrm>
            <a:off x="1031032" y="5733256"/>
            <a:ext cx="7198568" cy="1015663"/>
          </a:xfrm>
          <a:prstGeom prst="rect">
            <a:avLst/>
          </a:prstGeom>
          <a:noFill/>
        </p:spPr>
        <p:txBody>
          <a:bodyPr wrap="square" rtlCol="0">
            <a:spAutoFit/>
          </a:bodyPr>
          <a:lstStyle/>
          <a:p>
            <a:r>
              <a:rPr lang="pt-BR" b="0" dirty="0">
                <a:solidFill>
                  <a:schemeClr val="bg1"/>
                </a:solidFill>
              </a:rPr>
              <a:t> ESO é  financiado por 15 países: Alemanha, Áustria, Bélgica, </a:t>
            </a:r>
            <a:r>
              <a:rPr lang="pt-BR" sz="2800" b="0" dirty="0">
                <a:solidFill>
                  <a:schemeClr val="bg1"/>
                </a:solidFill>
              </a:rPr>
              <a:t>Brasil</a:t>
            </a:r>
            <a:r>
              <a:rPr lang="pt-BR" b="0" dirty="0">
                <a:solidFill>
                  <a:schemeClr val="bg1"/>
                </a:solidFill>
              </a:rPr>
              <a:t>, Dinamarca, Espanha, Finlândia, França, Holanda, Itália, Portugal, Reino Unido, República Checa, Suécia e Suíça. </a:t>
            </a:r>
            <a:endParaRPr lang="pt-BR" dirty="0">
              <a:solidFill>
                <a:schemeClr val="bg1"/>
              </a:solidFill>
            </a:endParaRPr>
          </a:p>
        </p:txBody>
      </p:sp>
    </p:spTree>
    <p:extLst>
      <p:ext uri="{BB962C8B-B14F-4D97-AF65-F5344CB8AC3E}">
        <p14:creationId xmlns:p14="http://schemas.microsoft.com/office/powerpoint/2010/main" xmlns="" val="802017004"/>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Título 3"/>
          <p:cNvSpPr>
            <a:spLocks noGrp="1"/>
          </p:cNvSpPr>
          <p:nvPr>
            <p:ph type="title"/>
          </p:nvPr>
        </p:nvSpPr>
        <p:spPr>
          <a:xfrm>
            <a:off x="714375" y="1285875"/>
            <a:ext cx="7772400" cy="1143000"/>
          </a:xfrm>
        </p:spPr>
        <p:txBody>
          <a:bodyPr/>
          <a:lstStyle/>
          <a:p>
            <a:r>
              <a:rPr lang="pt-BR">
                <a:solidFill>
                  <a:schemeClr val="bg1"/>
                </a:solidFill>
                <a:latin typeface="Century Gothic" pitchFamily="34" charset="0"/>
              </a:rPr>
              <a:t>“Praticando”...</a:t>
            </a:r>
          </a:p>
        </p:txBody>
      </p:sp>
      <p:sp>
        <p:nvSpPr>
          <p:cNvPr id="4" name="CaixaDeTexto 3"/>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 Universidade de Nebraska</a:t>
            </a:r>
          </a:p>
        </p:txBody>
      </p:sp>
      <p:pic>
        <p:nvPicPr>
          <p:cNvPr id="6" name="Picture 4">
            <a:hlinkClick r:id="rId2" action="ppaction://hlinkfile"/>
          </p:cNvPr>
          <p:cNvPicPr>
            <a:picLocks noChangeArrowheads="1"/>
          </p:cNvPicPr>
          <p:nvPr/>
        </p:nvPicPr>
        <p:blipFill>
          <a:blip r:embed="rId3" cstate="print">
            <a:lum bright="3000" contrast="13000"/>
          </a:blip>
          <a:stretch>
            <a:fillRect/>
          </a:stretch>
        </p:blipFill>
        <p:spPr bwMode="auto">
          <a:xfrm>
            <a:off x="3636096" y="2852936"/>
            <a:ext cx="1800000" cy="1800000"/>
          </a:xfrm>
          <a:prstGeom prst="rect">
            <a:avLst/>
          </a:prstGeom>
          <a:noFill/>
          <a:ln>
            <a:solidFill>
              <a:schemeClr val="bg1"/>
            </a:solid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611560" y="1700808"/>
            <a:ext cx="7802893" cy="1819647"/>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539552" y="3789040"/>
            <a:ext cx="8005712" cy="2345457"/>
          </a:xfrm>
          <a:prstGeom prst="rect">
            <a:avLst/>
          </a:prstGeom>
          <a:noFill/>
          <a:ln w="9525">
            <a:noFill/>
            <a:miter lim="800000"/>
            <a:headEnd/>
            <a:tailEnd/>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0"/>
            <a:ext cx="7772400" cy="1143000"/>
          </a:xfrm>
        </p:spPr>
        <p:txBody>
          <a:bodyPr/>
          <a:lstStyle/>
          <a:p>
            <a:r>
              <a:rPr lang="pt-BR" dirty="0">
                <a:solidFill>
                  <a:schemeClr val="bg1"/>
                </a:solidFill>
              </a:rPr>
              <a:t>Desvantagens</a:t>
            </a:r>
          </a:p>
        </p:txBody>
      </p:sp>
      <p:sp>
        <p:nvSpPr>
          <p:cNvPr id="3" name="Espaço Reservado para Conteúdo 2"/>
          <p:cNvSpPr>
            <a:spLocks noGrp="1"/>
          </p:cNvSpPr>
          <p:nvPr>
            <p:ph idx="1"/>
          </p:nvPr>
        </p:nvSpPr>
        <p:spPr>
          <a:xfrm>
            <a:off x="611560" y="1340768"/>
            <a:ext cx="7772400" cy="4114800"/>
          </a:xfrm>
        </p:spPr>
        <p:txBody>
          <a:bodyPr/>
          <a:lstStyle/>
          <a:p>
            <a:r>
              <a:rPr lang="pt-BR" sz="2400" dirty="0">
                <a:solidFill>
                  <a:schemeClr val="bg1"/>
                </a:solidFill>
              </a:rPr>
              <a:t>Aberração cromática </a:t>
            </a:r>
          </a:p>
        </p:txBody>
      </p:sp>
      <p:pic>
        <p:nvPicPr>
          <p:cNvPr id="7170" name="Picture 2"/>
          <p:cNvPicPr>
            <a:picLocks noChangeAspect="1" noChangeArrowheads="1"/>
          </p:cNvPicPr>
          <p:nvPr/>
        </p:nvPicPr>
        <p:blipFill>
          <a:blip r:embed="rId3" cstate="print"/>
          <a:srcRect/>
          <a:stretch>
            <a:fillRect/>
          </a:stretch>
        </p:blipFill>
        <p:spPr bwMode="auto">
          <a:xfrm>
            <a:off x="1043608" y="1916832"/>
            <a:ext cx="6696744" cy="2811824"/>
          </a:xfrm>
          <a:prstGeom prst="rect">
            <a:avLst/>
          </a:prstGeom>
          <a:noFill/>
          <a:ln w="9525">
            <a:noFill/>
            <a:miter lim="800000"/>
            <a:headEnd/>
            <a:tailEnd/>
          </a:ln>
        </p:spPr>
      </p:pic>
      <p:sp>
        <p:nvSpPr>
          <p:cNvPr id="7" name="Retângulo 6"/>
          <p:cNvSpPr/>
          <p:nvPr/>
        </p:nvSpPr>
        <p:spPr>
          <a:xfrm>
            <a:off x="755576" y="4797152"/>
            <a:ext cx="7560840" cy="1631216"/>
          </a:xfrm>
          <a:prstGeom prst="rect">
            <a:avLst/>
          </a:prstGeom>
        </p:spPr>
        <p:txBody>
          <a:bodyPr wrap="square">
            <a:spAutoFit/>
          </a:bodyPr>
          <a:lstStyle/>
          <a:p>
            <a:pPr algn="just"/>
            <a:r>
              <a:rPr lang="pt-BR" sz="2000" b="0" dirty="0">
                <a:solidFill>
                  <a:schemeClr val="bg1"/>
                </a:solidFill>
                <a:latin typeface="Times New Roman" pitchFamily="18" charset="0"/>
              </a:rPr>
              <a:t>As imagens costumavam apresentar “halos” coloridos no seu entorno. A esse fenômeno foi dado o nome de aberração cromática (ocorre devido ao fato dos raios de luz de diferentes cores que passam por uma lente, serem desviados em ângulos diferentes, não convergindo para um mesmo ponto).</a:t>
            </a:r>
            <a:endParaRPr lang="pt-BR" sz="2000" dirty="0">
              <a:solidFill>
                <a:schemeClr val="bg1"/>
              </a:solidFill>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026661" y="1412776"/>
            <a:ext cx="5090678" cy="3778850"/>
          </a:xfrm>
        </p:spPr>
      </p:pic>
    </p:spTree>
    <p:extLst>
      <p:ext uri="{BB962C8B-B14F-4D97-AF65-F5344CB8AC3E}">
        <p14:creationId xmlns:p14="http://schemas.microsoft.com/office/powerpoint/2010/main" xmlns="" val="259689041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55576" y="692696"/>
            <a:ext cx="7772400" cy="4114800"/>
          </a:xfrm>
        </p:spPr>
        <p:txBody>
          <a:bodyPr/>
          <a:lstStyle/>
          <a:p>
            <a:pPr algn="just"/>
            <a:r>
              <a:rPr lang="pt-BR" sz="1800" b="0" dirty="0">
                <a:solidFill>
                  <a:schemeClr val="bg1"/>
                </a:solidFill>
              </a:rPr>
              <a:t>A objetiva acromática é composta por duas lentes, a primeira é uma lente biconvexa e a segunda uma lente plano-côncava. Essas duas lentes são confeccionadas utilizando diferentes tipos de vidro. A primeira lente é confeccionada com um vidro menos denso e a segunda lente é feita com um vidro de maior densidade. Devido a maior densidade da segunda lente as diferentes cores sofrem um desvio interceptando o eixo óptico praticamente no mesmo ponto. Com isso a aberração cromática é bem reduzida.</a:t>
            </a:r>
            <a:endParaRPr lang="pt-BR" sz="1800" dirty="0">
              <a:solidFill>
                <a:schemeClr val="bg1"/>
              </a:solidFill>
            </a:endParaRPr>
          </a:p>
          <a:p>
            <a:endParaRPr lang="pt-BR" dirty="0"/>
          </a:p>
        </p:txBody>
      </p:sp>
      <p:pic>
        <p:nvPicPr>
          <p:cNvPr id="4" name="Picture 3"/>
          <p:cNvPicPr>
            <a:picLocks noChangeAspect="1" noChangeArrowheads="1"/>
          </p:cNvPicPr>
          <p:nvPr/>
        </p:nvPicPr>
        <p:blipFill>
          <a:blip r:embed="rId3" cstate="print"/>
          <a:srcRect/>
          <a:stretch>
            <a:fillRect/>
          </a:stretch>
        </p:blipFill>
        <p:spPr bwMode="auto">
          <a:xfrm>
            <a:off x="1115616" y="3212976"/>
            <a:ext cx="7056784" cy="3220312"/>
          </a:xfrm>
          <a:prstGeom prst="rect">
            <a:avLst/>
          </a:prstGeom>
          <a:noFill/>
          <a:ln w="9525">
            <a:noFill/>
            <a:miter lim="800000"/>
            <a:headEnd/>
            <a:tailEnd/>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pic>
        <p:nvPicPr>
          <p:cNvPr id="4" name="Content Placeholder 3"/>
          <p:cNvPicPr>
            <a:picLocks noGrp="1" noChangeAspect="1"/>
          </p:cNvPicPr>
          <p:nvPr>
            <p:ph idx="1"/>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xmlns="" val="0"/>
              </a:ext>
            </a:extLst>
          </a:blip>
          <a:stretch>
            <a:fillRect/>
          </a:stretch>
        </p:blipFill>
        <p:spPr>
          <a:xfrm>
            <a:off x="1185392" y="1403394"/>
            <a:ext cx="7272808" cy="5454606"/>
          </a:xfrm>
        </p:spPr>
      </p:pic>
    </p:spTree>
    <p:extLst>
      <p:ext uri="{BB962C8B-B14F-4D97-AF65-F5344CB8AC3E}">
        <p14:creationId xmlns:p14="http://schemas.microsoft.com/office/powerpoint/2010/main" xmlns="" val="3079724497"/>
      </p:ext>
    </p:extLst>
  </p:cSld>
  <p:clrMapOvr>
    <a:masterClrMapping/>
  </p:clrMapOvr>
  <p:transition spd="slow">
    <p:fade/>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12471</TotalTime>
  <Words>1328</Words>
  <Application>Microsoft Office PowerPoint</Application>
  <PresentationFormat>Apresentação na tela (4:3)</PresentationFormat>
  <Paragraphs>156</Paragraphs>
  <Slides>45</Slides>
  <Notes>11</Notes>
  <HiddenSlides>3</HiddenSlides>
  <MMClips>0</MMClips>
  <ScaleCrop>false</ScaleCrop>
  <HeadingPairs>
    <vt:vector size="4" baseType="variant">
      <vt:variant>
        <vt:lpstr>Tema</vt:lpstr>
      </vt:variant>
      <vt:variant>
        <vt:i4>1</vt:i4>
      </vt:variant>
      <vt:variant>
        <vt:lpstr>Títulos de slides</vt:lpstr>
      </vt:variant>
      <vt:variant>
        <vt:i4>45</vt:i4>
      </vt:variant>
    </vt:vector>
  </HeadingPairs>
  <TitlesOfParts>
    <vt:vector size="46" baseType="lpstr">
      <vt:lpstr>Blank Presentation</vt:lpstr>
      <vt:lpstr>Slide 1</vt:lpstr>
      <vt:lpstr>Tipos de telescópios</vt:lpstr>
      <vt:lpstr> Refrator</vt:lpstr>
      <vt:lpstr>Slide 4</vt:lpstr>
      <vt:lpstr>Slide 5</vt:lpstr>
      <vt:lpstr>Desvantagens</vt:lpstr>
      <vt:lpstr>Slide 7</vt:lpstr>
      <vt:lpstr>Slide 8</vt:lpstr>
      <vt:lpstr>Slide 9</vt:lpstr>
      <vt:lpstr>Refletor</vt:lpstr>
      <vt:lpstr>Telescópio Newtoniano </vt:lpstr>
      <vt:lpstr>Slide 12</vt:lpstr>
      <vt:lpstr>Telescópio Cassegrain </vt:lpstr>
      <vt:lpstr>Slide 14</vt:lpstr>
      <vt:lpstr>Catadióptrico</vt:lpstr>
      <vt:lpstr>Telescópio Schmidt </vt:lpstr>
      <vt:lpstr>Slide 17</vt:lpstr>
      <vt:lpstr>Slide 18</vt:lpstr>
      <vt:lpstr>Telescópio Maksutov</vt:lpstr>
      <vt:lpstr>Slide 20</vt:lpstr>
      <vt:lpstr>Montagens</vt:lpstr>
      <vt:lpstr>Slide 22</vt:lpstr>
      <vt:lpstr>Grandezas importantes relacionadas com telescópios:</vt:lpstr>
      <vt:lpstr>Aumento máximo útil</vt:lpstr>
      <vt:lpstr>Poder Separador</vt:lpstr>
      <vt:lpstr>Magnitude limite, mlim</vt:lpstr>
      <vt:lpstr>Seus Interesses</vt:lpstr>
      <vt:lpstr>Cuidados</vt:lpstr>
      <vt:lpstr>Onde comprar</vt:lpstr>
      <vt:lpstr>Encomendas</vt:lpstr>
      <vt:lpstr>Slide 31</vt:lpstr>
      <vt:lpstr>Slide 32</vt:lpstr>
      <vt:lpstr>Slide 33</vt:lpstr>
      <vt:lpstr>Como fazer o seu próprio telescópio</vt:lpstr>
      <vt:lpstr>http://www.cdcc.usp.br/cda/telescopios/das-inpe/projeto_telescopio.pdf</vt:lpstr>
      <vt:lpstr>Os maiores (e melhores) telescópios do mundo</vt:lpstr>
      <vt:lpstr>Refrator de Yerkes</vt:lpstr>
      <vt:lpstr>Large Binocular Telescope (LBT) </vt:lpstr>
      <vt:lpstr>Gran Telescopio Canarias (GTC)</vt:lpstr>
      <vt:lpstr>Keck 1 e 2 </vt:lpstr>
      <vt:lpstr>VLT</vt:lpstr>
      <vt:lpstr>Slide 42</vt:lpstr>
      <vt:lpstr>Slide 43</vt:lpstr>
      <vt:lpstr>E-ELT</vt:lpstr>
      <vt:lpstr>“Praticando”...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Calendários</dc:title>
  <dc:creator>Iagusp</dc:creator>
  <cp:lastModifiedBy>Observatório</cp:lastModifiedBy>
  <cp:revision>579</cp:revision>
  <cp:lastPrinted>2000-05-01T12:23:36Z</cp:lastPrinted>
  <dcterms:created xsi:type="dcterms:W3CDTF">1995-06-17T23:31:02Z</dcterms:created>
  <dcterms:modified xsi:type="dcterms:W3CDTF">2016-10-15T23:18:30Z</dcterms:modified>
</cp:coreProperties>
</file>