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7632700" cy="10693400"/>
  <p:notesSz cx="6858000" cy="9144000"/>
  <p:defaultTextStyle>
    <a:defPPr>
      <a:defRPr lang="pt-BR"/>
    </a:defPPr>
    <a:lvl1pPr marL="0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667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334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5999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665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330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1997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0663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329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>
      <p:cViewPr>
        <p:scale>
          <a:sx n="75" d="100"/>
          <a:sy n="75" d="100"/>
        </p:scale>
        <p:origin x="-1236" y="2466"/>
      </p:cViewPr>
      <p:guideLst>
        <p:guide orient="horz" pos="3368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A2B5A-646A-43C7-85E3-9AC1FF5BE570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685800"/>
            <a:ext cx="2444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EDE11-13EA-40E1-B40A-32F293B8A8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028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055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6083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111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0139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2167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4194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6222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06625" y="685800"/>
            <a:ext cx="2444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EDE11-13EA-40E1-B40A-32F293B8A8D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2455" y="3321886"/>
            <a:ext cx="6487795" cy="229215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905" y="6059595"/>
            <a:ext cx="534289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5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1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33707" y="428237"/>
            <a:ext cx="1717358" cy="912404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636" y="428237"/>
            <a:ext cx="5024861" cy="912404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2933" y="6871501"/>
            <a:ext cx="6487795" cy="212382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2933" y="4532324"/>
            <a:ext cx="6487795" cy="233918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6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599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6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3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19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0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3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636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79957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40" y="2393639"/>
            <a:ext cx="3372435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667" indent="0">
              <a:buNone/>
              <a:defRPr sz="2100" b="1"/>
            </a:lvl2pPr>
            <a:lvl3pPr marL="957334" indent="0">
              <a:buNone/>
              <a:defRPr sz="1900" b="1"/>
            </a:lvl3pPr>
            <a:lvl4pPr marL="1435999" indent="0">
              <a:buNone/>
              <a:defRPr sz="1600" b="1"/>
            </a:lvl4pPr>
            <a:lvl5pPr marL="1914665" indent="0">
              <a:buNone/>
              <a:defRPr sz="1600" b="1"/>
            </a:lvl5pPr>
            <a:lvl6pPr marL="2393330" indent="0">
              <a:buNone/>
              <a:defRPr sz="1600" b="1"/>
            </a:lvl6pPr>
            <a:lvl7pPr marL="2871997" indent="0">
              <a:buNone/>
              <a:defRPr sz="1600" b="1"/>
            </a:lvl7pPr>
            <a:lvl8pPr marL="3350663" indent="0">
              <a:buNone/>
              <a:defRPr sz="1600" b="1"/>
            </a:lvl8pPr>
            <a:lvl9pPr marL="3829329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640" y="3391194"/>
            <a:ext cx="3372435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7312" y="2393639"/>
            <a:ext cx="3373759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667" indent="0">
              <a:buNone/>
              <a:defRPr sz="2100" b="1"/>
            </a:lvl2pPr>
            <a:lvl3pPr marL="957334" indent="0">
              <a:buNone/>
              <a:defRPr sz="1900" b="1"/>
            </a:lvl3pPr>
            <a:lvl4pPr marL="1435999" indent="0">
              <a:buNone/>
              <a:defRPr sz="1600" b="1"/>
            </a:lvl4pPr>
            <a:lvl5pPr marL="1914665" indent="0">
              <a:buNone/>
              <a:defRPr sz="1600" b="1"/>
            </a:lvl5pPr>
            <a:lvl6pPr marL="2393330" indent="0">
              <a:buNone/>
              <a:defRPr sz="1600" b="1"/>
            </a:lvl6pPr>
            <a:lvl7pPr marL="2871997" indent="0">
              <a:buNone/>
              <a:defRPr sz="1600" b="1"/>
            </a:lvl7pPr>
            <a:lvl8pPr marL="3350663" indent="0">
              <a:buNone/>
              <a:defRPr sz="1600" b="1"/>
            </a:lvl8pPr>
            <a:lvl9pPr marL="3829329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7312" y="3391194"/>
            <a:ext cx="3373759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638" y="425757"/>
            <a:ext cx="2511106" cy="18119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176" y="425759"/>
            <a:ext cx="4266892" cy="91265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638" y="2237694"/>
            <a:ext cx="2511106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78667" indent="0">
              <a:buNone/>
              <a:defRPr sz="1300"/>
            </a:lvl2pPr>
            <a:lvl3pPr marL="957334" indent="0">
              <a:buNone/>
              <a:defRPr sz="1000"/>
            </a:lvl3pPr>
            <a:lvl4pPr marL="1435999" indent="0">
              <a:buNone/>
              <a:defRPr sz="1000"/>
            </a:lvl4pPr>
            <a:lvl5pPr marL="1914665" indent="0">
              <a:buNone/>
              <a:defRPr sz="1000"/>
            </a:lvl5pPr>
            <a:lvl6pPr marL="2393330" indent="0">
              <a:buNone/>
              <a:defRPr sz="1000"/>
            </a:lvl6pPr>
            <a:lvl7pPr marL="2871997" indent="0">
              <a:buNone/>
              <a:defRPr sz="1000"/>
            </a:lvl7pPr>
            <a:lvl8pPr marL="3350663" indent="0">
              <a:buNone/>
              <a:defRPr sz="1000"/>
            </a:lvl8pPr>
            <a:lvl9pPr marL="3829329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063" y="7485380"/>
            <a:ext cx="4579620" cy="88369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6063" y="955476"/>
            <a:ext cx="4579620" cy="6416040"/>
          </a:xfrm>
        </p:spPr>
        <p:txBody>
          <a:bodyPr/>
          <a:lstStyle>
            <a:lvl1pPr marL="0" indent="0">
              <a:buNone/>
              <a:defRPr sz="3400"/>
            </a:lvl1pPr>
            <a:lvl2pPr marL="478667" indent="0">
              <a:buNone/>
              <a:defRPr sz="2900"/>
            </a:lvl2pPr>
            <a:lvl3pPr marL="957334" indent="0">
              <a:buNone/>
              <a:defRPr sz="2500"/>
            </a:lvl3pPr>
            <a:lvl4pPr marL="1435999" indent="0">
              <a:buNone/>
              <a:defRPr sz="2100"/>
            </a:lvl4pPr>
            <a:lvl5pPr marL="1914665" indent="0">
              <a:buNone/>
              <a:defRPr sz="2100"/>
            </a:lvl5pPr>
            <a:lvl6pPr marL="2393330" indent="0">
              <a:buNone/>
              <a:defRPr sz="2100"/>
            </a:lvl6pPr>
            <a:lvl7pPr marL="2871997" indent="0">
              <a:buNone/>
              <a:defRPr sz="2100"/>
            </a:lvl7pPr>
            <a:lvl8pPr marL="3350663" indent="0">
              <a:buNone/>
              <a:defRPr sz="2100"/>
            </a:lvl8pPr>
            <a:lvl9pPr marL="3829329" indent="0">
              <a:buNone/>
              <a:defRPr sz="2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6063" y="8369072"/>
            <a:ext cx="457962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78667" indent="0">
              <a:buNone/>
              <a:defRPr sz="1300"/>
            </a:lvl2pPr>
            <a:lvl3pPr marL="957334" indent="0">
              <a:buNone/>
              <a:defRPr sz="1000"/>
            </a:lvl3pPr>
            <a:lvl4pPr marL="1435999" indent="0">
              <a:buNone/>
              <a:defRPr sz="1000"/>
            </a:lvl4pPr>
            <a:lvl5pPr marL="1914665" indent="0">
              <a:buNone/>
              <a:defRPr sz="1000"/>
            </a:lvl5pPr>
            <a:lvl6pPr marL="2393330" indent="0">
              <a:buNone/>
              <a:defRPr sz="1000"/>
            </a:lvl6pPr>
            <a:lvl7pPr marL="2871997" indent="0">
              <a:buNone/>
              <a:defRPr sz="1000"/>
            </a:lvl7pPr>
            <a:lvl8pPr marL="3350663" indent="0">
              <a:buNone/>
              <a:defRPr sz="1000"/>
            </a:lvl8pPr>
            <a:lvl9pPr marL="3829329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635" y="428234"/>
            <a:ext cx="6869430" cy="1782233"/>
          </a:xfrm>
          <a:prstGeom prst="rect">
            <a:avLst/>
          </a:prstGeom>
        </p:spPr>
        <p:txBody>
          <a:bodyPr vert="horz" lIns="95732" tIns="47867" rIns="95732" bIns="4786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35" y="2495128"/>
            <a:ext cx="6869430" cy="7057150"/>
          </a:xfrm>
          <a:prstGeom prst="rect">
            <a:avLst/>
          </a:prstGeom>
        </p:spPr>
        <p:txBody>
          <a:bodyPr vert="horz" lIns="95732" tIns="47867" rIns="95732" bIns="4786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81636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07840" y="9911203"/>
            <a:ext cx="2417022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70103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33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00" indent="-359000" algn="l" defTabSz="95733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33" indent="-299166" algn="l" defTabSz="95733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666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330" indent="-239333" algn="l" defTabSz="95733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3997" indent="-239333" algn="l" defTabSz="95733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2664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331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9996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8663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667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334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999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665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330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1997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0663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329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heroisx.com/wp-content/uploads/2011/12/bac3ba-star-trek-tos.jpg" TargetMode="External"/><Relationship Id="rId7" Type="http://schemas.openxmlformats.org/officeDocument/2006/relationships/hyperlink" Target="http://www.cdcc.usp.br/cd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ângulo 44"/>
          <p:cNvSpPr/>
          <p:nvPr/>
        </p:nvSpPr>
        <p:spPr>
          <a:xfrm>
            <a:off x="0" y="1"/>
            <a:ext cx="7632700" cy="21762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393" tIns="34197" rIns="68393" bIns="34197" rtlCol="0" anchor="ctr"/>
          <a:lstStyle/>
          <a:p>
            <a:pPr algn="ctr"/>
            <a:endParaRPr lang="pt-BR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" y="10223"/>
            <a:ext cx="138207" cy="3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393" tIns="34197" rIns="68393" bIns="34197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" y="201177"/>
            <a:ext cx="138207" cy="3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393" tIns="34197" rIns="68393" bIns="34197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" name="Text Box 13"/>
          <p:cNvSpPr txBox="1">
            <a:spLocks noChangeArrowheads="1"/>
          </p:cNvSpPr>
          <p:nvPr/>
        </p:nvSpPr>
        <p:spPr bwMode="auto">
          <a:xfrm>
            <a:off x="610661" y="2263650"/>
            <a:ext cx="6682231" cy="1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</a:bodyPr>
          <a:lstStyle/>
          <a:p>
            <a:pPr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747791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3600" dirty="0" smtClean="0">
                <a:latin typeface="Century Gothic" pitchFamily="34" charset="0"/>
              </a:rPr>
              <a:t>A ciência de Star </a:t>
            </a:r>
            <a:r>
              <a:rPr lang="pt-BR" sz="3600" dirty="0" err="1" smtClean="0">
                <a:latin typeface="Century Gothic" pitchFamily="34" charset="0"/>
              </a:rPr>
              <a:t>Trek</a:t>
            </a:r>
            <a:r>
              <a:rPr lang="pt-BR" sz="4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4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21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dirty="0" smtClean="0">
                <a:latin typeface="Century Gothic" pitchFamily="34" charset="0"/>
              </a:rPr>
              <a:t>Jacqueline </a:t>
            </a:r>
            <a:r>
              <a:rPr lang="pt-BR" dirty="0" err="1" smtClean="0">
                <a:latin typeface="Century Gothic" pitchFamily="34" charset="0"/>
              </a:rPr>
              <a:t>Garutti</a:t>
            </a:r>
            <a:r>
              <a:rPr lang="pt-BR" dirty="0" smtClean="0">
                <a:latin typeface="Century Gothic" pitchFamily="34" charset="0"/>
              </a:rPr>
              <a:t> Lopes </a:t>
            </a:r>
            <a:r>
              <a:rPr lang="pt-BR" sz="1600" dirty="0" smtClean="0">
                <a:latin typeface="Century Gothic" pitchFamily="34" charset="0"/>
              </a:rPr>
              <a:t>(jaqueline.garutti.lopes@usp.br</a:t>
            </a:r>
            <a:r>
              <a:rPr lang="pt-BR" sz="1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3" name="Retângulo 52"/>
          <p:cNvSpPr/>
          <p:nvPr/>
        </p:nvSpPr>
        <p:spPr>
          <a:xfrm>
            <a:off x="575990" y="8389600"/>
            <a:ext cx="3353782" cy="629508"/>
          </a:xfrm>
          <a:prstGeom prst="rect">
            <a:avLst/>
          </a:prstGeom>
        </p:spPr>
        <p:txBody>
          <a:bodyPr wrap="square" lIns="74779" tIns="37390" rIns="74779" bIns="37390">
            <a:spAutoFit/>
          </a:bodyPr>
          <a:lstStyle/>
          <a:p>
            <a:pPr algn="just"/>
            <a:r>
              <a:rPr lang="pt-BR" sz="900" dirty="0" smtClean="0">
                <a:latin typeface="Century Gothic" pitchFamily="34" charset="0"/>
              </a:rPr>
              <a:t>Os principais personagens da primeira geração de </a:t>
            </a:r>
            <a:r>
              <a:rPr lang="pt-BR" sz="900" dirty="0" smtClean="0">
                <a:latin typeface="Century Gothic" pitchFamily="34" charset="0"/>
              </a:rPr>
              <a:t>Star </a:t>
            </a:r>
            <a:r>
              <a:rPr lang="pt-BR" sz="900" dirty="0" err="1" smtClean="0">
                <a:latin typeface="Century Gothic" pitchFamily="34" charset="0"/>
              </a:rPr>
              <a:t>Trek</a:t>
            </a:r>
            <a:r>
              <a:rPr lang="pt-BR" sz="900" dirty="0" smtClean="0">
                <a:latin typeface="Century Gothic" pitchFamily="34" charset="0"/>
              </a:rPr>
              <a:t>. Em primeiro plano estão </a:t>
            </a:r>
            <a:r>
              <a:rPr lang="pt-BR" sz="900" dirty="0" smtClean="0">
                <a:latin typeface="Century Gothic" pitchFamily="34" charset="0"/>
              </a:rPr>
              <a:t>o Capitão </a:t>
            </a:r>
            <a:r>
              <a:rPr lang="pt-BR" sz="900" dirty="0" err="1" smtClean="0">
                <a:latin typeface="Century Gothic" pitchFamily="34" charset="0"/>
              </a:rPr>
              <a:t>Kirk</a:t>
            </a:r>
            <a:r>
              <a:rPr lang="pt-BR" sz="900" dirty="0" smtClean="0">
                <a:latin typeface="Century Gothic" pitchFamily="34" charset="0"/>
              </a:rPr>
              <a:t> e </a:t>
            </a:r>
            <a:r>
              <a:rPr lang="pt-BR" sz="900" dirty="0" smtClean="0">
                <a:latin typeface="Century Gothic" pitchFamily="34" charset="0"/>
              </a:rPr>
              <a:t>o Sr. </a:t>
            </a:r>
            <a:r>
              <a:rPr lang="pt-BR" sz="900" dirty="0" smtClean="0">
                <a:latin typeface="Century Gothic" pitchFamily="34" charset="0"/>
              </a:rPr>
              <a:t>Spock. Disponível em: </a:t>
            </a:r>
            <a:r>
              <a:rPr lang="pt-BR" sz="900" dirty="0" smtClean="0">
                <a:latin typeface="Century Gothic" pitchFamily="34" charset="0"/>
                <a:hlinkClick r:id="rId3"/>
              </a:rPr>
              <a:t>http://</a:t>
            </a:r>
            <a:r>
              <a:rPr lang="pt-BR" sz="900" dirty="0" smtClean="0">
                <a:latin typeface="Century Gothic" pitchFamily="34" charset="0"/>
                <a:hlinkClick r:id="rId3"/>
              </a:rPr>
              <a:t>heroisx.com/wp-content/uploads/2011/12/bac3ba-star-trek-tos.jpg</a:t>
            </a:r>
            <a:endParaRPr lang="pt-BR" sz="1100" dirty="0">
              <a:latin typeface="Century Gothic" pitchFamily="34" charset="0"/>
            </a:endParaRP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953753" y="4414875"/>
            <a:ext cx="3246972" cy="45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</a:bodyPr>
          <a:lstStyle/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   Faz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parte do imaginário de adultos e crianças visitar outras estrelas e planetas. No universo de Star </a:t>
            </a:r>
            <a:r>
              <a:rPr lang="pt-BR" sz="15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Trek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("Jornada nas Estrelas") isso é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possível: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basta ser um tripulante da nave  USS Enterprise. Mas, dentro desse universo, um pouco diferente do nosso, até onde as leis físicas se aplicam e onde entra o imaginário dos escritores?</a:t>
            </a: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500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   Na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 desta semana a palestrante discutirá, sob uma ótica científica, o que é real e o que não é nas série e nos filmes da franquia Star </a:t>
            </a:r>
            <a:r>
              <a:rPr lang="pt-BR" sz="15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Trek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.</a:t>
            </a:r>
            <a:endParaRPr lang="pt-BR" sz="15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13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1300" dirty="0" smtClean="0"/>
          </a:p>
          <a:p>
            <a:pPr algn="just"/>
            <a:r>
              <a:rPr lang="pt-BR" sz="12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1300" dirty="0" smtClean="0">
              <a:latin typeface="Century Gothic" pitchFamily="34" charset="0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entury Gothic" pitchFamily="34" charset="0"/>
              </a:rPr>
              <a:t> </a:t>
            </a: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100" dirty="0" smtClean="0">
              <a:latin typeface="Century Gothic" pitchFamily="34" charset="0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1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300" dirty="0" smtClean="0">
                <a:latin typeface="Century Gothic" pitchFamily="34" charset="0"/>
              </a:rPr>
              <a:t>          </a:t>
            </a: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200" dirty="0" smtClean="0">
              <a:latin typeface="Century Gothic" pitchFamily="34" charset="0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voices.nationalgeographic.com/files/2013/06/hubblesaturn.jpg"/>
          <p:cNvPicPr>
            <a:picLocks noChangeAspect="1" noChangeArrowheads="1"/>
          </p:cNvPicPr>
          <p:nvPr/>
        </p:nvPicPr>
        <p:blipFill>
          <a:blip r:embed="rId4" cstate="print">
            <a:lum bright="-7000"/>
          </a:blip>
          <a:srcRect l="7559" t="23307" r="8031" b="23937"/>
          <a:stretch>
            <a:fillRect/>
          </a:stretch>
        </p:blipFill>
        <p:spPr bwMode="auto">
          <a:xfrm rot="20848542">
            <a:off x="223231" y="890003"/>
            <a:ext cx="2254042" cy="1056516"/>
          </a:xfrm>
          <a:prstGeom prst="rect">
            <a:avLst/>
          </a:prstGeom>
          <a:noFill/>
        </p:spPr>
      </p:pic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-74" y="95572"/>
            <a:ext cx="7632700" cy="100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59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5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2308964" y="1026220"/>
            <a:ext cx="5323810" cy="90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 </a:t>
            </a: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fevereiro </a:t>
            </a: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2016, às 21:00</a:t>
            </a:r>
            <a:endParaRPr lang="pt-BR" sz="1800" b="1" dirty="0" smtClean="0">
              <a:latin typeface="Century Gothic" pitchFamily="34" charset="0"/>
              <a:cs typeface="Arial" pitchFamily="34" charset="0"/>
            </a:endParaRPr>
          </a:p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18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1800" b="1" dirty="0" smtClean="0">
              <a:latin typeface="Century Gothic" pitchFamily="34" charset="0"/>
              <a:cs typeface="Arial" pitchFamily="34" charset="0"/>
            </a:endParaRPr>
          </a:p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1800" b="1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36104" y="9929192"/>
            <a:ext cx="4536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0" lang="pt-BR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5"/>
          <p:cNvPicPr>
            <a:picLocks noChangeAspect="1" noChangeArrowheads="1"/>
          </p:cNvPicPr>
          <p:nvPr/>
        </p:nvPicPr>
        <p:blipFill>
          <a:blip r:embed="rId5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5760566" y="9158250"/>
            <a:ext cx="1545601" cy="151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agem 5" descr="logo_CDCC"/>
          <p:cNvPicPr>
            <a:picLocks noChangeAspect="1" noChangeArrowheads="1"/>
          </p:cNvPicPr>
          <p:nvPr/>
        </p:nvPicPr>
        <p:blipFill>
          <a:blip r:embed="rId6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4016197" y="9595172"/>
            <a:ext cx="1600353" cy="902243"/>
          </a:xfrm>
          <a:prstGeom prst="rect">
            <a:avLst/>
          </a:prstGeom>
          <a:noFill/>
        </p:spPr>
      </p:pic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53419" y="9256420"/>
            <a:ext cx="2461511" cy="3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393" tIns="34197" rIns="68393" bIns="34197" numCol="1" anchor="t" anchorCtr="0" compatLnSpc="1">
            <a:prstTxWarp prst="textNoShape">
              <a:avLst/>
            </a:prstTxWarp>
          </a:bodyPr>
          <a:lstStyle/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informações: </a:t>
            </a: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(16) 3373-9191</a:t>
            </a: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  <a:hlinkClick r:id="rId7"/>
              </a:rPr>
              <a:t>www.cdcc.usp.br/cda</a:t>
            </a:r>
            <a:endParaRPr lang="pt-BR" sz="900" b="1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facebook.com/</a:t>
            </a:r>
            <a:r>
              <a:rPr lang="pt-BR" sz="900" b="1" dirty="0" err="1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cdcccda</a:t>
            </a:r>
            <a:endParaRPr lang="pt-BR" sz="900" b="1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endParaRPr lang="pt-BR" sz="9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024262" y="9283386"/>
            <a:ext cx="858667" cy="3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393" tIns="34197" rIns="68393" bIns="34197" numCol="1" anchor="t" anchorCtr="0" compatLnSpc="1">
            <a:prstTxWarp prst="textNoShape">
              <a:avLst/>
            </a:prstTxWarp>
          </a:bodyPr>
          <a:lstStyle/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Realização:</a:t>
            </a:r>
            <a:endParaRPr lang="pt-BR" sz="900" dirty="0" smtClean="0">
              <a:latin typeface="Century Gothic" pitchFamily="34" charset="0"/>
              <a:cs typeface="Arial" pitchFamily="34" charset="0"/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617614" y="9163124"/>
            <a:ext cx="65831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m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998" y="4539971"/>
            <a:ext cx="3235697" cy="3831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6622</TotalTime>
  <Words>171</Words>
  <Application>Microsoft Office PowerPoint</Application>
  <PresentationFormat>Personalizar</PresentationFormat>
  <Paragraphs>35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726</cp:revision>
  <dcterms:created xsi:type="dcterms:W3CDTF">2012-01-24T12:22:50Z</dcterms:created>
  <dcterms:modified xsi:type="dcterms:W3CDTF">2016-02-15T16:34:14Z</dcterms:modified>
</cp:coreProperties>
</file>