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6" d="100"/>
          <a:sy n="96" d="100"/>
        </p:scale>
        <p:origin x="-1668" y="-108"/>
      </p:cViewPr>
      <p:guideLst>
        <p:guide orient="horz" pos="1542"/>
        <p:guide pos="3175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endParaRPr lang="pt-B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endParaRPr lang="pt-B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endParaRPr lang="pt-B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fld id="{27F4FB5D-A0E9-4610-B37B-832937208282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00CE11-4A22-4506-8D0D-963F00CE173C}" type="slidenum">
              <a:rPr lang="pt-BR"/>
              <a:pPr/>
              <a:t>1</a:t>
            </a:fld>
            <a:endParaRPr lang="pt-BR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E09F5C-E19C-4ABC-9E98-E1A5F58CBF7E}" type="slidenum">
              <a:rPr lang="pt-BR"/>
              <a:pPr/>
              <a:t>10</a:t>
            </a:fld>
            <a:endParaRPr lang="pt-BR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1FFC4D-FA55-477B-A4FA-A381414D833B}" type="slidenum">
              <a:rPr lang="pt-BR"/>
              <a:pPr/>
              <a:t>11</a:t>
            </a:fld>
            <a:endParaRPr lang="pt-BR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72E848-9CD5-4D81-8731-F62EA910401C}" type="slidenum">
              <a:rPr lang="pt-BR"/>
              <a:pPr/>
              <a:t>12</a:t>
            </a:fld>
            <a:endParaRPr lang="pt-BR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868852-8EE0-4461-BCEA-AAA6DAF0DF37}" type="slidenum">
              <a:rPr lang="pt-BR"/>
              <a:pPr/>
              <a:t>13</a:t>
            </a:fld>
            <a:endParaRPr lang="pt-BR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7C1568-4623-4BE3-91F2-83043AD2A23C}" type="slidenum">
              <a:rPr lang="pt-BR"/>
              <a:pPr/>
              <a:t>14</a:t>
            </a:fld>
            <a:endParaRPr lang="pt-BR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F223F5-F684-4D51-915D-489A53A11127}" type="slidenum">
              <a:rPr lang="pt-BR"/>
              <a:pPr/>
              <a:t>15</a:t>
            </a:fld>
            <a:endParaRPr lang="pt-BR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78FD0A-1A06-496E-9219-33F3011AD239}" type="slidenum">
              <a:rPr lang="pt-BR"/>
              <a:pPr/>
              <a:t>16</a:t>
            </a:fld>
            <a:endParaRPr lang="pt-BR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E31AC2-3E76-4942-AFC4-88EE7675FD06}" type="slidenum">
              <a:rPr lang="pt-BR"/>
              <a:pPr/>
              <a:t>17</a:t>
            </a:fld>
            <a:endParaRPr lang="pt-BR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E21413-98D5-469B-83FB-6CFFEE9041EF}" type="slidenum">
              <a:rPr lang="pt-BR"/>
              <a:pPr/>
              <a:t>18</a:t>
            </a:fld>
            <a:endParaRPr lang="pt-BR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0B6B53-A2D3-4AA2-9081-194F3D834AAA}" type="slidenum">
              <a:rPr lang="pt-BR"/>
              <a:pPr/>
              <a:t>19</a:t>
            </a:fld>
            <a:endParaRPr lang="pt-BR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4B52DE-BAAB-4983-AA74-43FA6D5DB3D0}" type="slidenum">
              <a:rPr lang="pt-BR"/>
              <a:pPr/>
              <a:t>2</a:t>
            </a:fld>
            <a:endParaRPr lang="pt-BR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98E66F-8335-4389-BAF4-1DF59F95D948}" type="slidenum">
              <a:rPr lang="pt-BR"/>
              <a:pPr/>
              <a:t>20</a:t>
            </a:fld>
            <a:endParaRPr lang="pt-BR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ACB958-D610-4990-8754-E27D7CFD310C}" type="slidenum">
              <a:rPr lang="pt-BR"/>
              <a:pPr/>
              <a:t>21</a:t>
            </a:fld>
            <a:endParaRPr lang="pt-BR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E8655F-3238-49AC-96F3-3460049731B5}" type="slidenum">
              <a:rPr lang="pt-BR"/>
              <a:pPr/>
              <a:t>22</a:t>
            </a:fld>
            <a:endParaRPr lang="pt-BR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5CE0A6-51DA-4AEE-844F-835110CE4394}" type="slidenum">
              <a:rPr lang="pt-BR"/>
              <a:pPr/>
              <a:t>23</a:t>
            </a:fld>
            <a:endParaRPr lang="pt-BR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022BF8-DBDB-4D2C-9EF2-BC16D626BE6E}" type="slidenum">
              <a:rPr lang="pt-BR"/>
              <a:pPr/>
              <a:t>24</a:t>
            </a:fld>
            <a:endParaRPr lang="pt-BR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E18B27-46F4-490B-A202-88296DE338F7}" type="slidenum">
              <a:rPr lang="pt-BR"/>
              <a:pPr/>
              <a:t>25</a:t>
            </a:fld>
            <a:endParaRPr lang="pt-BR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823F34-B81B-44E4-A55A-27F829AFB6A9}" type="slidenum">
              <a:rPr lang="pt-BR"/>
              <a:pPr/>
              <a:t>26</a:t>
            </a:fld>
            <a:endParaRPr lang="pt-BR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5DEDB6-5B5E-47DF-80FF-990E43EC8738}" type="slidenum">
              <a:rPr lang="pt-BR"/>
              <a:pPr/>
              <a:t>27</a:t>
            </a:fld>
            <a:endParaRPr lang="pt-BR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700E37-71AB-45E3-B07D-F115E97899C2}" type="slidenum">
              <a:rPr lang="pt-BR"/>
              <a:pPr/>
              <a:t>28</a:t>
            </a:fld>
            <a:endParaRPr lang="pt-BR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1E967C-8D42-41CE-83F3-510CF0120FB6}" type="slidenum">
              <a:rPr lang="pt-BR"/>
              <a:pPr/>
              <a:t>29</a:t>
            </a:fld>
            <a:endParaRPr lang="pt-BR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3122A3-C53C-4E1B-A840-9377D98F5194}" type="slidenum">
              <a:rPr lang="pt-BR"/>
              <a:pPr/>
              <a:t>3</a:t>
            </a:fld>
            <a:endParaRPr lang="pt-BR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9CD8C3-62E3-4597-B326-9EA07D5C0112}" type="slidenum">
              <a:rPr lang="pt-BR"/>
              <a:pPr/>
              <a:t>30</a:t>
            </a:fld>
            <a:endParaRPr lang="pt-BR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9FDF7A-C445-46F1-90E1-E2A3ED5FFE21}" type="slidenum">
              <a:rPr lang="pt-BR"/>
              <a:pPr/>
              <a:t>31</a:t>
            </a:fld>
            <a:endParaRPr lang="pt-BR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B901C3-51DF-42F9-8E21-F4D5DA2DC75E}" type="slidenum">
              <a:rPr lang="pt-BR"/>
              <a:pPr/>
              <a:t>32</a:t>
            </a:fld>
            <a:endParaRPr lang="pt-BR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F70E5F-947A-4891-BD9A-C8DEE77D20A4}" type="slidenum">
              <a:rPr lang="pt-BR"/>
              <a:pPr/>
              <a:t>33</a:t>
            </a:fld>
            <a:endParaRPr lang="pt-BR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929C1C-A637-46A3-BD33-18841B6CC260}" type="slidenum">
              <a:rPr lang="pt-BR"/>
              <a:pPr/>
              <a:t>4</a:t>
            </a:fld>
            <a:endParaRPr lang="pt-BR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92FAA9-5FB5-4F29-96F7-785F90486FFB}" type="slidenum">
              <a:rPr lang="pt-BR"/>
              <a:pPr/>
              <a:t>5</a:t>
            </a:fld>
            <a:endParaRPr lang="pt-BR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4D9ACF-9E67-4E6D-933B-5538230A0E28}" type="slidenum">
              <a:rPr lang="pt-BR"/>
              <a:pPr/>
              <a:t>6</a:t>
            </a:fld>
            <a:endParaRPr lang="pt-BR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8C59F0-C49E-4C14-BE98-3F67D14A5986}" type="slidenum">
              <a:rPr lang="pt-BR"/>
              <a:pPr/>
              <a:t>7</a:t>
            </a:fld>
            <a:endParaRPr lang="pt-BR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9E2EAF-056A-46FC-9FA8-98EB6CCC4402}" type="slidenum">
              <a:rPr lang="pt-BR"/>
              <a:pPr/>
              <a:t>8</a:t>
            </a:fld>
            <a:endParaRPr lang="pt-BR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001393-99E0-43FD-846C-F6593E3A86BE}" type="slidenum">
              <a:rPr lang="pt-BR"/>
              <a:pPr/>
              <a:t>9</a:t>
            </a:fld>
            <a:endParaRPr lang="pt-B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6423078-E786-4795-AB40-454D2D80207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379DDC-389B-48C9-8BC1-E905BC7A29E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D197EF-CF9E-4E39-877F-C087B24F332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6F513447-BAF8-42ED-9D9A-2EA673003CB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924C5E-6CFD-4A3A-9988-30925A7E954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89CC2A-1C60-47E5-BEB9-8982B93E3F5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1236723-0810-48D8-BB4D-32CD5C05B48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80ACEE-4E4F-4B2D-B3A7-84E3ACDDFCC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48AF0C-60CB-46D9-ABAD-7B49411E973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6D26E8-BB86-46B7-8644-85A9302C867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565DE8-145C-47C4-A0DA-57A483847BE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2943E0-A886-4146-81EC-7EE8930194A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2.º nível da estrutura de tópicos</a:t>
            </a:r>
          </a:p>
          <a:p>
            <a:pPr lvl="2"/>
            <a:r>
              <a:rPr lang="en-GB" smtClean="0"/>
              <a:t>3.º nível da estrutura de tópicos</a:t>
            </a:r>
          </a:p>
          <a:p>
            <a:pPr lvl="3"/>
            <a:r>
              <a:rPr lang="en-GB" smtClean="0"/>
              <a:t>4.º nível da estrutura de tópicos</a:t>
            </a:r>
          </a:p>
          <a:p>
            <a:pPr lvl="4"/>
            <a:r>
              <a:rPr lang="en-GB" smtClean="0"/>
              <a:t>5.º nível da estrutura de tópicos</a:t>
            </a:r>
          </a:p>
          <a:p>
            <a:pPr lvl="4"/>
            <a:r>
              <a:rPr lang="en-GB" smtClean="0"/>
              <a:t>6.º nível da estrutura de tópicos</a:t>
            </a:r>
          </a:p>
          <a:p>
            <a:pPr lvl="4"/>
            <a:r>
              <a:rPr lang="en-GB" smtClean="0"/>
              <a:t>7.º nível da estrutura de tópicos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endParaRPr lang="pt-B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fld id="{EE04C395-BFEF-4AFA-A7F5-A075D266EE43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WenQuanYi Micro Hei" charset="0"/>
          <a:cs typeface="WenQuanYi Micro Hei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WenQuanYi Micro Hei" charset="0"/>
          <a:cs typeface="WenQuanYi Micro Hei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WenQuanYi Micro Hei" charset="0"/>
          <a:cs typeface="WenQuanYi Micro Hei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WenQuanYi Micro Hei" charset="0"/>
          <a:cs typeface="WenQuanYi Micro Hei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WenQuanYi Micro Hei" charset="0"/>
          <a:cs typeface="WenQuanYi Micro Hei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WenQuanYi Micro Hei" charset="0"/>
          <a:cs typeface="WenQuanYi Micro Hei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WenQuanYi Micro Hei" charset="0"/>
          <a:cs typeface="WenQuanYi Micro Hei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WenQuanYi Micro Hei" charset="0"/>
          <a:cs typeface="WenQuanYi Micro Hei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eclipticsimulator.sw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QUASAR01\quasar01-transferencia\Espa&#231;onave%20Terra%20(Tous%20Sur%20Orbite)%20-%20Semana%209%20HD_(720p).mp4" TargetMode="Externa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288" y="85725"/>
            <a:ext cx="5187950" cy="7413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863600" y="3095625"/>
            <a:ext cx="8496300" cy="652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Solstício = Sol Parado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936625" y="3240088"/>
            <a:ext cx="8423275" cy="10048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pt-BR" sz="26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Posições do nascer do Sol em São Carlos 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pt-BR" sz="26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ao longo do ano.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4688"/>
            <a:ext cx="10079038" cy="5667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368425" y="863600"/>
            <a:ext cx="6551613" cy="652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Outono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93888"/>
            <a:ext cx="10079038" cy="5667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057400" y="647700"/>
            <a:ext cx="6408738" cy="615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t-BR" sz="3200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Inverno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52525" y="1584325"/>
            <a:ext cx="7704138" cy="4016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28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Desde o primeiro dia do outono, o Sol nasce cada vez mais em direção ao Norte, até o dia do Solstício, dia em que o Sol encerra seu deslocamento nesta direção.</a:t>
            </a:r>
            <a:br>
              <a:rPr lang="pt-BR" sz="28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</a:br>
            <a:r>
              <a:rPr lang="pt-BR" sz="28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/>
            </a:r>
            <a:br>
              <a:rPr lang="pt-BR" sz="28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</a:br>
            <a:r>
              <a:rPr lang="pt-BR" sz="28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Nos próximos 3 meses, o Sol caminhará de volta para o Leste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00225"/>
            <a:ext cx="10079038" cy="5759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008063" y="608013"/>
            <a:ext cx="7775575" cy="652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Primavera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71663"/>
            <a:ext cx="10079038" cy="5667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800225" y="571500"/>
            <a:ext cx="6191250" cy="652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Verão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1800" y="-1944688"/>
            <a:ext cx="10799763" cy="86582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624638" y="2303463"/>
            <a:ext cx="180975" cy="427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792163" y="2232025"/>
            <a:ext cx="8712200" cy="2543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t-BR" sz="28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Quanto mais ao norte estiver o Sol, menos tempo ele ficará acima da linha do horizonte. Isso resulta em dias mais curtos nesta época do ano para quem mora abaixo da linha do Equador.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388" y="1365250"/>
            <a:ext cx="5619750" cy="5619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584325" y="431800"/>
            <a:ext cx="7632700" cy="652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Nossas estações vistas do espaço.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6335713" y="1223963"/>
            <a:ext cx="1587" cy="2952750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 flipV="1">
            <a:off x="3455988" y="1150938"/>
            <a:ext cx="1587" cy="3027362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6264275" y="4176713"/>
            <a:ext cx="1588" cy="2808287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3455988" y="4176713"/>
            <a:ext cx="1587" cy="3095625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75" y="1936750"/>
            <a:ext cx="10079038" cy="3751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612775"/>
            <a:ext cx="10040938" cy="1155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3288" rIns="90000" bIns="45000"/>
          <a:lstStyle/>
          <a:p>
            <a:pPr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</a:pPr>
            <a:r>
              <a:rPr lang="pt-BR" sz="7200" b="1">
                <a:solidFill>
                  <a:srgbClr val="FFFF99"/>
                </a:solidFill>
                <a:latin typeface="DejaVu Sans" charset="0"/>
                <a:ea typeface="WenQuanYi Micro Hei" charset="0"/>
                <a:cs typeface="WenQuanYi Micro Hei" charset="0"/>
              </a:rPr>
              <a:t>Sessão Astronomia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3575"/>
            <a:ext cx="10079038" cy="6176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25" y="307975"/>
            <a:ext cx="8231188" cy="6604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8" y="2376488"/>
            <a:ext cx="9769475" cy="2160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425575"/>
            <a:ext cx="8699500" cy="4622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368425" y="2960688"/>
            <a:ext cx="7415213" cy="1214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Diferentes incidências de luz em cada hemisfério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1584325"/>
            <a:ext cx="9720262" cy="3835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863" y="1439863"/>
            <a:ext cx="7292975" cy="4679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563" y="647700"/>
            <a:ext cx="5975350" cy="6408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2513" y="503238"/>
            <a:ext cx="5668962" cy="6408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116013" y="2447689"/>
            <a:ext cx="7848600" cy="7558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3200" b="1" dirty="0" smtClean="0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  <a:hlinkClick r:id="rId3" action="ppaction://hlinkfile"/>
              </a:rPr>
              <a:t>Simulador das Estações e da Eclíptica</a:t>
            </a:r>
            <a:endParaRPr lang="pt-BR" sz="3200" dirty="0">
              <a:solidFill>
                <a:srgbClr val="9999FF"/>
              </a:solidFill>
              <a:latin typeface="Century Schoolbook L" pitchFamily="16" charset="0"/>
              <a:ea typeface="WenQuanYi Micro Hei" charset="0"/>
              <a:cs typeface="WenQuanYi Micro Hei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51780" y="6912185"/>
            <a:ext cx="7848600" cy="50405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1600" dirty="0" smtClean="0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http</a:t>
            </a:r>
            <a:r>
              <a:rPr lang="pt-BR" sz="1600" dirty="0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://astro.unl.edu/classaction/animations/coordsmotion/eclipticsimulator.html</a:t>
            </a:r>
            <a:endParaRPr lang="pt-BR" sz="3200" dirty="0">
              <a:solidFill>
                <a:srgbClr val="9999FF"/>
              </a:solidFill>
              <a:latin typeface="Century Schoolbook L" pitchFamily="16" charset="0"/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5900" y="215900"/>
            <a:ext cx="10439400" cy="6983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aphicFrame>
        <p:nvGraphicFramePr>
          <p:cNvPr id="5122" name="Group 2"/>
          <p:cNvGraphicFramePr>
            <a:graphicFrameLocks noGrp="1"/>
          </p:cNvGraphicFramePr>
          <p:nvPr/>
        </p:nvGraphicFramePr>
        <p:xfrm>
          <a:off x="-6832600" y="6954838"/>
          <a:ext cx="5078412" cy="1458980"/>
        </p:xfrm>
        <a:graphic>
          <a:graphicData uri="http://schemas.openxmlformats.org/drawingml/2006/table">
            <a:tbl>
              <a:tblPr/>
              <a:tblGrid>
                <a:gridCol w="2540000"/>
                <a:gridCol w="2538412"/>
              </a:tblGrid>
              <a:tr h="3365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90000" marR="90000" marT="6280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90000" marR="90000" marT="6280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90000" marR="90000" marT="6280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90000" marR="90000" marT="6280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90000" marR="90000" marT="6280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90000" marR="90000" marT="6280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90000" marR="90000" marT="6280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90000" marR="90000" marT="6280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46" name="Group 26"/>
          <p:cNvGraphicFramePr>
            <a:graphicFrameLocks noGrp="1"/>
          </p:cNvGraphicFramePr>
          <p:nvPr/>
        </p:nvGraphicFramePr>
        <p:xfrm>
          <a:off x="904875" y="1638300"/>
          <a:ext cx="8653463" cy="3103565"/>
        </p:xfrm>
        <a:graphic>
          <a:graphicData uri="http://schemas.openxmlformats.org/drawingml/2006/table">
            <a:tbl>
              <a:tblPr/>
              <a:tblGrid>
                <a:gridCol w="1249363"/>
                <a:gridCol w="4518025"/>
                <a:gridCol w="2886075"/>
              </a:tblGrid>
              <a:tr h="620713"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Próximas Palestras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Data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Tema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Palestrante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25/06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Raios Cósmicos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Anderson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02/07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Lua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Jaqueline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09/07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Colisões de Galáxias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entury Schoolbook L" pitchFamily="16" charset="0"/>
                          <a:ea typeface="WenQuanYi Micro Hei" charset="0"/>
                          <a:cs typeface="WenQuanYi Micro Hei" charset="0"/>
                        </a:rPr>
                        <a:t>Jennifer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439863" y="3090863"/>
            <a:ext cx="7272337" cy="1214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pt-BR" sz="6600" b="1" dirty="0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Ano bissexto</a:t>
            </a:r>
            <a:r>
              <a:rPr lang="pt-BR" sz="3200" b="1" dirty="0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/>
            </a:r>
            <a:br>
              <a:rPr lang="pt-BR" sz="3200" b="1" dirty="0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</a:br>
            <a:endParaRPr lang="pt-BR" sz="3200" b="1" dirty="0">
              <a:solidFill>
                <a:srgbClr val="9999FF"/>
              </a:solidFill>
              <a:latin typeface="Century Schoolbook L" pitchFamily="16" charset="0"/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350" y="215900"/>
            <a:ext cx="2160588" cy="7191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nave Terra (Tous Sur Orbite) - Semana 9 HD_(720p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575993"/>
            <a:ext cx="10080625" cy="570601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59792" y="7092205"/>
            <a:ext cx="453650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Espaçonave Terra – 9 - Semana</a:t>
            </a:r>
            <a:endParaRPr lang="pt-B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5050" y="0"/>
            <a:ext cx="7559675" cy="7559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152525" y="5256213"/>
            <a:ext cx="5543550" cy="908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Obrigada!</a:t>
            </a:r>
            <a:r>
              <a:rPr lang="pt-BR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/>
            </a:r>
            <a:br>
              <a:rPr lang="pt-BR">
                <a:solidFill>
                  <a:srgbClr val="FFFFFF"/>
                </a:solidFill>
                <a:ea typeface="WenQuanYi Micro Hei" charset="0"/>
                <a:cs typeface="WenQuanYi Micro Hei" charset="0"/>
              </a:rPr>
            </a:br>
            <a:endParaRPr lang="pt-BR">
              <a:solidFill>
                <a:srgbClr val="FFFFFF"/>
              </a:solidFill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463" y="0"/>
            <a:ext cx="7559675" cy="7559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31800" y="2765425"/>
            <a:ext cx="5327650" cy="1982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pt-BR" sz="54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O Solstício de Inverno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03238" y="6696075"/>
            <a:ext cx="6048375" cy="511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pt-BR" sz="24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Joseana S. Soares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75" y="936625"/>
            <a:ext cx="8489950" cy="5759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655763" y="287338"/>
            <a:ext cx="6191250" cy="652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11300"/>
            <a:ext cx="8207375" cy="5543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23963" y="576263"/>
            <a:ext cx="7775575" cy="652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Anos anteriores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4463" y="2447925"/>
            <a:ext cx="9720262" cy="198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t-BR" sz="36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Afinal, como é definido o 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endParaRPr lang="pt-BR" sz="3600" b="1">
              <a:solidFill>
                <a:srgbClr val="9999FF"/>
              </a:solidFill>
              <a:latin typeface="Century Schoolbook L" pitchFamily="16" charset="0"/>
              <a:ea typeface="WenQuanYi Micro Hei" charset="0"/>
              <a:cs typeface="WenQuanYi Micro Hei" charset="0"/>
            </a:endParaRP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t-BR" sz="36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início de uma estação?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223963" y="1728788"/>
            <a:ext cx="7704137" cy="45386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Início do Inverno em 2016</a:t>
            </a:r>
            <a:b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</a:b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/>
            </a:r>
            <a:b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</a:b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20 de Junho</a:t>
            </a:r>
            <a:b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</a:b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/>
            </a:r>
            <a:b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</a:b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 22h34 UTC </a:t>
            </a:r>
            <a:b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</a:b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/>
            </a:r>
            <a:b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</a:br>
            <a:r>
              <a:rPr lang="pt-BR" sz="32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19h34 no horário de Brasília</a:t>
            </a:r>
            <a:r>
              <a:rPr lang="pt-BR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/>
            </a:r>
            <a:br>
              <a:rPr lang="pt-BR">
                <a:solidFill>
                  <a:srgbClr val="FFFFFF"/>
                </a:solidFill>
                <a:ea typeface="WenQuanYi Micro Hei" charset="0"/>
                <a:cs typeface="WenQuanYi Micro Hei" charset="0"/>
              </a:rPr>
            </a:br>
            <a:r>
              <a:rPr lang="pt-BR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/>
            </a:r>
            <a:br>
              <a:rPr lang="pt-BR">
                <a:solidFill>
                  <a:srgbClr val="FFFFFF"/>
                </a:solidFill>
                <a:ea typeface="WenQuanYi Micro Hei" charset="0"/>
                <a:cs typeface="WenQuanYi Micro Hei" charset="0"/>
              </a:rPr>
            </a:br>
            <a:endParaRPr lang="pt-BR">
              <a:solidFill>
                <a:srgbClr val="FFFFFF"/>
              </a:solidFill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95413"/>
            <a:ext cx="9263063" cy="558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52525" y="360363"/>
            <a:ext cx="8423275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pt-BR" sz="2800" b="1">
                <a:solidFill>
                  <a:srgbClr val="9999FF"/>
                </a:solidFill>
                <a:latin typeface="Century Schoolbook L" pitchFamily="16" charset="0"/>
                <a:ea typeface="WenQuanYi Micro Hei" charset="0"/>
                <a:cs typeface="WenQuanYi Micro Hei" charset="0"/>
              </a:rPr>
              <a:t>Percebendo as estações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WenQuanYi Micro Hei"/>
        <a:cs typeface="WenQuanYi Micro Hei"/>
      </a:majorFont>
      <a:minorFont>
        <a:latin typeface="Arial"/>
        <a:ea typeface="WenQuanYi Micro Hei"/>
        <a:cs typeface="WenQuanYi Micro Hei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207</Words>
  <Application>Microsoft Office PowerPoint</Application>
  <PresentationFormat>Personalizar</PresentationFormat>
  <Paragraphs>72</Paragraphs>
  <Slides>33</Slides>
  <Notes>33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Jorge</dc:creator>
  <cp:lastModifiedBy>Jorge</cp:lastModifiedBy>
  <cp:revision>11</cp:revision>
  <cp:lastPrinted>1601-01-01T00:00:00Z</cp:lastPrinted>
  <dcterms:created xsi:type="dcterms:W3CDTF">2016-06-13T18:12:59Z</dcterms:created>
  <dcterms:modified xsi:type="dcterms:W3CDTF">2016-06-20T11:52:06Z</dcterms:modified>
</cp:coreProperties>
</file>