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98" r:id="rId5"/>
    <p:sldId id="267" r:id="rId6"/>
    <p:sldId id="260" r:id="rId7"/>
    <p:sldId id="265" r:id="rId8"/>
    <p:sldId id="261" r:id="rId9"/>
    <p:sldId id="278" r:id="rId10"/>
    <p:sldId id="285" r:id="rId11"/>
    <p:sldId id="266" r:id="rId12"/>
    <p:sldId id="286" r:id="rId13"/>
    <p:sldId id="297" r:id="rId14"/>
    <p:sldId id="263" r:id="rId15"/>
    <p:sldId id="264" r:id="rId16"/>
    <p:sldId id="287" r:id="rId17"/>
    <p:sldId id="288" r:id="rId18"/>
    <p:sldId id="289" r:id="rId19"/>
    <p:sldId id="290" r:id="rId20"/>
    <p:sldId id="291" r:id="rId21"/>
    <p:sldId id="296" r:id="rId22"/>
    <p:sldId id="292" r:id="rId23"/>
    <p:sldId id="293" r:id="rId24"/>
    <p:sldId id="294" r:id="rId25"/>
    <p:sldId id="277" r:id="rId26"/>
    <p:sldId id="28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com Tema 1 - Ênfas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Estilo com Tema 2 - Ênfas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60" autoAdjust="0"/>
    <p:restoredTop sz="67712" autoAdjust="0"/>
  </p:normalViewPr>
  <p:slideViewPr>
    <p:cSldViewPr snapToGrid="0">
      <p:cViewPr>
        <p:scale>
          <a:sx n="70" d="100"/>
          <a:sy n="70" d="100"/>
        </p:scale>
        <p:origin x="7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9A720-04CD-4AD4-9449-41A566588F09}" type="datetimeFigureOut">
              <a:rPr lang="pt-BR" smtClean="0"/>
              <a:t>02/07/2016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C9537-5AC1-4182-AC9A-0A003A34AE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023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xtLYk-7aXM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Vídeo introdutório: 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https://youtu.be/TxtLYk-7aXM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C9537-5AC1-4182-AC9A-0A003A34AE0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3571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587" indent="-178587" defTabSz="321457">
              <a:lnSpc>
                <a:spcPct val="120000"/>
              </a:lnSpc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kern="0" dirty="0">
                <a:sym typeface="Arial"/>
              </a:rPr>
              <a:t>Jupiter’s magnetosphere near the planet’s poles is a completely </a:t>
            </a:r>
            <a:br>
              <a:rPr lang="en-US" sz="1200" kern="0" dirty="0">
                <a:sym typeface="Arial"/>
              </a:rPr>
            </a:br>
            <a:r>
              <a:rPr lang="en-US" sz="1200" kern="0" dirty="0">
                <a:sym typeface="Arial"/>
              </a:rPr>
              <a:t>unexplored region.</a:t>
            </a:r>
          </a:p>
          <a:p>
            <a:pPr marL="178587" indent="-178587" defTabSz="321457">
              <a:lnSpc>
                <a:spcPct val="120000"/>
              </a:lnSpc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kern="0" dirty="0">
                <a:sym typeface="Arial"/>
              </a:rPr>
              <a:t>Juno’s investigation will provide new insights about how the planet’s enormous magnetic force field generates the aurora.</a:t>
            </a:r>
          </a:p>
          <a:p>
            <a:r>
              <a:rPr lang="pt-BR" dirty="0"/>
              <a:t> Aurora</a:t>
            </a:r>
            <a:r>
              <a:rPr lang="pt-BR" baseline="0" dirty="0"/>
              <a:t> da terra: https://www.youtube.com/watch?v=HJfy8acFaOg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C9537-5AC1-4182-AC9A-0A003A34AE0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5284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Vídeo dos mapeamentos: https://www.youtube.com/watch?v=4J7St9Z9GBY e JOI: 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https://youtu.be/SgEsf4QcR0Q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C9537-5AC1-4182-AC9A-0A003A34AE0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5190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587" indent="-178587" defTabSz="321457"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/>
              <a:t>Juno will discern a temperature profile of the planet’s atmosphere.</a:t>
            </a:r>
          </a:p>
          <a:p>
            <a:pPr defTabSz="321457"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endParaRPr lang="en-US" sz="1200" dirty="0"/>
          </a:p>
          <a:p>
            <a:pPr marL="178587" indent="-178587" defTabSz="321457"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/>
              <a:t>Jupiter retains heat from its formation 4.5 billion years ago.</a:t>
            </a:r>
          </a:p>
          <a:p>
            <a:pPr defTabSz="321457"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endParaRPr lang="en-US" sz="1200" dirty="0"/>
          </a:p>
          <a:p>
            <a:pPr marL="178587" indent="-178587" defTabSz="321457"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/>
              <a:t>The planet is slowly cooling as heat </a:t>
            </a:r>
            <a:br>
              <a:rPr lang="en-US" sz="1200" dirty="0"/>
            </a:br>
            <a:r>
              <a:rPr lang="en-US" sz="1200" dirty="0"/>
              <a:t>is transported outwards.</a:t>
            </a:r>
          </a:p>
          <a:p>
            <a:pPr defTabSz="321457"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endParaRPr lang="en-US" sz="1200" dirty="0"/>
          </a:p>
          <a:p>
            <a:pPr marL="178587" indent="-178587" defTabSz="321457"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/>
              <a:t>The atmosphere cools predictably </a:t>
            </a:r>
            <a:br>
              <a:rPr lang="en-US" sz="1200" dirty="0"/>
            </a:br>
            <a:r>
              <a:rPr lang="en-US" sz="1200" dirty="0"/>
              <a:t>with altitude (like Earth).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C9537-5AC1-4182-AC9A-0A003A34AE0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6783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/>
              <a:t>Juno’s microwave radiometer experiment will map from the deepest interior to the atmosphere using microwaves, magnetic fields, and gravity fields.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C9537-5AC1-4182-AC9A-0A003A34AE0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9236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587" indent="-178587" defTabSz="321457">
              <a:lnSpc>
                <a:spcPct val="120000"/>
              </a:lnSpc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/>
              <a:t>Tracking changes in Juno’s velocity reveals Jupiter’s gravity and how the planet is arranged on the inside.</a:t>
            </a:r>
          </a:p>
          <a:p>
            <a:pPr marL="178587" indent="-178587" defTabSz="321457">
              <a:lnSpc>
                <a:spcPct val="120000"/>
              </a:lnSpc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endParaRPr lang="en-US" sz="1200" dirty="0"/>
          </a:p>
          <a:p>
            <a:pPr marL="178587" indent="-178587" defTabSz="321457">
              <a:lnSpc>
                <a:spcPct val="120000"/>
              </a:lnSpc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/>
              <a:t>Precise Doppler measurements of spacecraft motion reveal the gravity field.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 	Tides in Jupiter caused by the moons may be detected and provide further clues.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C9537-5AC1-4182-AC9A-0A003A34AE0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6459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587" indent="-178587" defTabSz="321457">
              <a:lnSpc>
                <a:spcPct val="150000"/>
              </a:lnSpc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/>
              <a:t>Radiometry investigates atmospheric structure.</a:t>
            </a:r>
          </a:p>
          <a:p>
            <a:pPr marL="178587" indent="-178587" defTabSz="321457">
              <a:lnSpc>
                <a:spcPct val="150000"/>
              </a:lnSpc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/>
              <a:t>Gravity investigates differential rotation.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C9537-5AC1-4182-AC9A-0A003A34AE0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6366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587" indent="-178587" defTabSz="321457">
              <a:lnSpc>
                <a:spcPct val="120000"/>
              </a:lnSpc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/>
              <a:t>Juno measures thermal radiation from the atmosphere to as deep as 1000 atmospheres pressure (~500 to 600 km below the visible cloud tops).</a:t>
            </a:r>
          </a:p>
          <a:p>
            <a:pPr defTabSz="321457">
              <a:lnSpc>
                <a:spcPct val="120000"/>
              </a:lnSpc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endParaRPr lang="en-US" sz="1200" dirty="0"/>
          </a:p>
          <a:p>
            <a:pPr marL="178587" indent="-178587" defTabSz="321457">
              <a:lnSpc>
                <a:spcPct val="120000"/>
              </a:lnSpc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/>
              <a:t>Determines water and ammonia abundances in the atmosphere all </a:t>
            </a:r>
            <a:br>
              <a:rPr lang="en-US" sz="1200" dirty="0"/>
            </a:br>
            <a:r>
              <a:rPr lang="en-US" sz="1200" dirty="0"/>
              <a:t>over the planet.</a:t>
            </a:r>
          </a:p>
          <a:p>
            <a:pPr defTabSz="321457">
              <a:lnSpc>
                <a:spcPct val="120000"/>
              </a:lnSpc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endParaRPr lang="en-US" sz="1200" dirty="0"/>
          </a:p>
          <a:p>
            <a:pPr marL="178587" indent="-178587" defTabSz="321457">
              <a:lnSpc>
                <a:spcPct val="120000"/>
              </a:lnSpc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/>
              <a:t>Six microwave radiometer antennas measure Jupiter’s brightness at six different wavelengths.</a:t>
            </a:r>
          </a:p>
          <a:p>
            <a:pPr defTabSz="321457">
              <a:lnSpc>
                <a:spcPct val="120000"/>
              </a:lnSpc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endParaRPr lang="en-US" sz="1200" dirty="0"/>
          </a:p>
          <a:p>
            <a:pPr marL="178587" indent="-178587" defTabSz="321457">
              <a:lnSpc>
                <a:spcPct val="120000"/>
              </a:lnSpc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/>
              <a:t>Each antenna sees a different depth </a:t>
            </a:r>
            <a:br>
              <a:rPr lang="en-US" sz="1200" dirty="0"/>
            </a:br>
            <a:r>
              <a:rPr lang="en-US" sz="1200" dirty="0"/>
              <a:t>or range of depths.</a:t>
            </a:r>
          </a:p>
          <a:p>
            <a:pPr marL="178587" marR="0" lvl="0" indent="-178587" algn="l" defTabSz="32145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66000"/>
              <a:buFontTx/>
              <a:buBlip>
                <a:blip r:embed="rId3"/>
              </a:buBlip>
              <a:tabLst/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/>
              <a:t>Longer wavelengths of microwaves come from deeper down.</a:t>
            </a:r>
          </a:p>
          <a:p>
            <a:pPr marL="178587" indent="-178587" defTabSz="321457">
              <a:lnSpc>
                <a:spcPct val="120000"/>
              </a:lnSpc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endParaRPr lang="en-US" sz="1200" dirty="0"/>
          </a:p>
          <a:p>
            <a:pPr marL="178587" indent="-178587" defTabSz="321457">
              <a:lnSpc>
                <a:spcPct val="120000"/>
              </a:lnSpc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endParaRPr lang="en-US" sz="12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C9537-5AC1-4182-AC9A-0A003A34AE0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8388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587" indent="-178587" defTabSz="321457"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/>
              <a:t>Jupiter might have formed from the collision of many asteroid-sized pieces </a:t>
            </a:r>
            <a:br>
              <a:rPr lang="en-US" sz="1200" dirty="0"/>
            </a:br>
            <a:r>
              <a:rPr lang="en-US" sz="1200" dirty="0"/>
              <a:t>of water ice — icy </a:t>
            </a:r>
            <a:r>
              <a:rPr lang="en-US" sz="1200" dirty="0" err="1"/>
              <a:t>planetesimals</a:t>
            </a:r>
            <a:r>
              <a:rPr lang="en-US" sz="1200" dirty="0"/>
              <a:t>.</a:t>
            </a:r>
          </a:p>
          <a:p>
            <a:pPr defTabSz="321457"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endParaRPr lang="en-US" sz="1200" dirty="0"/>
          </a:p>
          <a:p>
            <a:pPr marL="178587" indent="-178587" defTabSz="321457"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/>
              <a:t>Jupiter’s water content will tell us whether or not Jupiter formed farther from the Sun and drifted into its current location.</a:t>
            </a:r>
          </a:p>
          <a:p>
            <a:pPr marL="178587" indent="-178587" defTabSz="321457"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/>
              <a:t>If Juno does not find a lot of water in Jupiter, the icy </a:t>
            </a:r>
            <a:r>
              <a:rPr lang="en-US" sz="1200" dirty="0" err="1"/>
              <a:t>planetesimal</a:t>
            </a:r>
            <a:r>
              <a:rPr lang="en-US" sz="1200" dirty="0"/>
              <a:t> theory is wrong and we need a whole new way </a:t>
            </a:r>
            <a:br>
              <a:rPr lang="en-US" sz="1200" dirty="0"/>
            </a:br>
            <a:r>
              <a:rPr lang="en-US" sz="1200" dirty="0"/>
              <a:t>to understand Jupiter’s formation.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C9537-5AC1-4182-AC9A-0A003A34AE09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9551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327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80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spaceflight101.com/juno/juno-mission-trajectory-design/" TargetMode="External"/><Relationship Id="rId2" Type="http://schemas.openxmlformats.org/officeDocument/2006/relationships/hyperlink" Target="https://www.missionjuno.swri.ed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opsci.com/how-juno-spacecraft-will-survive-jupiters-devastating-radiation" TargetMode="External"/><Relationship Id="rId5" Type="http://schemas.openxmlformats.org/officeDocument/2006/relationships/hyperlink" Target="http://spaceflight101.com/juno/spacecraft-information/" TargetMode="External"/><Relationship Id="rId4" Type="http://schemas.openxmlformats.org/officeDocument/2006/relationships/hyperlink" Target="https://www.nasa.gov/mission_pages/juno/multimedia/junoppt.html#.V3CgbbgrK00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337608" y="1959254"/>
            <a:ext cx="5991779" cy="1189750"/>
          </a:xfrm>
        </p:spPr>
        <p:txBody>
          <a:bodyPr anchor="ctr">
            <a:noAutofit/>
          </a:bodyPr>
          <a:lstStyle/>
          <a:p>
            <a:r>
              <a:rPr lang="pt-BR" sz="16600" dirty="0"/>
              <a:t>Juno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116024" y="4185208"/>
            <a:ext cx="4213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Jacqueline Garutti Lopes</a:t>
            </a:r>
          </a:p>
          <a:p>
            <a:r>
              <a:rPr lang="pt-BR" sz="2400" dirty="0"/>
              <a:t>jacqueline.garutti.lopes@usp.br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508"/>
            <a:ext cx="3701492" cy="370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78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07"/>
          <p:cNvGraphicFramePr/>
          <p:nvPr>
            <p:extLst>
              <p:ext uri="{D42A27DB-BD31-4B8C-83A1-F6EECF244321}">
                <p14:modId xmlns:p14="http://schemas.microsoft.com/office/powerpoint/2010/main" val="1137845923"/>
              </p:ext>
            </p:extLst>
          </p:nvPr>
        </p:nvGraphicFramePr>
        <p:xfrm>
          <a:off x="720435" y="153158"/>
          <a:ext cx="10986655" cy="647510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4793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5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86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54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32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2969">
                <a:tc>
                  <a:txBody>
                    <a:bodyPr/>
                    <a:lstStyle/>
                    <a:p>
                      <a:pPr algn="ct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pt-BR" sz="1800" b="1" dirty="0">
                          <a:sym typeface="Arial"/>
                        </a:rPr>
                        <a:t>Instrumento/Função</a:t>
                      </a:r>
                      <a:endParaRPr sz="18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pt-BR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sym typeface="Arial"/>
                        </a:rPr>
                        <a:t>Origem</a:t>
                      </a:r>
                      <a:endParaRPr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solidFill>
                            <a:srgbClr val="002060"/>
                          </a:solidFill>
                          <a:sym typeface="Arial"/>
                        </a:rPr>
                        <a:t>
Interior
</a:t>
                      </a:r>
                      <a:endParaRPr sz="1800" b="1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lang="pt-BR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Arial"/>
                        </a:rPr>
                        <a:t>Atmosfera</a:t>
                      </a:r>
                      <a:endParaRPr sz="1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solidFill>
                            <a:srgbClr val="C00000"/>
                          </a:solidFill>
                          <a:sym typeface="Arial"/>
                        </a:rPr>
                        <a:t>Magnetos</a:t>
                      </a:r>
                      <a:r>
                        <a:rPr lang="pt-BR" sz="1800" dirty="0">
                          <a:solidFill>
                            <a:srgbClr val="C00000"/>
                          </a:solidFill>
                          <a:sym typeface="Arial"/>
                        </a:rPr>
                        <a:t>fera</a:t>
                      </a:r>
                      <a:endParaRPr sz="1800" b="1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063">
                <a:tc>
                  <a:txBody>
                    <a:bodyPr/>
                    <a:lstStyle/>
                    <a:p>
                      <a:pPr lvl="1" algn="ctr" defTabSz="457200">
                        <a:defRPr sz="1600" b="1">
                          <a:solidFill>
                            <a:srgbClr val="A6AAA8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r>
                        <a:rPr sz="1800" b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Gravity Science (GS)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dirty="0">
                          <a:solidFill>
                            <a:schemeClr val="accent6">
                              <a:lumMod val="50000"/>
                            </a:schemeClr>
                          </a:solidFill>
                          <a:sym typeface="Arial"/>
                        </a:rPr>
                        <a:t>•</a:t>
                      </a:r>
                      <a:endParaRPr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dirty="0">
                          <a:solidFill>
                            <a:srgbClr val="002060"/>
                          </a:solidFill>
                          <a:sym typeface="Arial"/>
                        </a:rPr>
                        <a:t>•</a:t>
                      </a:r>
                      <a:endParaRPr sz="3600" b="1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dirty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Arial"/>
                        </a:rPr>
                        <a:t>•</a:t>
                      </a:r>
                      <a:endParaRPr sz="3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5000" b="1">
                          <a:solidFill>
                            <a:schemeClr val="accent2">
                              <a:satOff val="-13916"/>
                              <a:lumOff val="13989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sz="1400">
                        <a:solidFill>
                          <a:srgbClr val="C00000"/>
                        </a:solidFill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063">
                <a:tc>
                  <a:txBody>
                    <a:bodyPr/>
                    <a:lstStyle/>
                    <a:p>
                      <a:pPr lvl="1" algn="ctr" defTabSz="457200">
                        <a:defRPr sz="1600" b="1">
                          <a:solidFill>
                            <a:srgbClr val="A6AAA8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r>
                        <a:rPr sz="1800" b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Magnetometer (MAG)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dirty="0">
                          <a:solidFill>
                            <a:schemeClr val="accent6">
                              <a:lumMod val="50000"/>
                            </a:schemeClr>
                          </a:solidFill>
                          <a:sym typeface="Arial"/>
                        </a:rPr>
                        <a:t>•</a:t>
                      </a:r>
                      <a:endParaRPr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dirty="0">
                          <a:solidFill>
                            <a:srgbClr val="002060"/>
                          </a:solidFill>
                          <a:sym typeface="Arial"/>
                        </a:rPr>
                        <a:t>•</a:t>
                      </a:r>
                      <a:endParaRPr sz="3600" b="1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800"/>
                      </a:pPr>
                      <a:endParaRPr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dirty="0">
                          <a:solidFill>
                            <a:srgbClr val="C00000"/>
                          </a:solidFill>
                          <a:sym typeface="Arial"/>
                        </a:rPr>
                        <a:t>•</a:t>
                      </a:r>
                      <a:endParaRPr sz="3600" b="1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063">
                <a:tc>
                  <a:txBody>
                    <a:bodyPr/>
                    <a:lstStyle/>
                    <a:p>
                      <a:pPr lvl="1" algn="ctr" defTabSz="457200">
                        <a:defRPr sz="1600" b="1">
                          <a:solidFill>
                            <a:srgbClr val="A6AAA8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r>
                        <a:rPr sz="1800" b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Microwave Radiometer (MWR)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dirty="0">
                          <a:solidFill>
                            <a:schemeClr val="accent6">
                              <a:lumMod val="50000"/>
                            </a:schemeClr>
                          </a:solidFill>
                          <a:sym typeface="Arial"/>
                        </a:rPr>
                        <a:t>•</a:t>
                      </a:r>
                      <a:endParaRPr sz="3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dirty="0">
                          <a:solidFill>
                            <a:srgbClr val="002060"/>
                          </a:solidFill>
                          <a:sym typeface="Arial"/>
                        </a:rPr>
                        <a:t>•</a:t>
                      </a:r>
                      <a:endParaRPr sz="3600" b="1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dirty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Arial"/>
                        </a:rPr>
                        <a:t>•</a:t>
                      </a:r>
                      <a:endParaRPr sz="3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dirty="0">
                          <a:solidFill>
                            <a:srgbClr val="C00000"/>
                          </a:solidFill>
                          <a:sym typeface="Arial"/>
                        </a:rPr>
                        <a:t>•</a:t>
                      </a:r>
                      <a:endParaRPr sz="3600" b="1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063">
                <a:tc>
                  <a:txBody>
                    <a:bodyPr/>
                    <a:lstStyle/>
                    <a:p>
                      <a:pPr marL="0" lvl="1" indent="228600" algn="ctr" defTabSz="457200">
                        <a:defRPr sz="1600" b="1">
                          <a:solidFill>
                            <a:srgbClr val="A6AAA8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r>
                        <a:rPr sz="1800" b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Jupiter Energetic Particle</a:t>
                      </a:r>
                      <a:br>
                        <a:rPr lang="en-US" sz="1800" b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</a:br>
                      <a:r>
                        <a:rPr lang="en-US" sz="1800" b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    </a:t>
                      </a:r>
                      <a:r>
                        <a:rPr sz="1800" b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Detector (JEDI)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800"/>
                      </a:pPr>
                      <a:endParaRPr sz="1400" dirty="0"/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800"/>
                      </a:pPr>
                      <a:endParaRPr sz="1400" dirty="0"/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800"/>
                      </a:pPr>
                      <a:endParaRPr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dirty="0">
                          <a:solidFill>
                            <a:srgbClr val="C00000"/>
                          </a:solidFill>
                          <a:sym typeface="Arial"/>
                        </a:rPr>
                        <a:t>•</a:t>
                      </a:r>
                      <a:endParaRPr sz="3600" b="1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0063">
                <a:tc>
                  <a:txBody>
                    <a:bodyPr/>
                    <a:lstStyle/>
                    <a:p>
                      <a:pPr lvl="1" algn="ctr" defTabSz="457200">
                        <a:defRPr sz="1600" b="1">
                          <a:solidFill>
                            <a:srgbClr val="A6AAA8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r>
                        <a:rPr sz="1800" b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Jovian Auroral Distributions</a:t>
                      </a:r>
                      <a:br>
                        <a:rPr lang="en-US" sz="1800" b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</a:br>
                      <a:r>
                        <a:rPr lang="en-US" sz="1800" b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   </a:t>
                      </a:r>
                      <a:r>
                        <a:rPr sz="1800" b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 Experiment (JADE)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800"/>
                      </a:pPr>
                      <a:endParaRPr sz="1400" dirty="0"/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800"/>
                      </a:pPr>
                      <a:endParaRPr sz="1400" dirty="0"/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800"/>
                      </a:pPr>
                      <a:endParaRPr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dirty="0">
                          <a:solidFill>
                            <a:srgbClr val="C00000"/>
                          </a:solidFill>
                          <a:sym typeface="Arial"/>
                        </a:rPr>
                        <a:t>•</a:t>
                      </a:r>
                      <a:endParaRPr sz="3600" b="1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063">
                <a:tc>
                  <a:txBody>
                    <a:bodyPr/>
                    <a:lstStyle/>
                    <a:p>
                      <a:pPr lvl="1" algn="ctr" defTabSz="457200">
                        <a:defRPr sz="1600" b="1">
                          <a:solidFill>
                            <a:srgbClr val="A6AAA8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r>
                        <a:rPr sz="1800" b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Plasma Waves Instrument</a:t>
                      </a:r>
                      <a:br>
                        <a:rPr lang="en-US" sz="1800" b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</a:br>
                      <a:r>
                        <a:rPr lang="en-US" sz="1800" b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  </a:t>
                      </a:r>
                      <a:r>
                        <a:rPr sz="1800" b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 (Waves)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800"/>
                      </a:pPr>
                      <a:endParaRPr sz="1400" dirty="0"/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800"/>
                      </a:pPr>
                      <a:endParaRPr sz="1400" dirty="0"/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800"/>
                      </a:pPr>
                      <a:endParaRPr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dirty="0">
                          <a:solidFill>
                            <a:srgbClr val="C00000"/>
                          </a:solidFill>
                          <a:sym typeface="Arial"/>
                        </a:rPr>
                        <a:t>•</a:t>
                      </a:r>
                      <a:endParaRPr sz="3600" b="1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0063">
                <a:tc>
                  <a:txBody>
                    <a:bodyPr/>
                    <a:lstStyle/>
                    <a:p>
                      <a:pPr lvl="1" algn="ctr" defTabSz="457200">
                        <a:defRPr sz="1600" b="1">
                          <a:solidFill>
                            <a:srgbClr val="A6AAA8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r>
                        <a:rPr sz="1800" b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Ultraviolet Spectrograph (UVS)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800"/>
                      </a:pPr>
                      <a:endParaRPr sz="1400" dirty="0"/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800"/>
                      </a:pPr>
                      <a:endParaRPr sz="1400" dirty="0"/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800"/>
                      </a:pPr>
                      <a:endParaRPr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dirty="0">
                          <a:solidFill>
                            <a:srgbClr val="C00000"/>
                          </a:solidFill>
                          <a:sym typeface="Arial"/>
                        </a:rPr>
                        <a:t>•</a:t>
                      </a:r>
                      <a:endParaRPr sz="3600" b="1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0063">
                <a:tc>
                  <a:txBody>
                    <a:bodyPr/>
                    <a:lstStyle/>
                    <a:p>
                      <a:pPr lvl="1" algn="ctr" defTabSz="457200">
                        <a:defRPr sz="1600" b="1">
                          <a:solidFill>
                            <a:srgbClr val="A6AAA8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r>
                        <a:rPr sz="1800" b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Jovian Infrared Auroral </a:t>
                      </a:r>
                    </a:p>
                    <a:p>
                      <a:pPr lvl="1" algn="ctr" defTabSz="457200">
                        <a:defRPr sz="1600" b="1">
                          <a:solidFill>
                            <a:srgbClr val="A6AAA8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r>
                        <a:rPr sz="1800" b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Mapper (JIRAM) 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800"/>
                      </a:pPr>
                      <a:endParaRPr sz="1400" dirty="0"/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800"/>
                      </a:pPr>
                      <a:endParaRPr sz="1400"/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dirty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Arial"/>
                        </a:rPr>
                        <a:t>•</a:t>
                      </a:r>
                      <a:endParaRPr sz="3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dirty="0">
                          <a:solidFill>
                            <a:srgbClr val="C00000"/>
                          </a:solidFill>
                          <a:sym typeface="Arial"/>
                        </a:rPr>
                        <a:t>•</a:t>
                      </a:r>
                      <a:endParaRPr sz="3600" b="1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0063">
                <a:tc>
                  <a:txBody>
                    <a:bodyPr/>
                    <a:lstStyle/>
                    <a:p>
                      <a:pPr lvl="1" algn="ctr" defTabSz="457200">
                        <a:defRPr sz="1600" b="1">
                          <a:solidFill>
                            <a:srgbClr val="A6AAA8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r>
                        <a:rPr sz="1800" b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Visible Camera (</a:t>
                      </a:r>
                      <a:r>
                        <a:rPr sz="1800" b="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JunoCam</a:t>
                      </a:r>
                      <a:r>
                        <a:rPr sz="1800" b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)</a:t>
                      </a: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800"/>
                      </a:pPr>
                      <a:endParaRPr sz="1400" dirty="0"/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800"/>
                      </a:pPr>
                      <a:endParaRPr sz="1400"/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600" dirty="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Arial"/>
                        </a:rPr>
                        <a:t>•</a:t>
                      </a:r>
                      <a:endParaRPr sz="3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800"/>
                      </a:pPr>
                      <a:endParaRPr sz="1400" dirty="0">
                        <a:solidFill>
                          <a:srgbClr val="C00000"/>
                        </a:solidFill>
                      </a:endParaRPr>
                    </a:p>
                  </a:txBody>
                  <a:tcPr marL="35719" marR="35719" marT="35719" marB="35719" anchor="ctr" horzOverflow="overflow">
                    <a:solidFill>
                      <a:schemeClr val="tx1">
                        <a:lumMod val="85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6780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b="13705"/>
          <a:stretch/>
        </p:blipFill>
        <p:spPr>
          <a:xfrm>
            <a:off x="192506" y="160498"/>
            <a:ext cx="4299284" cy="336074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35" b="31477"/>
          <a:stretch/>
        </p:blipFill>
        <p:spPr>
          <a:xfrm>
            <a:off x="8392609" y="1395004"/>
            <a:ext cx="3695119" cy="425247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4660518" y="160497"/>
            <a:ext cx="3563363" cy="356336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894" y="3521242"/>
            <a:ext cx="4170948" cy="333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5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up aurorae bigger.png"/>
          <p:cNvPicPr>
            <a:picLocks noChangeAspect="1"/>
          </p:cNvPicPr>
          <p:nvPr/>
        </p:nvPicPr>
        <p:blipFill>
          <a:blip r:embed="rId3">
            <a:extLst/>
          </a:blip>
          <a:srcRect l="467" r="196" b="938"/>
          <a:stretch>
            <a:fillRect/>
          </a:stretch>
        </p:blipFill>
        <p:spPr>
          <a:xfrm>
            <a:off x="1525572" y="1704265"/>
            <a:ext cx="9147693" cy="5147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55"/>
          <p:cNvSpPr/>
          <p:nvPr/>
        </p:nvSpPr>
        <p:spPr>
          <a:xfrm>
            <a:off x="2122289" y="484959"/>
            <a:ext cx="5496139" cy="450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>
            <a:normAutofit lnSpcReduction="10000"/>
          </a:bodyPr>
          <a:lstStyle>
            <a:lvl1pPr marL="234061" indent="-234061" algn="l" defTabSz="434340">
              <a:defRPr sz="3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164568" indent="-164568" defTabSz="305384"/>
            <a:r>
              <a:rPr lang="pt-BR" sz="2672" kern="0" dirty="0"/>
              <a:t>Magnetosfera Polar</a:t>
            </a:r>
            <a:endParaRPr sz="2672" kern="0" dirty="0"/>
          </a:p>
        </p:txBody>
      </p:sp>
      <p:sp>
        <p:nvSpPr>
          <p:cNvPr id="5" name="Shape 357"/>
          <p:cNvSpPr/>
          <p:nvPr/>
        </p:nvSpPr>
        <p:spPr>
          <a:xfrm flipH="1" flipV="1">
            <a:off x="2267826" y="3634038"/>
            <a:ext cx="439969" cy="439969"/>
          </a:xfrm>
          <a:prstGeom prst="line">
            <a:avLst/>
          </a:prstGeom>
          <a:ln w="25400">
            <a:solidFill>
              <a:schemeClr val="accent4">
                <a:hueOff val="102361"/>
                <a:satOff val="14118"/>
                <a:lumOff val="10675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defTabSz="642915">
              <a:defRPr sz="2600"/>
            </a:pPr>
            <a:endParaRPr sz="1828" kern="0"/>
          </a:p>
        </p:txBody>
      </p:sp>
      <p:sp>
        <p:nvSpPr>
          <p:cNvPr id="6" name="Shape 358"/>
          <p:cNvSpPr/>
          <p:nvPr/>
        </p:nvSpPr>
        <p:spPr>
          <a:xfrm>
            <a:off x="5740230" y="2702128"/>
            <a:ext cx="1628580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indent="-246379" algn="l" defTabSz="457200">
              <a:defRPr sz="1600" b="1" i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indent="-173229" defTabSz="321457"/>
            <a:r>
              <a:rPr lang="pt-BR" sz="1125" kern="0" dirty="0">
                <a:solidFill>
                  <a:schemeClr val="tx1"/>
                </a:solidFill>
              </a:rPr>
              <a:t>Emissão Polar</a:t>
            </a:r>
            <a:endParaRPr sz="1125" kern="0" dirty="0">
              <a:solidFill>
                <a:schemeClr val="tx1"/>
              </a:solidFill>
            </a:endParaRPr>
          </a:p>
        </p:txBody>
      </p:sp>
      <p:sp>
        <p:nvSpPr>
          <p:cNvPr id="7" name="Shape 359"/>
          <p:cNvSpPr/>
          <p:nvPr/>
        </p:nvSpPr>
        <p:spPr>
          <a:xfrm flipV="1">
            <a:off x="6256734" y="2949261"/>
            <a:ext cx="1" cy="711911"/>
          </a:xfrm>
          <a:prstGeom prst="line">
            <a:avLst/>
          </a:prstGeom>
          <a:ln w="25400">
            <a:solidFill>
              <a:schemeClr val="accent4">
                <a:hueOff val="102361"/>
                <a:satOff val="14118"/>
                <a:lumOff val="10675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defTabSz="642915">
              <a:defRPr sz="2600"/>
            </a:pPr>
            <a:endParaRPr sz="1828" kern="0"/>
          </a:p>
        </p:txBody>
      </p:sp>
      <p:sp>
        <p:nvSpPr>
          <p:cNvPr id="8" name="Shape 360"/>
          <p:cNvSpPr/>
          <p:nvPr/>
        </p:nvSpPr>
        <p:spPr>
          <a:xfrm>
            <a:off x="6576049" y="5937409"/>
            <a:ext cx="1628580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indent="-246379" algn="l" defTabSz="457200">
              <a:defRPr sz="1600" b="1" i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indent="-173229" defTabSz="321457"/>
            <a:r>
              <a:rPr lang="pt-BR" sz="1125" kern="0" dirty="0">
                <a:solidFill>
                  <a:schemeClr val="tx1"/>
                </a:solidFill>
              </a:rPr>
              <a:t>Sombra de </a:t>
            </a:r>
            <a:r>
              <a:rPr sz="1125" kern="0" dirty="0">
                <a:solidFill>
                  <a:schemeClr val="tx1"/>
                </a:solidFill>
              </a:rPr>
              <a:t>Ganymede </a:t>
            </a:r>
            <a:r>
              <a:rPr lang="pt-BR" sz="1125" kern="0" dirty="0">
                <a:solidFill>
                  <a:schemeClr val="tx1"/>
                </a:solidFill>
              </a:rPr>
              <a:t>e</a:t>
            </a:r>
            <a:r>
              <a:rPr sz="1125" kern="0" dirty="0">
                <a:solidFill>
                  <a:schemeClr val="tx1"/>
                </a:solidFill>
              </a:rPr>
              <a:t> Europa F</a:t>
            </a:r>
          </a:p>
        </p:txBody>
      </p:sp>
      <p:sp>
        <p:nvSpPr>
          <p:cNvPr id="9" name="Shape 361"/>
          <p:cNvSpPr/>
          <p:nvPr/>
        </p:nvSpPr>
        <p:spPr>
          <a:xfrm>
            <a:off x="6961677" y="5617778"/>
            <a:ext cx="185085" cy="350530"/>
          </a:xfrm>
          <a:prstGeom prst="line">
            <a:avLst/>
          </a:prstGeom>
          <a:ln w="25400">
            <a:solidFill>
              <a:schemeClr val="accent4">
                <a:hueOff val="102361"/>
                <a:satOff val="14118"/>
                <a:lumOff val="10675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defTabSz="642915">
              <a:defRPr sz="2600"/>
            </a:pPr>
            <a:endParaRPr sz="1828" kern="0"/>
          </a:p>
        </p:txBody>
      </p:sp>
      <p:sp>
        <p:nvSpPr>
          <p:cNvPr id="10" name="Shape 362"/>
          <p:cNvSpPr/>
          <p:nvPr/>
        </p:nvSpPr>
        <p:spPr>
          <a:xfrm>
            <a:off x="1889749" y="3395071"/>
            <a:ext cx="1628580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indent="-246379" algn="l" defTabSz="457200">
              <a:defRPr sz="1600" b="1" i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indent="-173229" defTabSz="321457"/>
            <a:r>
              <a:rPr lang="pt-BR" sz="1125" kern="0" dirty="0">
                <a:solidFill>
                  <a:schemeClr val="tx1"/>
                </a:solidFill>
              </a:rPr>
              <a:t>Sombra de </a:t>
            </a:r>
            <a:r>
              <a:rPr lang="pt-BR" sz="1125" kern="0" dirty="0" err="1">
                <a:solidFill>
                  <a:schemeClr val="tx1"/>
                </a:solidFill>
              </a:rPr>
              <a:t>Io</a:t>
            </a:r>
            <a:endParaRPr sz="1125" kern="0" dirty="0">
              <a:solidFill>
                <a:schemeClr val="tx1"/>
              </a:solidFill>
            </a:endParaRPr>
          </a:p>
        </p:txBody>
      </p:sp>
      <p:sp>
        <p:nvSpPr>
          <p:cNvPr id="12" name="Shape 364"/>
          <p:cNvSpPr/>
          <p:nvPr/>
        </p:nvSpPr>
        <p:spPr>
          <a:xfrm flipH="1">
            <a:off x="7503204" y="5753509"/>
            <a:ext cx="237142" cy="237142"/>
          </a:xfrm>
          <a:prstGeom prst="line">
            <a:avLst/>
          </a:prstGeom>
          <a:ln w="25400">
            <a:solidFill>
              <a:schemeClr val="accent4">
                <a:hueOff val="102361"/>
                <a:satOff val="14118"/>
                <a:lumOff val="10675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defTabSz="642915">
              <a:defRPr sz="2600"/>
            </a:pPr>
            <a:endParaRPr sz="1828" kern="0"/>
          </a:p>
        </p:txBody>
      </p:sp>
      <p:sp>
        <p:nvSpPr>
          <p:cNvPr id="13" name="Shape 365"/>
          <p:cNvSpPr/>
          <p:nvPr/>
        </p:nvSpPr>
        <p:spPr>
          <a:xfrm>
            <a:off x="2358781" y="6019564"/>
            <a:ext cx="2825242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indent="-246379" algn="l" defTabSz="457200">
              <a:defRPr sz="1600" i="1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indent="-173229" defTabSz="321457"/>
            <a:r>
              <a:rPr sz="1125" kern="0">
                <a:solidFill>
                  <a:schemeClr val="tx1"/>
                </a:solidFill>
              </a:rPr>
              <a:t>Footprints of the magnetic field lines connecting the ionosphere with the moons.</a:t>
            </a:r>
          </a:p>
        </p:txBody>
      </p:sp>
    </p:spTree>
    <p:extLst>
      <p:ext uri="{BB962C8B-B14F-4D97-AF65-F5344CB8AC3E}">
        <p14:creationId xmlns:p14="http://schemas.microsoft.com/office/powerpoint/2010/main" val="133939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34" y="457200"/>
            <a:ext cx="1088073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922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7989" y="288758"/>
            <a:ext cx="5329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Órbita em </a:t>
            </a:r>
            <a:r>
              <a:rPr lang="pt-BR" sz="2400" dirty="0" err="1"/>
              <a:t>Jupiter</a:t>
            </a:r>
            <a:endParaRPr lang="pt-BR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43" y="1134979"/>
            <a:ext cx="7586136" cy="426720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658090"/>
            <a:ext cx="4876800" cy="48768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791327" y="578673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4000" indent="-254000">
              <a:buSzPct val="66000"/>
              <a:buBlip>
                <a:blip r:embed="rId5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pt-BR" dirty="0"/>
              <a:t>Em cada aproximação, Juno vai chegar até 5 mil km perto das nuvens de Júpiter.</a:t>
            </a:r>
          </a:p>
        </p:txBody>
      </p:sp>
    </p:spTree>
    <p:extLst>
      <p:ext uri="{BB962C8B-B14F-4D97-AF65-F5344CB8AC3E}">
        <p14:creationId xmlns:p14="http://schemas.microsoft.com/office/powerpoint/2010/main" val="1719247308"/>
      </p:ext>
    </p:extLst>
  </p:cSld>
  <p:clrMapOvr>
    <a:masterClrMapping/>
  </p:clrMapOvr>
  <p:transition spd="slow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uno orbits and north pole vie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8892" y="636390"/>
            <a:ext cx="7924801" cy="52451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350"/>
          <p:cNvSpPr/>
          <p:nvPr/>
        </p:nvSpPr>
        <p:spPr>
          <a:xfrm>
            <a:off x="2100992" y="5886657"/>
            <a:ext cx="393335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-246379" algn="l" defTabSz="457200">
              <a:defRPr sz="1600" i="1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pt-BR" dirty="0"/>
              <a:t>A órbita de Juno será de 2 semanas</a:t>
            </a:r>
            <a:endParaRPr dirty="0"/>
          </a:p>
        </p:txBody>
      </p:sp>
      <p:sp>
        <p:nvSpPr>
          <p:cNvPr id="5" name="CaixaDeTexto 4"/>
          <p:cNvSpPr txBox="1"/>
          <p:nvPr/>
        </p:nvSpPr>
        <p:spPr>
          <a:xfrm>
            <a:off x="3352800" y="0"/>
            <a:ext cx="668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Campo Magnético</a:t>
            </a:r>
          </a:p>
        </p:txBody>
      </p:sp>
    </p:spTree>
    <p:extLst>
      <p:ext uri="{BB962C8B-B14F-4D97-AF65-F5344CB8AC3E}">
        <p14:creationId xmlns:p14="http://schemas.microsoft.com/office/powerpoint/2010/main" val="1682038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76"/>
          <p:cNvSpPr/>
          <p:nvPr/>
        </p:nvSpPr>
        <p:spPr>
          <a:xfrm>
            <a:off x="2122289" y="484959"/>
            <a:ext cx="5496139" cy="450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noAutofit/>
          </a:bodyPr>
          <a:lstStyle>
            <a:lvl1pPr marL="234061" indent="-234061" algn="l" defTabSz="434340">
              <a:defRPr sz="3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pt-BR" sz="3200" dirty="0"/>
              <a:t>Temperatura de </a:t>
            </a:r>
            <a:r>
              <a:rPr sz="3200" dirty="0"/>
              <a:t>Jupiter</a:t>
            </a:r>
          </a:p>
        </p:txBody>
      </p:sp>
      <p:pic>
        <p:nvPicPr>
          <p:cNvPr id="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2651" y="2003746"/>
            <a:ext cx="7301852" cy="435549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278"/>
          <p:cNvSpPr/>
          <p:nvPr/>
        </p:nvSpPr>
        <p:spPr>
          <a:xfrm>
            <a:off x="-550094" y="3235190"/>
            <a:ext cx="3329936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178587" indent="-178587" defTabSz="321457">
              <a:buSzPct val="66000"/>
              <a:buBlip>
                <a:blip r:embed="rId4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endParaRPr sz="1406" dirty="0"/>
          </a:p>
        </p:txBody>
      </p:sp>
      <p:sp>
        <p:nvSpPr>
          <p:cNvPr id="5" name="Shape 279"/>
          <p:cNvSpPr/>
          <p:nvPr/>
        </p:nvSpPr>
        <p:spPr>
          <a:xfrm flipV="1">
            <a:off x="6881699" y="1880738"/>
            <a:ext cx="818456" cy="810470"/>
          </a:xfrm>
          <a:prstGeom prst="line">
            <a:avLst/>
          </a:prstGeom>
          <a:ln w="25400">
            <a:solidFill>
              <a:schemeClr val="accent4">
                <a:hueOff val="102361"/>
                <a:satOff val="14118"/>
                <a:lumOff val="10675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600"/>
            </a:pPr>
            <a:endParaRPr sz="1828"/>
          </a:p>
        </p:txBody>
      </p:sp>
      <p:sp>
        <p:nvSpPr>
          <p:cNvPr id="6" name="Shape 280"/>
          <p:cNvSpPr/>
          <p:nvPr/>
        </p:nvSpPr>
        <p:spPr>
          <a:xfrm>
            <a:off x="6443501" y="1582419"/>
            <a:ext cx="2749816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indent="-246379" algn="l" defTabSz="457200">
              <a:defRPr sz="1600" b="1" i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pt-BR" sz="1125" dirty="0"/>
              <a:t>+1300 ºC </a:t>
            </a:r>
            <a:r>
              <a:rPr sz="1125" dirty="0"/>
              <a:t>(</a:t>
            </a:r>
            <a:r>
              <a:rPr lang="pt-BR" sz="1125" dirty="0"/>
              <a:t>baixo</a:t>
            </a:r>
            <a:r>
              <a:rPr sz="1125" dirty="0"/>
              <a:t>) </a:t>
            </a:r>
            <a:r>
              <a:rPr lang="pt-BR" sz="1125" dirty="0"/>
              <a:t>à</a:t>
            </a:r>
            <a:r>
              <a:rPr sz="1125" dirty="0"/>
              <a:t> </a:t>
            </a:r>
            <a:r>
              <a:rPr lang="pt-BR" sz="1125" dirty="0"/>
              <a:t>400 ºC </a:t>
            </a:r>
            <a:r>
              <a:rPr sz="1125" dirty="0"/>
              <a:t> (</a:t>
            </a:r>
            <a:r>
              <a:rPr lang="pt-BR" sz="1125" dirty="0"/>
              <a:t>em cima </a:t>
            </a:r>
            <a:r>
              <a:rPr sz="1125" dirty="0"/>
              <a:t>)</a:t>
            </a:r>
          </a:p>
        </p:txBody>
      </p:sp>
      <p:sp>
        <p:nvSpPr>
          <p:cNvPr id="7" name="Shape 281"/>
          <p:cNvSpPr/>
          <p:nvPr/>
        </p:nvSpPr>
        <p:spPr>
          <a:xfrm flipV="1">
            <a:off x="6443501" y="1837303"/>
            <a:ext cx="969779" cy="982273"/>
          </a:xfrm>
          <a:prstGeom prst="line">
            <a:avLst/>
          </a:prstGeom>
          <a:ln w="25400">
            <a:solidFill>
              <a:schemeClr val="accent4">
                <a:hueOff val="102361"/>
                <a:satOff val="14118"/>
                <a:lumOff val="10675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600"/>
            </a:pPr>
            <a:endParaRPr sz="1828"/>
          </a:p>
        </p:txBody>
      </p:sp>
      <p:sp>
        <p:nvSpPr>
          <p:cNvPr id="8" name="Shape 282"/>
          <p:cNvSpPr/>
          <p:nvPr/>
        </p:nvSpPr>
        <p:spPr>
          <a:xfrm flipV="1">
            <a:off x="6436183" y="3554574"/>
            <a:ext cx="1788966" cy="571788"/>
          </a:xfrm>
          <a:prstGeom prst="line">
            <a:avLst/>
          </a:prstGeom>
          <a:ln w="25400">
            <a:solidFill>
              <a:schemeClr val="accent4">
                <a:hueOff val="102361"/>
                <a:satOff val="14118"/>
                <a:lumOff val="10675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600"/>
            </a:pPr>
            <a:endParaRPr sz="1828"/>
          </a:p>
        </p:txBody>
      </p:sp>
      <p:sp>
        <p:nvSpPr>
          <p:cNvPr id="9" name="Shape 283"/>
          <p:cNvSpPr/>
          <p:nvPr/>
        </p:nvSpPr>
        <p:spPr>
          <a:xfrm>
            <a:off x="8356040" y="3401037"/>
            <a:ext cx="2006970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indent="-246379" algn="l" defTabSz="457200">
              <a:defRPr sz="1600" b="1" i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125" dirty="0"/>
              <a:t>10</a:t>
            </a:r>
            <a:r>
              <a:rPr lang="pt-BR" sz="1125" dirty="0"/>
              <a:t>.273 ºC</a:t>
            </a:r>
            <a:endParaRPr sz="1125" dirty="0"/>
          </a:p>
        </p:txBody>
      </p:sp>
      <p:sp>
        <p:nvSpPr>
          <p:cNvPr id="10" name="Shape 284"/>
          <p:cNvSpPr/>
          <p:nvPr/>
        </p:nvSpPr>
        <p:spPr>
          <a:xfrm>
            <a:off x="5747695" y="4258616"/>
            <a:ext cx="2609624" cy="426784"/>
          </a:xfrm>
          <a:prstGeom prst="line">
            <a:avLst/>
          </a:prstGeom>
          <a:ln w="25400">
            <a:solidFill>
              <a:schemeClr val="accent4">
                <a:hueOff val="102361"/>
                <a:satOff val="14118"/>
                <a:lumOff val="10675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600"/>
            </a:pPr>
            <a:endParaRPr sz="1828"/>
          </a:p>
        </p:txBody>
      </p:sp>
      <p:sp>
        <p:nvSpPr>
          <p:cNvPr id="11" name="Shape 285"/>
          <p:cNvSpPr/>
          <p:nvPr/>
        </p:nvSpPr>
        <p:spPr>
          <a:xfrm>
            <a:off x="8541018" y="4562770"/>
            <a:ext cx="2006970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indent="-246379" algn="l" defTabSz="457200">
              <a:defRPr sz="1600" b="1" i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pt-BR" sz="1125" dirty="0"/>
              <a:t>35.000 ºC</a:t>
            </a:r>
            <a:endParaRPr sz="1125" dirty="0"/>
          </a:p>
        </p:txBody>
      </p:sp>
    </p:spTree>
    <p:extLst>
      <p:ext uri="{BB962C8B-B14F-4D97-AF65-F5344CB8AC3E}">
        <p14:creationId xmlns:p14="http://schemas.microsoft.com/office/powerpoint/2010/main" val="38038974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7"/>
          <p:cNvSpPr/>
          <p:nvPr/>
        </p:nvSpPr>
        <p:spPr>
          <a:xfrm>
            <a:off x="2108002" y="484959"/>
            <a:ext cx="5496139" cy="450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>
            <a:normAutofit lnSpcReduction="10000"/>
          </a:bodyPr>
          <a:lstStyle>
            <a:lvl1pPr marL="234061" indent="-234061" algn="l" defTabSz="434340">
              <a:defRPr sz="3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164568" indent="-164568" defTabSz="305384"/>
            <a:r>
              <a:rPr lang="pt-BR" sz="2672" kern="0" dirty="0"/>
              <a:t>Mapeamento </a:t>
            </a:r>
            <a:endParaRPr sz="2672" kern="0" dirty="0"/>
          </a:p>
        </p:txBody>
      </p:sp>
      <p:sp>
        <p:nvSpPr>
          <p:cNvPr id="3" name="Shape 288"/>
          <p:cNvSpPr/>
          <p:nvPr/>
        </p:nvSpPr>
        <p:spPr>
          <a:xfrm>
            <a:off x="2125493" y="1450009"/>
            <a:ext cx="3529320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L="254000" indent="-254000" algn="l" defTabSz="457200"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178587" indent="-178587" defTabSz="321457"/>
            <a:endParaRPr sz="1406" kern="0" dirty="0"/>
          </a:p>
        </p:txBody>
      </p:sp>
      <p:pic>
        <p:nvPicPr>
          <p:cNvPr id="4" name="graphic 5.png"/>
          <p:cNvPicPr>
            <a:picLocks noChangeAspect="1"/>
          </p:cNvPicPr>
          <p:nvPr/>
        </p:nvPicPr>
        <p:blipFill>
          <a:blip r:embed="rId4">
            <a:extLst/>
          </a:blip>
          <a:srcRect l="3770" b="2682"/>
          <a:stretch>
            <a:fillRect/>
          </a:stretch>
        </p:blipFill>
        <p:spPr>
          <a:xfrm>
            <a:off x="3871217" y="2015075"/>
            <a:ext cx="5721360" cy="459412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290"/>
          <p:cNvSpPr/>
          <p:nvPr/>
        </p:nvSpPr>
        <p:spPr>
          <a:xfrm>
            <a:off x="4267693" y="2454980"/>
            <a:ext cx="1819163" cy="62445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7631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 indent="-173229" defTabSz="321457">
              <a:defRPr sz="18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266" b="1" kern="0" dirty="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sym typeface="Arial"/>
              </a:rPr>
              <a:t>Helium-poor</a:t>
            </a:r>
          </a:p>
          <a:p>
            <a:pPr indent="-173229" defTabSz="321457">
              <a:defRPr sz="18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266" b="1" kern="0" dirty="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sym typeface="Arial"/>
              </a:rPr>
              <a:t>molecular hydrogen</a:t>
            </a:r>
          </a:p>
        </p:txBody>
      </p:sp>
      <p:sp>
        <p:nvSpPr>
          <p:cNvPr id="6" name="Shape 291"/>
          <p:cNvSpPr/>
          <p:nvPr/>
        </p:nvSpPr>
        <p:spPr>
          <a:xfrm>
            <a:off x="7367952" y="2509758"/>
            <a:ext cx="1368772" cy="42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/>
          <a:p>
            <a:pPr indent="-173229" defTabSz="321457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125" b="1" kern="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sym typeface="Arial"/>
              </a:rPr>
              <a:t>Meteorological</a:t>
            </a:r>
          </a:p>
          <a:p>
            <a:pPr indent="-173229" defTabSz="321457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125" b="1" kern="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sym typeface="Arial"/>
              </a:rPr>
              <a:t>Layer</a:t>
            </a:r>
          </a:p>
        </p:txBody>
      </p:sp>
      <p:sp>
        <p:nvSpPr>
          <p:cNvPr id="7" name="Shape 292"/>
          <p:cNvSpPr/>
          <p:nvPr/>
        </p:nvSpPr>
        <p:spPr>
          <a:xfrm>
            <a:off x="6032575" y="6176890"/>
            <a:ext cx="1839732" cy="256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>
            <a:lvl1pPr indent="-246379" algn="l" defTabSz="457200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indent="-173229" defTabSz="321457"/>
            <a:r>
              <a:rPr lang="en-US" sz="1125" kern="0" dirty="0"/>
              <a:t>I</a:t>
            </a:r>
            <a:r>
              <a:rPr sz="1125" kern="0" dirty="0"/>
              <a:t>ce/rock core?</a:t>
            </a:r>
          </a:p>
        </p:txBody>
      </p:sp>
      <p:sp>
        <p:nvSpPr>
          <p:cNvPr id="8" name="Shape 293"/>
          <p:cNvSpPr/>
          <p:nvPr/>
        </p:nvSpPr>
        <p:spPr>
          <a:xfrm>
            <a:off x="8990954" y="4117929"/>
            <a:ext cx="689733" cy="622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/>
          <a:p>
            <a:pPr indent="-173229" defTabSz="321457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125" b="1" kern="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sym typeface="Arial"/>
              </a:rPr>
              <a:t>1000</a:t>
            </a:r>
          </a:p>
          <a:p>
            <a:pPr indent="-173229" defTabSz="321457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125" b="1" kern="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sym typeface="Arial"/>
              </a:rPr>
              <a:t>bars</a:t>
            </a:r>
          </a:p>
        </p:txBody>
      </p:sp>
      <p:sp>
        <p:nvSpPr>
          <p:cNvPr id="9" name="Shape 294"/>
          <p:cNvSpPr/>
          <p:nvPr/>
        </p:nvSpPr>
        <p:spPr>
          <a:xfrm>
            <a:off x="9117487" y="3404563"/>
            <a:ext cx="584474" cy="421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/>
          <a:p>
            <a:pPr indent="-173229" defTabSz="321457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125" b="1" kern="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sym typeface="Arial"/>
              </a:rPr>
              <a:t>12</a:t>
            </a:r>
          </a:p>
          <a:p>
            <a:pPr indent="-173229" defTabSz="321457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125" b="1" kern="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sym typeface="Arial"/>
              </a:rPr>
              <a:t>bars</a:t>
            </a:r>
          </a:p>
        </p:txBody>
      </p:sp>
      <p:sp>
        <p:nvSpPr>
          <p:cNvPr id="10" name="Shape 295"/>
          <p:cNvSpPr/>
          <p:nvPr/>
        </p:nvSpPr>
        <p:spPr>
          <a:xfrm>
            <a:off x="9097637" y="3081104"/>
            <a:ext cx="1839732" cy="256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>
            <a:lvl1pPr indent="-246379" algn="l" defTabSz="457200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indent="-173229" defTabSz="321457"/>
            <a:r>
              <a:rPr sz="1125" kern="0"/>
              <a:t>1 bar</a:t>
            </a:r>
          </a:p>
        </p:txBody>
      </p:sp>
      <p:sp>
        <p:nvSpPr>
          <p:cNvPr id="11" name="Shape 296"/>
          <p:cNvSpPr/>
          <p:nvPr/>
        </p:nvSpPr>
        <p:spPr>
          <a:xfrm flipH="1">
            <a:off x="5452768" y="6333101"/>
            <a:ext cx="537787" cy="1"/>
          </a:xfrm>
          <a:prstGeom prst="line">
            <a:avLst/>
          </a:prstGeom>
          <a:ln w="25400">
            <a:solidFill>
              <a:schemeClr val="accent4">
                <a:hueOff val="102361"/>
                <a:satOff val="14118"/>
                <a:lumOff val="10675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defTabSz="642915">
              <a:defRPr sz="2600"/>
            </a:pPr>
            <a:endParaRPr sz="1828" kern="0">
              <a:solidFill>
                <a:sysClr val="windowText" lastClr="000000"/>
              </a:solidFill>
            </a:endParaRPr>
          </a:p>
        </p:txBody>
      </p:sp>
      <p:sp>
        <p:nvSpPr>
          <p:cNvPr id="12" name="Shape 297"/>
          <p:cNvSpPr/>
          <p:nvPr/>
        </p:nvSpPr>
        <p:spPr>
          <a:xfrm>
            <a:off x="8898573" y="4930879"/>
            <a:ext cx="689733" cy="622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/>
          <a:p>
            <a:pPr indent="-173229" defTabSz="321457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125" b="1" kern="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sym typeface="Arial"/>
              </a:rPr>
              <a:t>5000</a:t>
            </a:r>
          </a:p>
          <a:p>
            <a:pPr indent="-173229" defTabSz="321457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125" b="1" kern="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sym typeface="Arial"/>
              </a:rPr>
              <a:t>bars</a:t>
            </a:r>
          </a:p>
        </p:txBody>
      </p:sp>
      <p:sp>
        <p:nvSpPr>
          <p:cNvPr id="13" name="Shape 299"/>
          <p:cNvSpPr/>
          <p:nvPr/>
        </p:nvSpPr>
        <p:spPr>
          <a:xfrm flipV="1">
            <a:off x="4020275" y="3431631"/>
            <a:ext cx="360880" cy="360880"/>
          </a:xfrm>
          <a:prstGeom prst="line">
            <a:avLst/>
          </a:prstGeom>
          <a:ln w="25400">
            <a:solidFill>
              <a:schemeClr val="accent4">
                <a:hueOff val="102361"/>
                <a:satOff val="14118"/>
                <a:lumOff val="10675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defTabSz="642915">
              <a:defRPr sz="2600"/>
            </a:pPr>
            <a:endParaRPr sz="1828" kern="0">
              <a:solidFill>
                <a:sysClr val="windowText" lastClr="000000"/>
              </a:solidFill>
            </a:endParaRPr>
          </a:p>
        </p:txBody>
      </p:sp>
      <p:sp>
        <p:nvSpPr>
          <p:cNvPr id="14" name="Shape 300"/>
          <p:cNvSpPr/>
          <p:nvPr/>
        </p:nvSpPr>
        <p:spPr>
          <a:xfrm flipV="1">
            <a:off x="4694653" y="5778817"/>
            <a:ext cx="360880" cy="360880"/>
          </a:xfrm>
          <a:prstGeom prst="line">
            <a:avLst/>
          </a:prstGeom>
          <a:ln w="25400">
            <a:solidFill>
              <a:schemeClr val="accent4">
                <a:hueOff val="102361"/>
                <a:satOff val="14118"/>
                <a:lumOff val="10675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defTabSz="642915">
              <a:defRPr sz="2600"/>
            </a:pPr>
            <a:endParaRPr sz="1828" kern="0">
              <a:solidFill>
                <a:sysClr val="windowText" lastClr="000000"/>
              </a:solidFill>
            </a:endParaRPr>
          </a:p>
        </p:txBody>
      </p:sp>
      <p:sp>
        <p:nvSpPr>
          <p:cNvPr id="15" name="Shape 301"/>
          <p:cNvSpPr/>
          <p:nvPr/>
        </p:nvSpPr>
        <p:spPr>
          <a:xfrm>
            <a:off x="4313883" y="3822213"/>
            <a:ext cx="1819163" cy="62445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7631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 indent="-173229" defTabSz="321457">
              <a:defRPr sz="18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266" b="1" kern="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sym typeface="Arial"/>
              </a:rPr>
              <a:t>Metallic</a:t>
            </a:r>
          </a:p>
          <a:p>
            <a:pPr indent="-173229" defTabSz="321457">
              <a:defRPr sz="18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266" b="1" kern="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sym typeface="Arial"/>
              </a:rPr>
              <a:t>hydrogen?</a:t>
            </a:r>
          </a:p>
        </p:txBody>
      </p:sp>
      <p:sp>
        <p:nvSpPr>
          <p:cNvPr id="16" name="Shape 302"/>
          <p:cNvSpPr/>
          <p:nvPr/>
        </p:nvSpPr>
        <p:spPr>
          <a:xfrm>
            <a:off x="3434704" y="3626150"/>
            <a:ext cx="733511" cy="256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>
            <a:lvl1pPr indent="-246379" algn="l" defTabSz="457200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indent="-173229" defTabSz="321457"/>
            <a:r>
              <a:rPr sz="1125" kern="0"/>
              <a:t>2 Mbar</a:t>
            </a:r>
          </a:p>
        </p:txBody>
      </p:sp>
      <p:sp>
        <p:nvSpPr>
          <p:cNvPr id="17" name="Shape 303"/>
          <p:cNvSpPr/>
          <p:nvPr/>
        </p:nvSpPr>
        <p:spPr>
          <a:xfrm>
            <a:off x="4035179" y="5991093"/>
            <a:ext cx="733511" cy="25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>
            <a:lvl1pPr indent="-246379" algn="l" defTabSz="457200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indent="-173229" defTabSz="321457"/>
            <a:r>
              <a:rPr sz="1125" kern="0"/>
              <a:t>40 Mbar</a:t>
            </a:r>
          </a:p>
        </p:txBody>
      </p:sp>
      <p:sp>
        <p:nvSpPr>
          <p:cNvPr id="18" name="Shape 304"/>
          <p:cNvSpPr/>
          <p:nvPr/>
        </p:nvSpPr>
        <p:spPr>
          <a:xfrm>
            <a:off x="7063412" y="3375441"/>
            <a:ext cx="733511" cy="256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>
            <a:lvl1pPr indent="-246379" algn="l" defTabSz="457200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indent="-173229" defTabSz="321457"/>
            <a:r>
              <a:rPr sz="1125" kern="0"/>
              <a:t>100 km</a:t>
            </a:r>
          </a:p>
        </p:txBody>
      </p:sp>
      <p:sp>
        <p:nvSpPr>
          <p:cNvPr id="19" name="Shape 305"/>
          <p:cNvSpPr/>
          <p:nvPr/>
        </p:nvSpPr>
        <p:spPr>
          <a:xfrm>
            <a:off x="6981503" y="5084482"/>
            <a:ext cx="733511" cy="256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>
            <a:lvl1pPr indent="-246379" algn="l" defTabSz="457200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indent="-173229" defTabSz="321457"/>
            <a:r>
              <a:rPr sz="1125" kern="0"/>
              <a:t>1000 km</a:t>
            </a:r>
          </a:p>
        </p:txBody>
      </p:sp>
      <p:sp>
        <p:nvSpPr>
          <p:cNvPr id="20" name="Shape 306"/>
          <p:cNvSpPr/>
          <p:nvPr/>
        </p:nvSpPr>
        <p:spPr>
          <a:xfrm>
            <a:off x="7260825" y="3572785"/>
            <a:ext cx="1819164" cy="62445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7631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 indent="-173229" defTabSz="321457">
              <a:defRPr sz="18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266" b="1" kern="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sym typeface="Arial"/>
              </a:rPr>
              <a:t>Convective</a:t>
            </a:r>
          </a:p>
          <a:p>
            <a:pPr indent="-173229" defTabSz="321457">
              <a:defRPr sz="18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266" b="1" kern="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sym typeface="Arial"/>
              </a:rPr>
              <a:t>Region</a:t>
            </a:r>
          </a:p>
        </p:txBody>
      </p:sp>
      <p:sp>
        <p:nvSpPr>
          <p:cNvPr id="21" name="Shape 307"/>
          <p:cNvSpPr/>
          <p:nvPr/>
        </p:nvSpPr>
        <p:spPr>
          <a:xfrm>
            <a:off x="7260825" y="4579734"/>
            <a:ext cx="1819164" cy="62445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76311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 indent="-173229" defTabSz="321457">
              <a:defRPr sz="18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266" b="1" kern="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sym typeface="Arial"/>
              </a:rPr>
              <a:t>Radiative</a:t>
            </a:r>
          </a:p>
          <a:p>
            <a:pPr indent="-173229" defTabSz="321457">
              <a:defRPr sz="18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266" b="1" kern="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sym typeface="Arial"/>
              </a:rPr>
              <a:t>Zone?</a:t>
            </a:r>
          </a:p>
        </p:txBody>
      </p:sp>
      <p:sp>
        <p:nvSpPr>
          <p:cNvPr id="22" name="Shape 308"/>
          <p:cNvSpPr/>
          <p:nvPr/>
        </p:nvSpPr>
        <p:spPr>
          <a:xfrm>
            <a:off x="7079730" y="4343318"/>
            <a:ext cx="733511" cy="256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>
            <a:lvl1pPr indent="-246379" algn="l" defTabSz="457200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indent="-173229" defTabSz="321457"/>
            <a:r>
              <a:rPr sz="1125" kern="0"/>
              <a:t>600 km</a:t>
            </a:r>
          </a:p>
        </p:txBody>
      </p:sp>
    </p:spTree>
    <p:extLst>
      <p:ext uri="{BB962C8B-B14F-4D97-AF65-F5344CB8AC3E}">
        <p14:creationId xmlns:p14="http://schemas.microsoft.com/office/powerpoint/2010/main" val="1750312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27"/>
          <p:cNvSpPr/>
          <p:nvPr/>
        </p:nvSpPr>
        <p:spPr>
          <a:xfrm>
            <a:off x="2122289" y="484959"/>
            <a:ext cx="5496139" cy="450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>
            <a:normAutofit lnSpcReduction="10000"/>
          </a:bodyPr>
          <a:lstStyle>
            <a:lvl1pPr marL="234061" indent="-234061" algn="l" defTabSz="434340">
              <a:defRPr sz="3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pt-BR" sz="2672" dirty="0"/>
              <a:t>Gravitação de </a:t>
            </a:r>
            <a:r>
              <a:rPr lang="pt-BR" sz="2672" dirty="0" err="1"/>
              <a:t>Jupiter</a:t>
            </a:r>
            <a:endParaRPr sz="2672" dirty="0"/>
          </a:p>
        </p:txBody>
      </p:sp>
      <p:sp>
        <p:nvSpPr>
          <p:cNvPr id="3" name="Shape 328"/>
          <p:cNvSpPr/>
          <p:nvPr/>
        </p:nvSpPr>
        <p:spPr>
          <a:xfrm>
            <a:off x="2139780" y="1744205"/>
            <a:ext cx="3612248" cy="31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178587" indent="-178587" defTabSz="321457">
              <a:lnSpc>
                <a:spcPct val="120000"/>
              </a:lnSpc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endParaRPr sz="1406" dirty="0"/>
          </a:p>
        </p:txBody>
      </p:sp>
      <p:pic>
        <p:nvPicPr>
          <p:cNvPr id="4" name="graphic 3.jpg"/>
          <p:cNvPicPr>
            <a:picLocks noChangeAspect="1"/>
          </p:cNvPicPr>
          <p:nvPr/>
        </p:nvPicPr>
        <p:blipFill>
          <a:blip r:embed="rId4">
            <a:extLst/>
          </a:blip>
          <a:srcRect t="2409"/>
          <a:stretch>
            <a:fillRect/>
          </a:stretch>
        </p:blipFill>
        <p:spPr>
          <a:xfrm>
            <a:off x="1011382" y="935839"/>
            <a:ext cx="10663854" cy="5810438"/>
          </a:xfrm>
          <a:prstGeom prst="rect">
            <a:avLst/>
          </a:prstGeom>
          <a:ln w="25400">
            <a:solidFill>
              <a:srgbClr val="53585F"/>
            </a:solidFill>
            <a:miter lim="400000"/>
          </a:ln>
        </p:spPr>
      </p:pic>
      <p:sp>
        <p:nvSpPr>
          <p:cNvPr id="5" name="Shape 330"/>
          <p:cNvSpPr/>
          <p:nvPr/>
        </p:nvSpPr>
        <p:spPr>
          <a:xfrm>
            <a:off x="2420046" y="3893457"/>
            <a:ext cx="1978480" cy="217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>
            <a:lvl1pPr indent="-246379" algn="l" defTabSz="457200">
              <a:defRPr sz="14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200" dirty="0"/>
              <a:t>TRANSMITTED SIGNAL</a:t>
            </a:r>
          </a:p>
        </p:txBody>
      </p:sp>
      <p:sp>
        <p:nvSpPr>
          <p:cNvPr id="6" name="Shape 331"/>
          <p:cNvSpPr/>
          <p:nvPr/>
        </p:nvSpPr>
        <p:spPr>
          <a:xfrm>
            <a:off x="3347747" y="6074703"/>
            <a:ext cx="2150867" cy="195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>
            <a:lvl1pPr indent="-246379" algn="l" defTabSz="457200">
              <a:defRPr sz="1400" b="1">
                <a:solidFill>
                  <a:schemeClr val="accent5">
                    <a:hueOff val="101205"/>
                    <a:satOff val="-13598"/>
                    <a:lumOff val="23877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984" dirty="0"/>
              <a:t>DOPPLER</a:t>
            </a:r>
            <a:r>
              <a:rPr lang="en-US" sz="984" dirty="0"/>
              <a:t>-</a:t>
            </a:r>
            <a:r>
              <a:rPr sz="984" dirty="0"/>
              <a:t>SHIFTED SIGNAL</a:t>
            </a:r>
          </a:p>
        </p:txBody>
      </p:sp>
      <p:grpSp>
        <p:nvGrpSpPr>
          <p:cNvPr id="7" name="Group 336"/>
          <p:cNvGrpSpPr/>
          <p:nvPr/>
        </p:nvGrpSpPr>
        <p:grpSpPr>
          <a:xfrm>
            <a:off x="7785670" y="3321254"/>
            <a:ext cx="2691004" cy="681060"/>
            <a:chOff x="-902757" y="140380"/>
            <a:chExt cx="3827205" cy="968617"/>
          </a:xfrm>
        </p:grpSpPr>
        <p:sp>
          <p:nvSpPr>
            <p:cNvPr id="8" name="Shape 332"/>
            <p:cNvSpPr/>
            <p:nvPr/>
          </p:nvSpPr>
          <p:spPr>
            <a:xfrm>
              <a:off x="-902758" y="686649"/>
              <a:ext cx="863825" cy="1"/>
            </a:xfrm>
            <a:prstGeom prst="line">
              <a:avLst/>
            </a:prstGeom>
            <a:noFill/>
            <a:ln w="38100" cap="flat">
              <a:solidFill>
                <a:schemeClr val="accent5">
                  <a:hueOff val="101205"/>
                  <a:satOff val="-13598"/>
                  <a:lumOff val="23877"/>
                </a:scheme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600"/>
              </a:pPr>
              <a:endParaRPr sz="1828"/>
            </a:p>
          </p:txBody>
        </p:sp>
        <p:sp>
          <p:nvSpPr>
            <p:cNvPr id="9" name="Shape 333"/>
            <p:cNvSpPr/>
            <p:nvPr/>
          </p:nvSpPr>
          <p:spPr>
            <a:xfrm>
              <a:off x="-902758" y="963037"/>
              <a:ext cx="863825" cy="1"/>
            </a:xfrm>
            <a:prstGeom prst="line">
              <a:avLst/>
            </a:prstGeom>
            <a:noFill/>
            <a:ln w="38100" cap="flat">
              <a:solidFill>
                <a:srgbClr val="3B73C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600"/>
              </a:pPr>
              <a:endParaRPr sz="1828"/>
            </a:p>
          </p:txBody>
        </p:sp>
        <p:sp>
          <p:nvSpPr>
            <p:cNvPr id="10" name="Shape 334"/>
            <p:cNvSpPr/>
            <p:nvPr/>
          </p:nvSpPr>
          <p:spPr>
            <a:xfrm>
              <a:off x="0" y="181072"/>
              <a:ext cx="2913147" cy="927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b">
              <a:noAutofit/>
            </a:bodyPr>
            <a:lstStyle>
              <a:lvl1pPr indent="-246379" algn="l" defTabSz="457200">
                <a:defRPr sz="1400" b="1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200" dirty="0"/>
                <a:t>Gravity</a:t>
              </a:r>
              <a:r>
                <a:rPr lang="en-US" sz="1200" dirty="0"/>
                <a:t>-</a:t>
              </a:r>
              <a:r>
                <a:rPr sz="1200" dirty="0"/>
                <a:t>Perturbed Orbit</a:t>
              </a:r>
            </a:p>
          </p:txBody>
        </p:sp>
        <p:sp>
          <p:nvSpPr>
            <p:cNvPr id="11" name="Shape 335"/>
            <p:cNvSpPr/>
            <p:nvPr/>
          </p:nvSpPr>
          <p:spPr>
            <a:xfrm>
              <a:off x="14611" y="140380"/>
              <a:ext cx="2909837" cy="7035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b">
              <a:noAutofit/>
            </a:bodyPr>
            <a:lstStyle>
              <a:lvl1pPr indent="-246379" algn="l" defTabSz="457200">
                <a:defRPr sz="1400" b="1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200" dirty="0"/>
                <a:t>Computed Orbit</a:t>
              </a:r>
            </a:p>
          </p:txBody>
        </p:sp>
      </p:grpSp>
      <p:sp>
        <p:nvSpPr>
          <p:cNvPr id="12" name="Shape 337"/>
          <p:cNvSpPr/>
          <p:nvPr/>
        </p:nvSpPr>
        <p:spPr>
          <a:xfrm>
            <a:off x="5979546" y="1253072"/>
            <a:ext cx="3612248" cy="31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L="254000" indent="-254000" algn="l" defTabSz="457200">
              <a:lnSpc>
                <a:spcPct val="120000"/>
              </a:lnSpc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sz="1406" dirty="0"/>
          </a:p>
        </p:txBody>
      </p:sp>
    </p:spTree>
    <p:extLst>
      <p:ext uri="{BB962C8B-B14F-4D97-AF65-F5344CB8AC3E}">
        <p14:creationId xmlns:p14="http://schemas.microsoft.com/office/powerpoint/2010/main" val="3376730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39"/>
          <p:cNvSpPr/>
          <p:nvPr/>
        </p:nvSpPr>
        <p:spPr>
          <a:xfrm>
            <a:off x="2191562" y="277141"/>
            <a:ext cx="5496139" cy="450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>
            <a:normAutofit lnSpcReduction="10000"/>
          </a:bodyPr>
          <a:lstStyle>
            <a:lvl1pPr marL="234061" indent="-234061" algn="l" defTabSz="434340">
              <a:defRPr sz="3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pt-BR" sz="2672" dirty="0"/>
              <a:t>Estudo da Atmosfera</a:t>
            </a:r>
            <a:endParaRPr sz="2672" dirty="0"/>
          </a:p>
        </p:txBody>
      </p:sp>
      <p:pic>
        <p:nvPicPr>
          <p:cNvPr id="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7817" y="1153555"/>
            <a:ext cx="3688715" cy="3688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05777" y="5007506"/>
            <a:ext cx="3363848" cy="1062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36323" y="1316461"/>
            <a:ext cx="3675034" cy="422238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343"/>
          <p:cNvSpPr/>
          <p:nvPr/>
        </p:nvSpPr>
        <p:spPr>
          <a:xfrm>
            <a:off x="2209053" y="1069141"/>
            <a:ext cx="6644749" cy="363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178587" indent="-178587" defTabSz="321457">
              <a:lnSpc>
                <a:spcPct val="150000"/>
              </a:lnSpc>
              <a:buSzPct val="66000"/>
              <a:buBlip>
                <a:blip r:embed="rId6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endParaRPr sz="1406" dirty="0"/>
          </a:p>
        </p:txBody>
      </p:sp>
    </p:spTree>
    <p:extLst>
      <p:ext uri="{BB962C8B-B14F-4D97-AF65-F5344CB8AC3E}">
        <p14:creationId xmlns:p14="http://schemas.microsoft.com/office/powerpoint/2010/main" val="346005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53291" y="252145"/>
            <a:ext cx="91440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O que é Juno?</a:t>
            </a:r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670" y="1161779"/>
            <a:ext cx="6710826" cy="559171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735" y="823645"/>
            <a:ext cx="4240696" cy="589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88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10"/>
          <p:cNvSpPr/>
          <p:nvPr/>
        </p:nvSpPr>
        <p:spPr>
          <a:xfrm>
            <a:off x="2139780" y="2867560"/>
            <a:ext cx="3420942" cy="31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178587" indent="-178587" defTabSz="321457">
              <a:lnSpc>
                <a:spcPct val="120000"/>
              </a:lnSpc>
              <a:buSzPct val="66000"/>
              <a:buBlip>
                <a:blip r:embed="rId3"/>
              </a:buBlip>
              <a:defRPr sz="20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endParaRPr sz="1406" dirty="0"/>
          </a:p>
        </p:txBody>
      </p:sp>
      <p:pic>
        <p:nvPicPr>
          <p:cNvPr id="4" name="Untitled-1.png"/>
          <p:cNvPicPr>
            <a:picLocks noChangeAspect="1"/>
          </p:cNvPicPr>
          <p:nvPr/>
        </p:nvPicPr>
        <p:blipFill>
          <a:blip r:embed="rId4">
            <a:extLst/>
          </a:blip>
          <a:srcRect l="1782" t="4423" r="1782" b="1287"/>
          <a:stretch>
            <a:fillRect/>
          </a:stretch>
        </p:blipFill>
        <p:spPr>
          <a:xfrm>
            <a:off x="5805181" y="218048"/>
            <a:ext cx="5238882" cy="663995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313"/>
          <p:cNvSpPr/>
          <p:nvPr/>
        </p:nvSpPr>
        <p:spPr>
          <a:xfrm>
            <a:off x="7371168" y="621302"/>
            <a:ext cx="2293458" cy="28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indent="-246379" algn="l" defTabSz="457200">
              <a:defRPr sz="18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266" dirty="0"/>
              <a:t>FREQUENCY</a:t>
            </a:r>
          </a:p>
        </p:txBody>
      </p:sp>
      <p:sp>
        <p:nvSpPr>
          <p:cNvPr id="6" name="Shape 314"/>
          <p:cNvSpPr/>
          <p:nvPr/>
        </p:nvSpPr>
        <p:spPr>
          <a:xfrm>
            <a:off x="9704035" y="2490954"/>
            <a:ext cx="2293458" cy="28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/>
          <a:p>
            <a:pPr indent="-173229" defTabSz="321457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125" dirty="0"/>
              <a:t>NH  </a:t>
            </a:r>
            <a:r>
              <a:rPr sz="844" dirty="0"/>
              <a:t> </a:t>
            </a:r>
            <a:r>
              <a:rPr sz="1125" dirty="0"/>
              <a:t>CLOUD</a:t>
            </a:r>
          </a:p>
        </p:txBody>
      </p:sp>
      <p:sp>
        <p:nvSpPr>
          <p:cNvPr id="7" name="Shape 315"/>
          <p:cNvSpPr/>
          <p:nvPr/>
        </p:nvSpPr>
        <p:spPr>
          <a:xfrm>
            <a:off x="9664626" y="3708028"/>
            <a:ext cx="2293458" cy="28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>
            <a:lvl1pPr indent="-246379" algn="l" defTabSz="457200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125" dirty="0"/>
              <a:t>H  O CLOUD</a:t>
            </a:r>
          </a:p>
        </p:txBody>
      </p:sp>
      <p:sp>
        <p:nvSpPr>
          <p:cNvPr id="8" name="Shape 316"/>
          <p:cNvSpPr/>
          <p:nvPr/>
        </p:nvSpPr>
        <p:spPr>
          <a:xfrm>
            <a:off x="6503590" y="5456830"/>
            <a:ext cx="2293458" cy="28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>
            <a:lvl1pPr indent="-246379" algn="l" defTabSz="457200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125"/>
              <a:t>1000</a:t>
            </a:r>
          </a:p>
        </p:txBody>
      </p:sp>
      <p:sp>
        <p:nvSpPr>
          <p:cNvPr id="9" name="Shape 317"/>
          <p:cNvSpPr/>
          <p:nvPr/>
        </p:nvSpPr>
        <p:spPr>
          <a:xfrm>
            <a:off x="6527755" y="4582500"/>
            <a:ext cx="2293458" cy="28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>
            <a:lvl1pPr indent="-246379" algn="l" defTabSz="457200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125"/>
              <a:t>100</a:t>
            </a:r>
          </a:p>
        </p:txBody>
      </p:sp>
      <p:sp>
        <p:nvSpPr>
          <p:cNvPr id="10" name="Shape 318"/>
          <p:cNvSpPr/>
          <p:nvPr/>
        </p:nvSpPr>
        <p:spPr>
          <a:xfrm>
            <a:off x="6557007" y="3708028"/>
            <a:ext cx="2293458" cy="28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>
            <a:lvl1pPr indent="-246379" algn="l" defTabSz="457200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125"/>
              <a:t>10</a:t>
            </a:r>
          </a:p>
        </p:txBody>
      </p:sp>
      <p:sp>
        <p:nvSpPr>
          <p:cNvPr id="11" name="Shape 319"/>
          <p:cNvSpPr/>
          <p:nvPr/>
        </p:nvSpPr>
        <p:spPr>
          <a:xfrm>
            <a:off x="6607879" y="2804162"/>
            <a:ext cx="2293458" cy="28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>
            <a:lvl1pPr indent="-246379" algn="l" defTabSz="457200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125"/>
              <a:t>1</a:t>
            </a:r>
          </a:p>
        </p:txBody>
      </p:sp>
      <p:sp>
        <p:nvSpPr>
          <p:cNvPr id="12" name="Shape 320"/>
          <p:cNvSpPr/>
          <p:nvPr/>
        </p:nvSpPr>
        <p:spPr>
          <a:xfrm>
            <a:off x="6436886" y="1946789"/>
            <a:ext cx="2293458" cy="28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>
            <a:lvl1pPr indent="-246379" algn="l" defTabSz="457200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125"/>
              <a:t>0.1</a:t>
            </a:r>
          </a:p>
        </p:txBody>
      </p:sp>
      <p:sp>
        <p:nvSpPr>
          <p:cNvPr id="13" name="Shape 321"/>
          <p:cNvSpPr/>
          <p:nvPr/>
        </p:nvSpPr>
        <p:spPr>
          <a:xfrm>
            <a:off x="7623256" y="942897"/>
            <a:ext cx="1121894" cy="2"/>
          </a:xfrm>
          <a:prstGeom prst="line">
            <a:avLst/>
          </a:prstGeom>
          <a:ln w="25400">
            <a:solidFill>
              <a:schemeClr val="accent4">
                <a:hueOff val="102361"/>
                <a:satOff val="14118"/>
                <a:lumOff val="10675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600"/>
            </a:pPr>
            <a:endParaRPr sz="1828"/>
          </a:p>
        </p:txBody>
      </p:sp>
      <p:sp>
        <p:nvSpPr>
          <p:cNvPr id="14" name="Shape 322"/>
          <p:cNvSpPr/>
          <p:nvPr/>
        </p:nvSpPr>
        <p:spPr>
          <a:xfrm rot="16200000">
            <a:off x="5548652" y="3784892"/>
            <a:ext cx="1721606" cy="320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indent="-246379" algn="l" defTabSz="457200">
              <a:defRPr sz="18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266" dirty="0"/>
              <a:t>PRESSURE (BAR)</a:t>
            </a:r>
          </a:p>
        </p:txBody>
      </p:sp>
      <p:sp>
        <p:nvSpPr>
          <p:cNvPr id="15" name="Shape 323"/>
          <p:cNvSpPr/>
          <p:nvPr/>
        </p:nvSpPr>
        <p:spPr>
          <a:xfrm>
            <a:off x="753126" y="492017"/>
            <a:ext cx="5496139" cy="450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>
            <a:noAutofit/>
          </a:bodyPr>
          <a:lstStyle>
            <a:lvl1pPr marL="234061" indent="-234061" algn="l" defTabSz="434340">
              <a:defRPr sz="3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pt-BR" sz="3200" dirty="0"/>
              <a:t>Estudo da Atmosfera</a:t>
            </a:r>
            <a:endParaRPr sz="3200" dirty="0"/>
          </a:p>
        </p:txBody>
      </p:sp>
      <p:sp>
        <p:nvSpPr>
          <p:cNvPr id="16" name="Shape 324"/>
          <p:cNvSpPr/>
          <p:nvPr/>
        </p:nvSpPr>
        <p:spPr>
          <a:xfrm>
            <a:off x="9916574" y="2516168"/>
            <a:ext cx="239940" cy="28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>
            <a:lvl1pPr indent="-246379" algn="l" defTabSz="457200">
              <a:defRPr sz="12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 sz="1600"/>
            </a:pPr>
            <a:r>
              <a:rPr sz="844" dirty="0"/>
              <a:t>3</a:t>
            </a:r>
          </a:p>
        </p:txBody>
      </p:sp>
      <p:sp>
        <p:nvSpPr>
          <p:cNvPr id="17" name="Shape 325"/>
          <p:cNvSpPr/>
          <p:nvPr/>
        </p:nvSpPr>
        <p:spPr>
          <a:xfrm>
            <a:off x="9761299" y="3758456"/>
            <a:ext cx="239940" cy="28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/>
          <a:lstStyle>
            <a:lvl1pPr indent="-246379" algn="l" defTabSz="457200">
              <a:defRPr sz="12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 sz="1600"/>
            </a:pPr>
            <a:r>
              <a:rPr sz="844" dirty="0"/>
              <a:t>2</a:t>
            </a:r>
          </a:p>
        </p:txBody>
      </p:sp>
      <p:sp>
        <p:nvSpPr>
          <p:cNvPr id="18" name="Shape 311"/>
          <p:cNvSpPr/>
          <p:nvPr/>
        </p:nvSpPr>
        <p:spPr>
          <a:xfrm>
            <a:off x="1770748" y="5353989"/>
            <a:ext cx="2765637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indent="-246379" algn="l" defTabSz="457200">
              <a:defRPr sz="1600" i="1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sz="1125" dirty="0"/>
          </a:p>
        </p:txBody>
      </p:sp>
    </p:spTree>
    <p:extLst>
      <p:ext uri="{BB962C8B-B14F-4D97-AF65-F5344CB8AC3E}">
        <p14:creationId xmlns:p14="http://schemas.microsoft.com/office/powerpoint/2010/main" val="3051119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36035" y="251791"/>
            <a:ext cx="1025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Origem de Júpiter</a:t>
            </a:r>
          </a:p>
        </p:txBody>
      </p:sp>
      <p:pic>
        <p:nvPicPr>
          <p:cNvPr id="3" name="solar system formation.jpg"/>
          <p:cNvPicPr>
            <a:picLocks noChangeAspect="1"/>
          </p:cNvPicPr>
          <p:nvPr/>
        </p:nvPicPr>
        <p:blipFill>
          <a:blip r:embed="rId3">
            <a:extLst/>
          </a:blip>
          <a:srcRect t="7368" r="78" b="27342"/>
          <a:stretch>
            <a:fillRect/>
          </a:stretch>
        </p:blipFill>
        <p:spPr>
          <a:xfrm>
            <a:off x="953230" y="946670"/>
            <a:ext cx="10543442" cy="45927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0215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67"/>
          <p:cNvSpPr/>
          <p:nvPr/>
        </p:nvSpPr>
        <p:spPr>
          <a:xfrm>
            <a:off x="1235242" y="398773"/>
            <a:ext cx="5496139" cy="450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noAutofit/>
          </a:bodyPr>
          <a:lstStyle>
            <a:lvl1pPr marL="234061" indent="-234061" algn="l" defTabSz="434340">
              <a:defRPr sz="3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164568" indent="-164568" defTabSz="305384"/>
            <a:r>
              <a:rPr lang="pt-BR" sz="3600" kern="0" dirty="0"/>
              <a:t>Fim da missão</a:t>
            </a:r>
            <a:endParaRPr sz="3600" kern="0" dirty="0"/>
          </a:p>
        </p:txBody>
      </p:sp>
      <p:pic>
        <p:nvPicPr>
          <p:cNvPr id="3" name="Juno at Jupiter PIA19639.png"/>
          <p:cNvPicPr>
            <a:picLocks noChangeAspect="1"/>
          </p:cNvPicPr>
          <p:nvPr/>
        </p:nvPicPr>
        <p:blipFill>
          <a:blip r:embed="rId2">
            <a:extLst/>
          </a:blip>
          <a:srcRect b="31410"/>
          <a:stretch>
            <a:fillRect/>
          </a:stretch>
        </p:blipFill>
        <p:spPr>
          <a:xfrm>
            <a:off x="1235242" y="3218873"/>
            <a:ext cx="9144001" cy="352787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aixaDeTexto 4"/>
          <p:cNvSpPr txBox="1"/>
          <p:nvPr/>
        </p:nvSpPr>
        <p:spPr>
          <a:xfrm>
            <a:off x="1108361" y="1434098"/>
            <a:ext cx="11433931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Fevereiro de 2018, Juno vai entrar em Júpiter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Ao fim, Juno vai receber radiação equivalente a 100 milhões de Raios-X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Por causa da radiação, Juno ficará danificada e por isso adentrará em Júpiter</a:t>
            </a:r>
          </a:p>
        </p:txBody>
      </p:sp>
    </p:spTree>
    <p:extLst>
      <p:ext uri="{BB962C8B-B14F-4D97-AF65-F5344CB8AC3E}">
        <p14:creationId xmlns:p14="http://schemas.microsoft.com/office/powerpoint/2010/main" val="32334000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902" b="7706"/>
          <a:stretch>
            <a:fillRect/>
          </a:stretch>
        </p:blipFill>
        <p:spPr>
          <a:xfrm>
            <a:off x="2201525" y="1883271"/>
            <a:ext cx="7789019" cy="4297591"/>
          </a:xfrm>
          <a:prstGeom prst="rect">
            <a:avLst/>
          </a:prstGeom>
          <a:ln w="12700">
            <a:solidFill>
              <a:srgbClr val="53585F"/>
            </a:solidFill>
            <a:miter lim="400000"/>
          </a:ln>
        </p:spPr>
      </p:pic>
      <p:sp>
        <p:nvSpPr>
          <p:cNvPr id="3" name="Shape 372"/>
          <p:cNvSpPr/>
          <p:nvPr/>
        </p:nvSpPr>
        <p:spPr>
          <a:xfrm>
            <a:off x="2122289" y="484959"/>
            <a:ext cx="5496139" cy="450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>
            <a:normAutofit lnSpcReduction="10000"/>
          </a:bodyPr>
          <a:lstStyle>
            <a:lvl1pPr marL="234061" indent="-234061" algn="l" defTabSz="434340">
              <a:defRPr sz="3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pt-BR" sz="2672" dirty="0"/>
              <a:t>Como participar</a:t>
            </a:r>
            <a:endParaRPr sz="2672" dirty="0"/>
          </a:p>
        </p:txBody>
      </p:sp>
      <p:sp>
        <p:nvSpPr>
          <p:cNvPr id="4" name="Shape 373"/>
          <p:cNvSpPr/>
          <p:nvPr/>
        </p:nvSpPr>
        <p:spPr>
          <a:xfrm>
            <a:off x="2146923" y="1117615"/>
            <a:ext cx="618754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457200">
              <a:lnSpc>
                <a:spcPct val="120000"/>
              </a:lnSpc>
              <a:defRPr sz="20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406"/>
              <a:t>“Science in a Fishbowl”</a:t>
            </a:r>
          </a:p>
        </p:txBody>
      </p:sp>
      <p:sp>
        <p:nvSpPr>
          <p:cNvPr id="5" name="Shape 374"/>
          <p:cNvSpPr/>
          <p:nvPr/>
        </p:nvSpPr>
        <p:spPr>
          <a:xfrm>
            <a:off x="2153090" y="1381934"/>
            <a:ext cx="610994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457200">
              <a:lnSpc>
                <a:spcPct val="120000"/>
              </a:lnSpc>
              <a:defRPr sz="20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sz="1406"/>
              <a:t>http://missionjuno.swri.edu — click on “Junocam”</a:t>
            </a:r>
          </a:p>
        </p:txBody>
      </p:sp>
    </p:spTree>
    <p:extLst>
      <p:ext uri="{BB962C8B-B14F-4D97-AF65-F5344CB8AC3E}">
        <p14:creationId xmlns:p14="http://schemas.microsoft.com/office/powerpoint/2010/main" val="20476453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76"/>
          <p:cNvSpPr/>
          <p:nvPr/>
        </p:nvSpPr>
        <p:spPr>
          <a:xfrm>
            <a:off x="2122289" y="484959"/>
            <a:ext cx="5496139" cy="450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>
            <a:normAutofit lnSpcReduction="10000"/>
          </a:bodyPr>
          <a:lstStyle>
            <a:lvl1pPr marL="234061" indent="-234061" algn="l" defTabSz="434340">
              <a:defRPr sz="3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pt-BR" sz="2672" dirty="0"/>
              <a:t>Acompanhe a Juno</a:t>
            </a:r>
            <a:endParaRPr sz="2672" dirty="0"/>
          </a:p>
        </p:txBody>
      </p:sp>
      <p:pic>
        <p:nvPicPr>
          <p:cNvPr id="4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288" t="384" r="51855" b="53089"/>
          <a:stretch>
            <a:fillRect/>
          </a:stretch>
        </p:blipFill>
        <p:spPr>
          <a:xfrm>
            <a:off x="2479815" y="1580554"/>
            <a:ext cx="3461351" cy="2162278"/>
          </a:xfrm>
          <a:prstGeom prst="rect">
            <a:avLst/>
          </a:prstGeom>
          <a:ln w="12700">
            <a:solidFill>
              <a:srgbClr val="53585F"/>
            </a:solidFill>
            <a:miter lim="400000"/>
          </a:ln>
        </p:spPr>
      </p:pic>
      <p:pic>
        <p:nvPicPr>
          <p:cNvPr id="5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51976" t="384" r="167" b="53089"/>
          <a:stretch>
            <a:fillRect/>
          </a:stretch>
        </p:blipFill>
        <p:spPr>
          <a:xfrm>
            <a:off x="6185636" y="1580554"/>
            <a:ext cx="3461351" cy="2162278"/>
          </a:xfrm>
          <a:prstGeom prst="rect">
            <a:avLst/>
          </a:prstGeom>
          <a:ln w="12700">
            <a:solidFill>
              <a:srgbClr val="53585F"/>
            </a:solidFill>
            <a:miter lim="400000"/>
          </a:ln>
        </p:spPr>
      </p:pic>
      <p:pic>
        <p:nvPicPr>
          <p:cNvPr id="6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412" t="49701" r="51732" b="406"/>
          <a:stretch>
            <a:fillRect/>
          </a:stretch>
        </p:blipFill>
        <p:spPr>
          <a:xfrm>
            <a:off x="2479815" y="3970734"/>
            <a:ext cx="3461351" cy="2318710"/>
          </a:xfrm>
          <a:prstGeom prst="rect">
            <a:avLst/>
          </a:prstGeom>
          <a:ln w="12700">
            <a:solidFill>
              <a:srgbClr val="53585F"/>
            </a:solidFill>
            <a:miter lim="400000"/>
          </a:ln>
        </p:spPr>
      </p:pic>
      <p:pic>
        <p:nvPicPr>
          <p:cNvPr id="7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51976" t="49573" r="167" b="201"/>
          <a:stretch>
            <a:fillRect/>
          </a:stretch>
        </p:blipFill>
        <p:spPr>
          <a:xfrm>
            <a:off x="6185634" y="3970734"/>
            <a:ext cx="3461352" cy="2334198"/>
          </a:xfrm>
          <a:prstGeom prst="rect">
            <a:avLst/>
          </a:prstGeom>
          <a:ln w="12700">
            <a:solidFill>
              <a:srgbClr val="53585F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357905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83356" y="988863"/>
            <a:ext cx="97054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Referências: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err="1"/>
              <a:t>Nasa</a:t>
            </a:r>
            <a:r>
              <a:rPr lang="pt-BR" sz="2400" dirty="0"/>
              <a:t> (https://www.nasa.gov/mission_pages/juno/)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Site da Juno (</a:t>
            </a:r>
            <a:r>
              <a:rPr lang="pt-BR" sz="2400" dirty="0">
                <a:hlinkClick r:id="rId2"/>
              </a:rPr>
              <a:t>https://www.missionjuno.swri.edu/</a:t>
            </a:r>
            <a:r>
              <a:rPr lang="pt-BR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hlinkClick r:id="rId3"/>
              </a:rPr>
              <a:t>http://spaceflight101.com/juno/juno-mission-trajectory-design/</a:t>
            </a: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hlinkClick r:id="rId4"/>
              </a:rPr>
              <a:t>https://www.nasa.gov/mission_pages/juno/multimedia/junoppt.html#.V3CgbbgrK00</a:t>
            </a: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hlinkClick r:id="rId5"/>
              </a:rPr>
              <a:t>http://spaceflight101.com/juno/spacecraft-information/</a:t>
            </a: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hlinkClick r:id="rId6"/>
              </a:rPr>
              <a:t>http://www.popsci.com/how-juno-spacecraft-will-survive-jupiters-devastating-radiation</a:t>
            </a: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293558069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834781" y="855738"/>
            <a:ext cx="3139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/>
              <a:t>Obrigada!!!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789" y="2047165"/>
            <a:ext cx="5384893" cy="402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37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651803" y="515253"/>
            <a:ext cx="9495896" cy="1143000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Por que Júpiter?</a:t>
            </a:r>
            <a:br>
              <a:rPr lang="pt-BR" dirty="0"/>
            </a:b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84" y="1243986"/>
            <a:ext cx="5318928" cy="51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63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304" y="629478"/>
            <a:ext cx="7465392" cy="559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528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0022" y="818147"/>
            <a:ext cx="1071612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Alguns fatos sobre Júpiter:</a:t>
            </a:r>
          </a:p>
          <a:p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Maior planeta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Maior planeta gasoso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Muitos exoplanetas são parecidos com Júpiter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1º a ser formado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Rotação de 10 horas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Atmosfera feita de Hélio e Hidrogênio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Tem 67(!) luas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81474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72"/>
          <a:stretch/>
        </p:blipFill>
        <p:spPr>
          <a:xfrm>
            <a:off x="8285874" y="609600"/>
            <a:ext cx="3505074" cy="585979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05853" y="861842"/>
            <a:ext cx="712269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O que não sabemos sobre Júpiter</a:t>
            </a:r>
          </a:p>
          <a:p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Estrutura interna (Núcleo rochoso? Hidrogênio metálico?)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Há outros elementos que o formam?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O que dá origem ao campo magnético forte?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Como são os polos?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Como ele se originou?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Quando ele se originou?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669697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631" y="1127961"/>
            <a:ext cx="8133346" cy="508334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443790" y="256674"/>
            <a:ext cx="5149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/>
              <a:t>Galileo</a:t>
            </a:r>
            <a:r>
              <a:rPr lang="pt-BR" sz="2800" dirty="0"/>
              <a:t> (1989-2003)</a:t>
            </a:r>
          </a:p>
        </p:txBody>
      </p:sp>
    </p:spTree>
    <p:extLst>
      <p:ext uri="{BB962C8B-B14F-4D97-AF65-F5344CB8AC3E}">
        <p14:creationId xmlns:p14="http://schemas.microsoft.com/office/powerpoint/2010/main" val="10451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847850" y="685800"/>
            <a:ext cx="1390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Juno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677" y="685800"/>
            <a:ext cx="5342857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8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3018398_orig copy.jpg"/>
          <p:cNvPicPr>
            <a:picLocks noChangeAspect="1"/>
          </p:cNvPicPr>
          <p:nvPr/>
        </p:nvPicPr>
        <p:blipFill>
          <a:blip r:embed="rId2">
            <a:extLst/>
          </a:blip>
          <a:srcRect l="19261" t="21710" b="14985"/>
          <a:stretch>
            <a:fillRect/>
          </a:stretch>
        </p:blipFill>
        <p:spPr>
          <a:xfrm>
            <a:off x="1513428" y="129734"/>
            <a:ext cx="8598675" cy="67419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3" name="Group 223"/>
          <p:cNvGrpSpPr/>
          <p:nvPr/>
        </p:nvGrpSpPr>
        <p:grpSpPr>
          <a:xfrm>
            <a:off x="2521867" y="3195484"/>
            <a:ext cx="4457291" cy="2589242"/>
            <a:chOff x="0" y="0"/>
            <a:chExt cx="6339256" cy="3682477"/>
          </a:xfrm>
        </p:grpSpPr>
        <p:sp>
          <p:nvSpPr>
            <p:cNvPr id="211" name="Shape 211"/>
            <p:cNvSpPr/>
            <p:nvPr/>
          </p:nvSpPr>
          <p:spPr>
            <a:xfrm flipH="1">
              <a:off x="1738124" y="1499317"/>
              <a:ext cx="1" cy="1618311"/>
            </a:xfrm>
            <a:prstGeom prst="line">
              <a:avLst/>
            </a:prstGeom>
            <a:noFill/>
            <a:ln w="12700" cap="flat">
              <a:solidFill>
                <a:schemeClr val="accent4">
                  <a:hueOff val="102361"/>
                  <a:satOff val="14118"/>
                  <a:lumOff val="10675"/>
                </a:scheme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600"/>
              </a:pPr>
              <a:endParaRPr sz="1828"/>
            </a:p>
          </p:txBody>
        </p:sp>
        <p:sp>
          <p:nvSpPr>
            <p:cNvPr id="212" name="Shape 212"/>
            <p:cNvSpPr/>
            <p:nvPr/>
          </p:nvSpPr>
          <p:spPr>
            <a:xfrm>
              <a:off x="1380066" y="3081866"/>
              <a:ext cx="2193331" cy="472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b">
              <a:noAutofit/>
            </a:bodyPr>
            <a:lstStyle/>
            <a:p>
              <a:pPr indent="-173229" defTabSz="321457">
                <a:defRPr sz="1100" b="1">
                  <a:solidFill>
                    <a:schemeClr val="accent4">
                      <a:hueOff val="102361"/>
                      <a:satOff val="14118"/>
                      <a:lumOff val="10675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773" dirty="0"/>
                <a:t>Jupiter Energetic-particle</a:t>
              </a:r>
            </a:p>
            <a:p>
              <a:pPr indent="-173229" defTabSz="321457">
                <a:defRPr sz="1100" b="1">
                  <a:solidFill>
                    <a:schemeClr val="accent4">
                      <a:hueOff val="102361"/>
                      <a:satOff val="14118"/>
                      <a:lumOff val="10675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773" dirty="0"/>
                <a:t>Detector Instrument (JEDI)</a:t>
              </a:r>
            </a:p>
          </p:txBody>
        </p:sp>
        <p:sp>
          <p:nvSpPr>
            <p:cNvPr id="213" name="Shape 213"/>
            <p:cNvSpPr/>
            <p:nvPr/>
          </p:nvSpPr>
          <p:spPr>
            <a:xfrm>
              <a:off x="1969498" y="1777236"/>
              <a:ext cx="154040" cy="1071770"/>
            </a:xfrm>
            <a:prstGeom prst="line">
              <a:avLst/>
            </a:prstGeom>
            <a:noFill/>
            <a:ln w="12700" cap="flat">
              <a:solidFill>
                <a:schemeClr val="accent4">
                  <a:hueOff val="102361"/>
                  <a:satOff val="14118"/>
                  <a:lumOff val="10675"/>
                </a:scheme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600"/>
              </a:pPr>
              <a:endParaRPr sz="1828"/>
            </a:p>
          </p:txBody>
        </p:sp>
        <p:sp>
          <p:nvSpPr>
            <p:cNvPr id="214" name="Shape 214"/>
            <p:cNvSpPr/>
            <p:nvPr/>
          </p:nvSpPr>
          <p:spPr>
            <a:xfrm>
              <a:off x="2133684" y="2666570"/>
              <a:ext cx="1589783" cy="4459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b">
              <a:noAutofit/>
            </a:bodyPr>
            <a:lstStyle>
              <a:lvl1pPr indent="-246379" algn="l" defTabSz="457200">
                <a:defRPr sz="1100" b="1">
                  <a:solidFill>
                    <a:schemeClr val="accent4">
                      <a:hueOff val="102361"/>
                      <a:satOff val="14118"/>
                      <a:lumOff val="10675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773"/>
                <a:t>Microwave Radiometer (MWR)</a:t>
              </a:r>
            </a:p>
          </p:txBody>
        </p:sp>
        <p:grpSp>
          <p:nvGrpSpPr>
            <p:cNvPr id="217" name="Group 217"/>
            <p:cNvGrpSpPr/>
            <p:nvPr/>
          </p:nvGrpSpPr>
          <p:grpSpPr>
            <a:xfrm>
              <a:off x="0" y="0"/>
              <a:ext cx="2212182" cy="425613"/>
              <a:chOff x="38100" y="50800"/>
              <a:chExt cx="2212181" cy="425612"/>
            </a:xfrm>
          </p:grpSpPr>
          <p:sp>
            <p:nvSpPr>
              <p:cNvPr id="215" name="Shape 215"/>
              <p:cNvSpPr/>
              <p:nvPr/>
            </p:nvSpPr>
            <p:spPr>
              <a:xfrm>
                <a:off x="38100" y="50800"/>
                <a:ext cx="2212182" cy="3533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b">
                <a:noAutofit/>
              </a:bodyPr>
              <a:lstStyle>
                <a:lvl1pPr indent="-246379" algn="l" defTabSz="457200">
                  <a:defRPr sz="1100" b="1">
                    <a:solidFill>
                      <a:schemeClr val="accent4">
                        <a:hueOff val="102361"/>
                        <a:satOff val="14118"/>
                        <a:lumOff val="10675"/>
                      </a:schemeClr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rPr sz="773"/>
                  <a:t>Gravity Science</a:t>
                </a:r>
              </a:p>
            </p:txBody>
          </p:sp>
          <p:sp>
            <p:nvSpPr>
              <p:cNvPr id="216" name="Shape 216"/>
              <p:cNvSpPr/>
              <p:nvPr/>
            </p:nvSpPr>
            <p:spPr>
              <a:xfrm>
                <a:off x="1187791" y="284349"/>
                <a:ext cx="473337" cy="192064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600"/>
                </a:pPr>
                <a:endParaRPr sz="1828"/>
              </a:p>
            </p:txBody>
          </p:sp>
        </p:grpSp>
        <p:grpSp>
          <p:nvGrpSpPr>
            <p:cNvPr id="220" name="Group 220"/>
            <p:cNvGrpSpPr/>
            <p:nvPr/>
          </p:nvGrpSpPr>
          <p:grpSpPr>
            <a:xfrm>
              <a:off x="4634770" y="3236569"/>
              <a:ext cx="1704487" cy="445909"/>
              <a:chOff x="0" y="0"/>
              <a:chExt cx="1704485" cy="445907"/>
            </a:xfrm>
          </p:grpSpPr>
          <p:sp>
            <p:nvSpPr>
              <p:cNvPr id="218" name="Shape 218"/>
              <p:cNvSpPr/>
              <p:nvPr/>
            </p:nvSpPr>
            <p:spPr>
              <a:xfrm>
                <a:off x="0" y="0"/>
                <a:ext cx="1589783" cy="4459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b">
                <a:noAutofit/>
              </a:bodyPr>
              <a:lstStyle>
                <a:lvl1pPr indent="-246379" algn="l" defTabSz="457200">
                  <a:defRPr sz="1100" b="1">
                    <a:solidFill>
                      <a:schemeClr val="accent4">
                        <a:hueOff val="102361"/>
                        <a:satOff val="14118"/>
                        <a:lumOff val="10675"/>
                      </a:schemeClr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rPr sz="773" dirty="0"/>
                  <a:t>Magnetometer</a:t>
                </a:r>
              </a:p>
            </p:txBody>
          </p:sp>
          <p:sp>
            <p:nvSpPr>
              <p:cNvPr id="219" name="Shape 219"/>
              <p:cNvSpPr/>
              <p:nvPr/>
            </p:nvSpPr>
            <p:spPr>
              <a:xfrm flipV="1">
                <a:off x="1046318" y="89775"/>
                <a:ext cx="658168" cy="230267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600"/>
                </a:pPr>
                <a:endParaRPr sz="1828"/>
              </a:p>
            </p:txBody>
          </p:sp>
        </p:grpSp>
        <p:sp>
          <p:nvSpPr>
            <p:cNvPr id="221" name="Shape 221"/>
            <p:cNvSpPr/>
            <p:nvPr/>
          </p:nvSpPr>
          <p:spPr>
            <a:xfrm>
              <a:off x="2198704" y="1976230"/>
              <a:ext cx="1705076" cy="608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76311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b">
              <a:noAutofit/>
            </a:bodyPr>
            <a:lstStyle/>
            <a:p>
              <a:pPr indent="-173229" defTabSz="321457">
                <a:defRPr sz="1100" b="1">
                  <a:solidFill>
                    <a:schemeClr val="accent4">
                      <a:hueOff val="102361"/>
                      <a:satOff val="14118"/>
                      <a:lumOff val="10675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773"/>
                <a:t>Jovian Auroral</a:t>
              </a:r>
            </a:p>
            <a:p>
              <a:pPr indent="-173229" defTabSz="321457">
                <a:defRPr sz="1100" b="1">
                  <a:solidFill>
                    <a:schemeClr val="accent4">
                      <a:hueOff val="102361"/>
                      <a:satOff val="14118"/>
                      <a:lumOff val="10675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773"/>
                <a:t>Distributions </a:t>
              </a:r>
            </a:p>
            <a:p>
              <a:pPr indent="-173229" defTabSz="321457">
                <a:defRPr sz="1100" b="1">
                  <a:solidFill>
                    <a:schemeClr val="accent4">
                      <a:hueOff val="102361"/>
                      <a:satOff val="14118"/>
                      <a:lumOff val="10675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773"/>
                <a:t>Experiment (JADE)</a:t>
              </a:r>
            </a:p>
          </p:txBody>
        </p:sp>
        <p:sp>
          <p:nvSpPr>
            <p:cNvPr id="222" name="Shape 222"/>
            <p:cNvSpPr/>
            <p:nvPr/>
          </p:nvSpPr>
          <p:spPr>
            <a:xfrm>
              <a:off x="2013853" y="1388429"/>
              <a:ext cx="341056" cy="680932"/>
            </a:xfrm>
            <a:prstGeom prst="line">
              <a:avLst/>
            </a:prstGeom>
            <a:noFill/>
            <a:ln w="12700" cap="flat">
              <a:solidFill>
                <a:schemeClr val="accent4">
                  <a:hueOff val="102361"/>
                  <a:satOff val="14118"/>
                  <a:lumOff val="10675"/>
                </a:scheme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600"/>
              </a:pPr>
              <a:endParaRPr sz="1828"/>
            </a:p>
          </p:txBody>
        </p:sp>
      </p:grpSp>
      <p:sp>
        <p:nvSpPr>
          <p:cNvPr id="224" name="Shape 224"/>
          <p:cNvSpPr/>
          <p:nvPr/>
        </p:nvSpPr>
        <p:spPr>
          <a:xfrm>
            <a:off x="2122289" y="484959"/>
            <a:ext cx="5496139" cy="450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b">
            <a:normAutofit lnSpcReduction="10000"/>
          </a:bodyPr>
          <a:lstStyle>
            <a:lvl1pPr marL="234061" indent="-234061" algn="l" defTabSz="434340">
              <a:defRPr sz="3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endParaRPr sz="2672" dirty="0"/>
          </a:p>
        </p:txBody>
      </p:sp>
      <p:grpSp>
        <p:nvGrpSpPr>
          <p:cNvPr id="235" name="Group 235"/>
          <p:cNvGrpSpPr/>
          <p:nvPr/>
        </p:nvGrpSpPr>
        <p:grpSpPr>
          <a:xfrm>
            <a:off x="6597647" y="800949"/>
            <a:ext cx="4005210" cy="2242409"/>
            <a:chOff x="0" y="0"/>
            <a:chExt cx="5696297" cy="3189202"/>
          </a:xfrm>
        </p:grpSpPr>
        <p:pic>
          <p:nvPicPr>
            <p:cNvPr id="225" name="Juno Payload 2.ti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739" t="30399" r="57986" b="43132"/>
            <a:stretch>
              <a:fillRect/>
            </a:stretch>
          </p:blipFill>
          <p:spPr>
            <a:xfrm>
              <a:off x="0" y="88192"/>
              <a:ext cx="4959700" cy="3101011"/>
            </a:xfrm>
            <a:prstGeom prst="rect">
              <a:avLst/>
            </a:prstGeom>
            <a:ln w="12700" cap="flat">
              <a:solidFill>
                <a:srgbClr val="53585F"/>
              </a:solidFill>
              <a:prstDash val="solid"/>
              <a:miter lim="400000"/>
            </a:ln>
            <a:effectLst/>
          </p:spPr>
        </p:pic>
        <p:grpSp>
          <p:nvGrpSpPr>
            <p:cNvPr id="234" name="Group 234"/>
            <p:cNvGrpSpPr/>
            <p:nvPr/>
          </p:nvGrpSpPr>
          <p:grpSpPr>
            <a:xfrm>
              <a:off x="2157146" y="0"/>
              <a:ext cx="3539152" cy="3053033"/>
              <a:chOff x="0" y="0"/>
              <a:chExt cx="3539151" cy="3053032"/>
            </a:xfrm>
          </p:grpSpPr>
          <p:sp>
            <p:nvSpPr>
              <p:cNvPr id="226" name="Shape 226"/>
              <p:cNvSpPr/>
              <p:nvPr/>
            </p:nvSpPr>
            <p:spPr>
              <a:xfrm>
                <a:off x="1326969" y="0"/>
                <a:ext cx="2212183" cy="3533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b">
                <a:noAutofit/>
              </a:bodyPr>
              <a:lstStyle>
                <a:lvl1pPr indent="-246379" algn="l" defTabSz="457200">
                  <a:defRPr sz="1100" b="1">
                    <a:solidFill>
                      <a:schemeClr val="accent4">
                        <a:hueOff val="102361"/>
                        <a:satOff val="14118"/>
                        <a:lumOff val="10675"/>
                      </a:schemeClr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rPr sz="773"/>
                  <a:t>JunoCam</a:t>
                </a:r>
              </a:p>
            </p:txBody>
          </p:sp>
          <p:sp>
            <p:nvSpPr>
              <p:cNvPr id="227" name="Shape 227"/>
              <p:cNvSpPr/>
              <p:nvPr/>
            </p:nvSpPr>
            <p:spPr>
              <a:xfrm>
                <a:off x="971369" y="2498513"/>
                <a:ext cx="1738314" cy="5545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b">
                <a:noAutofit/>
              </a:bodyPr>
              <a:lstStyle>
                <a:lvl1pPr indent="-246379" algn="l" defTabSz="457200">
                  <a:defRPr sz="1100" b="1">
                    <a:solidFill>
                      <a:schemeClr val="accent4">
                        <a:hueOff val="102361"/>
                        <a:satOff val="14118"/>
                        <a:lumOff val="10675"/>
                      </a:schemeClr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rPr sz="773"/>
                  <a:t>Plasma Waves Instrument (WAVES)</a:t>
                </a:r>
              </a:p>
            </p:txBody>
          </p:sp>
          <p:sp>
            <p:nvSpPr>
              <p:cNvPr id="228" name="Shape 228"/>
              <p:cNvSpPr/>
              <p:nvPr/>
            </p:nvSpPr>
            <p:spPr>
              <a:xfrm flipV="1">
                <a:off x="1078002" y="301681"/>
                <a:ext cx="289753" cy="635277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600"/>
                </a:pPr>
                <a:endParaRPr sz="1828"/>
              </a:p>
            </p:txBody>
          </p:sp>
          <p:sp>
            <p:nvSpPr>
              <p:cNvPr id="229" name="Shape 229"/>
              <p:cNvSpPr/>
              <p:nvPr/>
            </p:nvSpPr>
            <p:spPr>
              <a:xfrm flipV="1">
                <a:off x="1154202" y="581804"/>
                <a:ext cx="258085" cy="448287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600"/>
                </a:pPr>
                <a:endParaRPr sz="1828"/>
              </a:p>
            </p:txBody>
          </p:sp>
          <p:sp>
            <p:nvSpPr>
              <p:cNvPr id="230" name="Shape 230"/>
              <p:cNvSpPr/>
              <p:nvPr/>
            </p:nvSpPr>
            <p:spPr>
              <a:xfrm>
                <a:off x="1614107" y="1695635"/>
                <a:ext cx="1361415" cy="7422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b">
                <a:noAutofit/>
              </a:bodyPr>
              <a:lstStyle/>
              <a:p>
                <a:pPr indent="-173229" defTabSz="321457">
                  <a:defRPr sz="1100" b="1">
                    <a:solidFill>
                      <a:schemeClr val="accent4">
                        <a:hueOff val="102361"/>
                        <a:satOff val="14118"/>
                        <a:lumOff val="10675"/>
                      </a:schemeClr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r>
                  <a:rPr sz="773"/>
                  <a:t>Jovian Infrared</a:t>
                </a:r>
              </a:p>
              <a:p>
                <a:pPr indent="-173229" defTabSz="321457">
                  <a:defRPr sz="1100" b="1">
                    <a:solidFill>
                      <a:schemeClr val="accent4">
                        <a:hueOff val="102361"/>
                        <a:satOff val="14118"/>
                        <a:lumOff val="10675"/>
                      </a:schemeClr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r>
                  <a:rPr sz="773"/>
                  <a:t>Auroral Mapper</a:t>
                </a:r>
              </a:p>
              <a:p>
                <a:pPr indent="-173229" defTabSz="321457">
                  <a:defRPr sz="1100" b="1">
                    <a:solidFill>
                      <a:schemeClr val="accent4">
                        <a:hueOff val="102361"/>
                        <a:satOff val="14118"/>
                        <a:lumOff val="10675"/>
                      </a:schemeClr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r>
                  <a:rPr sz="773"/>
                  <a:t>(JIRAM)</a:t>
                </a:r>
              </a:p>
            </p:txBody>
          </p:sp>
          <p:sp>
            <p:nvSpPr>
              <p:cNvPr id="231" name="Shape 231"/>
              <p:cNvSpPr/>
              <p:nvPr/>
            </p:nvSpPr>
            <p:spPr>
              <a:xfrm>
                <a:off x="832469" y="2020690"/>
                <a:ext cx="757602" cy="1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600"/>
                </a:pPr>
                <a:endParaRPr sz="1828"/>
              </a:p>
            </p:txBody>
          </p:sp>
          <p:sp>
            <p:nvSpPr>
              <p:cNvPr id="232" name="Shape 232"/>
              <p:cNvSpPr/>
              <p:nvPr/>
            </p:nvSpPr>
            <p:spPr>
              <a:xfrm>
                <a:off x="0" y="2803856"/>
                <a:ext cx="930786" cy="1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600"/>
                </a:pPr>
                <a:endParaRPr sz="1828"/>
              </a:p>
            </p:txBody>
          </p:sp>
          <p:sp>
            <p:nvSpPr>
              <p:cNvPr id="233" name="Shape 233"/>
              <p:cNvSpPr/>
              <p:nvPr/>
            </p:nvSpPr>
            <p:spPr>
              <a:xfrm>
                <a:off x="1398207" y="319801"/>
                <a:ext cx="1589783" cy="6065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b">
                <a:noAutofit/>
              </a:bodyPr>
              <a:lstStyle/>
              <a:p>
                <a:pPr indent="-173229" defTabSz="321457">
                  <a:defRPr sz="1100" b="1">
                    <a:solidFill>
                      <a:schemeClr val="accent4">
                        <a:hueOff val="102361"/>
                        <a:satOff val="14118"/>
                        <a:lumOff val="10675"/>
                      </a:schemeClr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r>
                  <a:rPr sz="773"/>
                  <a:t>Ultraviolet</a:t>
                </a:r>
              </a:p>
              <a:p>
                <a:pPr indent="-173229" defTabSz="321457">
                  <a:defRPr sz="1100" b="1">
                    <a:solidFill>
                      <a:schemeClr val="accent4">
                        <a:hueOff val="102361"/>
                        <a:satOff val="14118"/>
                        <a:lumOff val="10675"/>
                      </a:schemeClr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r>
                  <a:rPr sz="773"/>
                  <a:t>Spectrograph </a:t>
                </a:r>
              </a:p>
              <a:p>
                <a:pPr indent="-173229" defTabSz="321457">
                  <a:defRPr sz="1100" b="1">
                    <a:solidFill>
                      <a:schemeClr val="accent4">
                        <a:hueOff val="102361"/>
                        <a:satOff val="14118"/>
                        <a:lumOff val="10675"/>
                      </a:schemeClr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r>
                  <a:rPr sz="773"/>
                  <a:t>(UVS)</a:t>
                </a:r>
              </a:p>
            </p:txBody>
          </p:sp>
        </p:grpSp>
      </p:grpSp>
      <p:sp>
        <p:nvSpPr>
          <p:cNvPr id="237" name="Shape 237"/>
          <p:cNvSpPr/>
          <p:nvPr/>
        </p:nvSpPr>
        <p:spPr>
          <a:xfrm>
            <a:off x="7409008" y="3215348"/>
            <a:ext cx="2050535" cy="206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lvl1pPr indent="-246379" algn="l" defTabSz="457200">
              <a:defRPr sz="1600" b="1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pt-BR" sz="1125" dirty="0"/>
              <a:t>Instrumentos científicos da Juno</a:t>
            </a:r>
            <a:endParaRPr sz="1125" dirty="0"/>
          </a:p>
        </p:txBody>
      </p:sp>
      <p:sp>
        <p:nvSpPr>
          <p:cNvPr id="239" name="Shape 239"/>
          <p:cNvSpPr/>
          <p:nvPr/>
        </p:nvSpPr>
        <p:spPr>
          <a:xfrm>
            <a:off x="2247479" y="5990596"/>
            <a:ext cx="3794283" cy="522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164488" indent="-164488" defTabSz="321457">
              <a:lnSpc>
                <a:spcPct val="120000"/>
              </a:lnSpc>
              <a:buSzPct val="50000"/>
              <a:buBlip>
                <a:blip r:embed="rId4"/>
              </a:buBlip>
              <a:defRPr sz="1300">
                <a:solidFill>
                  <a:schemeClr val="accent4">
                    <a:hueOff val="102361"/>
                    <a:satOff val="14118"/>
                    <a:lumOff val="10675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914"/>
              <a:t>Spacecraft Dimensions:</a:t>
            </a:r>
          </a:p>
          <a:p>
            <a:pPr marL="164488" indent="-164488" defTabSz="321457">
              <a:buSzPct val="50000"/>
              <a:buBlip>
                <a:blip r:embed="rId4"/>
              </a:buBlip>
              <a:defRPr sz="13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914"/>
              <a:t>Diameter: 20 meters (66 feet)</a:t>
            </a:r>
          </a:p>
          <a:p>
            <a:pPr marL="164488" indent="-164488" defTabSz="321457">
              <a:buSzPct val="50000"/>
              <a:buBlip>
                <a:blip r:embed="rId4"/>
              </a:buBlip>
              <a:defRPr sz="1300">
                <a:solidFill>
                  <a:srgbClr val="A6AAA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914"/>
              <a:t>Height: 4.5 meters (15 feet)</a:t>
            </a:r>
          </a:p>
        </p:txBody>
      </p:sp>
      <p:pic>
        <p:nvPicPr>
          <p:cNvPr id="240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30375" y="5702592"/>
            <a:ext cx="229924" cy="8327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7493123"/>
      </p:ext>
    </p:extLst>
  </p:cSld>
  <p:clrMapOvr>
    <a:masterClrMapping/>
  </p:clrMapOvr>
  <p:transition spd="slow">
    <p:comb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TM03457452[[fn=Celeste]]</Template>
  <TotalTime>3021</TotalTime>
  <Words>646</Words>
  <Application>Microsoft Office PowerPoint</Application>
  <PresentationFormat>Widescreen</PresentationFormat>
  <Paragraphs>189</Paragraphs>
  <Slides>26</Slides>
  <Notes>9</Notes>
  <HiddenSlides>2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Celestial</vt:lpstr>
      <vt:lpstr>Juno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Juno</dc:title>
  <dc:creator>Jacqueline Garutti Lopes</dc:creator>
  <cp:lastModifiedBy>Jacqueline Garutti Lopes</cp:lastModifiedBy>
  <cp:revision>40</cp:revision>
  <dcterms:created xsi:type="dcterms:W3CDTF">2016-06-25T17:59:06Z</dcterms:created>
  <dcterms:modified xsi:type="dcterms:W3CDTF">2016-07-02T22:10:47Z</dcterms:modified>
</cp:coreProperties>
</file>