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6" r:id="rId2"/>
    <p:sldId id="258" r:id="rId3"/>
    <p:sldId id="265" r:id="rId4"/>
    <p:sldId id="259" r:id="rId5"/>
    <p:sldId id="260" r:id="rId6"/>
    <p:sldId id="264" r:id="rId7"/>
    <p:sldId id="263" r:id="rId8"/>
    <p:sldId id="262" r:id="rId9"/>
    <p:sldId id="273" r:id="rId10"/>
    <p:sldId id="274" r:id="rId11"/>
    <p:sldId id="275" r:id="rId12"/>
    <p:sldId id="266" r:id="rId13"/>
    <p:sldId id="271" r:id="rId14"/>
    <p:sldId id="270" r:id="rId15"/>
    <p:sldId id="272" r:id="rId16"/>
    <p:sldId id="267" r:id="rId17"/>
    <p:sldId id="276" r:id="rId18"/>
    <p:sldId id="277" r:id="rId19"/>
    <p:sldId id="279" r:id="rId20"/>
    <p:sldId id="268" r:id="rId21"/>
    <p:sldId id="285" r:id="rId22"/>
    <p:sldId id="298" r:id="rId23"/>
    <p:sldId id="280" r:id="rId24"/>
    <p:sldId id="282" r:id="rId25"/>
    <p:sldId id="283" r:id="rId26"/>
    <p:sldId id="284" r:id="rId27"/>
    <p:sldId id="294" r:id="rId28"/>
    <p:sldId id="295" r:id="rId29"/>
    <p:sldId id="296" r:id="rId30"/>
    <p:sldId id="286" r:id="rId31"/>
    <p:sldId id="297" r:id="rId32"/>
    <p:sldId id="287" r:id="rId33"/>
    <p:sldId id="288" r:id="rId34"/>
    <p:sldId id="289" r:id="rId35"/>
    <p:sldId id="290" r:id="rId36"/>
    <p:sldId id="291" r:id="rId37"/>
    <p:sldId id="292" r:id="rId38"/>
    <p:sldId id="293" r:id="rId39"/>
    <p:sldId id="257" r:id="rId40"/>
    <p:sldId id="269" r:id="rId4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78330" autoAdjust="0"/>
  </p:normalViewPr>
  <p:slideViewPr>
    <p:cSldViewPr>
      <p:cViewPr varScale="1">
        <p:scale>
          <a:sx n="50" d="100"/>
          <a:sy n="50" d="100"/>
        </p:scale>
        <p:origin x="-816"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DCE6D7-99F8-4440-83E5-CFACE38FB5F9}" type="datetimeFigureOut">
              <a:rPr lang="pt-BR" smtClean="0"/>
              <a:pPr/>
              <a:t>06/08/2016</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1D1DCF-E1B0-4949-81DD-030D223DA88D}" type="slidenum">
              <a:rPr lang="pt-BR" smtClean="0"/>
              <a:pPr/>
              <a:t>‹nº›</a:t>
            </a:fld>
            <a:endParaRPr lang="pt-BR"/>
          </a:p>
        </p:txBody>
      </p:sp>
    </p:spTree>
    <p:extLst>
      <p:ext uri="{BB962C8B-B14F-4D97-AF65-F5344CB8AC3E}">
        <p14:creationId xmlns:p14="http://schemas.microsoft.com/office/powerpoint/2010/main" xmlns="" val="3118321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horizons levou 8 horas</a:t>
            </a:r>
          </a:p>
          <a:p>
            <a:r>
              <a:rPr lang="en-US" dirty="0" smtClean="0"/>
              <a:t>Apollo 11 levou 100</a:t>
            </a:r>
            <a:r>
              <a:rPr lang="en-US" baseline="0" dirty="0" smtClean="0"/>
              <a:t> horas</a:t>
            </a:r>
          </a:p>
          <a:p>
            <a:r>
              <a:rPr lang="en-US" baseline="0" dirty="0" smtClean="0"/>
              <a:t>Delay terra lua: 1.3s</a:t>
            </a:r>
          </a:p>
          <a:p>
            <a:r>
              <a:rPr lang="en-US" baseline="0" dirty="0" smtClean="0"/>
              <a:t>Pressao terra 100kPa</a:t>
            </a:r>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3</a:t>
            </a:fld>
            <a:endParaRPr lang="pt-BR"/>
          </a:p>
        </p:txBody>
      </p:sp>
    </p:spTree>
    <p:extLst>
      <p:ext uri="{BB962C8B-B14F-4D97-AF65-F5344CB8AC3E}">
        <p14:creationId xmlns:p14="http://schemas.microsoft.com/office/powerpoint/2010/main" xmlns="" val="1366169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13</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14</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15</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16</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17</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18</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19</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20</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21</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16, 17:</a:t>
            </a:r>
            <a:r>
              <a:rPr lang="en-US" baseline="0" dirty="0" smtClean="0"/>
              <a:t> camera de tv no rover.</a:t>
            </a:r>
          </a:p>
          <a:p>
            <a:r>
              <a:rPr lang="en-US" baseline="0" dirty="0" smtClean="0"/>
              <a:t>Rover fica a certa distância do módulo. Camera programada para inclinar automaticamente após um comando da terra.</a:t>
            </a:r>
          </a:p>
          <a:p>
            <a:r>
              <a:rPr lang="en-US" baseline="0" dirty="0" smtClean="0"/>
              <a:t>15 nao inclinou.</a:t>
            </a:r>
          </a:p>
          <a:p>
            <a:r>
              <a:rPr lang="en-US" baseline="0" dirty="0" smtClean="0"/>
              <a:t>16 rover estacionado perto demais.</a:t>
            </a:r>
          </a:p>
        </p:txBody>
      </p:sp>
      <p:sp>
        <p:nvSpPr>
          <p:cNvPr id="4" name="Slide Number Placeholder 3"/>
          <p:cNvSpPr>
            <a:spLocks noGrp="1"/>
          </p:cNvSpPr>
          <p:nvPr>
            <p:ph type="sldNum" sz="quarter" idx="10"/>
          </p:nvPr>
        </p:nvSpPr>
        <p:spPr/>
        <p:txBody>
          <a:bodyPr/>
          <a:lstStyle/>
          <a:p>
            <a:fld id="{0F1D1DCF-E1B0-4949-81DD-030D223DA88D}" type="slidenum">
              <a:rPr lang="pt-BR" smtClean="0"/>
              <a:pPr/>
              <a:t>22</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5</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23</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24</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25</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26</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27</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28</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Lua se afasta 8.3cm/ano</a:t>
            </a:r>
          </a:p>
          <a:p>
            <a:r>
              <a:rPr lang="en-US" dirty="0" smtClean="0"/>
              <a:t>Apollo</a:t>
            </a:r>
            <a:r>
              <a:rPr lang="en-US" baseline="0" dirty="0" smtClean="0"/>
              <a:t> 11, 14, 15.</a:t>
            </a:r>
          </a:p>
          <a:p>
            <a:r>
              <a:rPr lang="en-US" baseline="0" dirty="0" smtClean="0"/>
              <a:t>Luna 17, 21</a:t>
            </a:r>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29</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30</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31</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32</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6</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smtClean="0"/>
              <a:t>Because the sky on the moon is black, we tend to believe the viewing conditions are the same as night on earth. Not true. The sun shines just as brightly (slightly brighter, in fact) on the lunar surface, and so the astronauts' eyes (and camera apertures) were set for photographing in daylight conditions.</a:t>
            </a:r>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33</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34</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35</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Gravidade na lua: 1.6m/s2.</a:t>
            </a:r>
          </a:p>
          <a:p>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36</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Lua “rebate</a:t>
            </a:r>
            <a:r>
              <a:rPr lang="en-US" baseline="0" dirty="0" smtClean="0"/>
              <a:t>” a luz. </a:t>
            </a:r>
            <a:endParaRPr lang="en-US" dirty="0" smtClean="0"/>
          </a:p>
          <a:p>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37</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Inércia.</a:t>
            </a:r>
            <a:r>
              <a:rPr lang="en-US" baseline="0" dirty="0" smtClean="0"/>
              <a:t> Nao há resistencia atmosferica para parar o movimento.</a:t>
            </a:r>
            <a:endParaRPr lang="en-US" dirty="0" smtClean="0"/>
          </a:p>
          <a:p>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38</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40</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Chandraayan: descobriu e confirmou agua na lua</a:t>
            </a:r>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7</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8</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Primeiro satelite. Arrasto fornece densidade da atmosfera. Propagacao das ondas emitidas fornece</a:t>
            </a:r>
            <a:r>
              <a:rPr lang="en-US" baseline="0" dirty="0" smtClean="0"/>
              <a:t> ionosfera. Nao possuia sensores. Emitia um bip.</a:t>
            </a:r>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9</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Primeiro satelite. Arrasto fornece densidade da atmosfera. Propagacao das ondas emitidas fornece</a:t>
            </a:r>
            <a:r>
              <a:rPr lang="en-US" baseline="0" dirty="0" smtClean="0"/>
              <a:t> ionosfera. Nao possuia sensores. Emitia um bip.</a:t>
            </a:r>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10</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Primeiro satelite. Arrasto fornece densidade da atmosfera. Propagacao das ondas emitidas fornece</a:t>
            </a:r>
            <a:r>
              <a:rPr lang="en-US" baseline="0" dirty="0" smtClean="0"/>
              <a:t> ionosfera. Nao possuia sensores. Emitia um bip.</a:t>
            </a:r>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11</a:t>
            </a:fld>
            <a:endParaRPr lang="pt-BR"/>
          </a:p>
        </p:txBody>
      </p:sp>
    </p:spTree>
    <p:extLst>
      <p:ext uri="{BB962C8B-B14F-4D97-AF65-F5344CB8AC3E}">
        <p14:creationId xmlns:p14="http://schemas.microsoft.com/office/powerpoint/2010/main" xmlns="" val="2923419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Mercurio: deus da viagem na mitologia romana.</a:t>
            </a:r>
            <a:endParaRPr lang="pt-BR" dirty="0"/>
          </a:p>
        </p:txBody>
      </p:sp>
      <p:sp>
        <p:nvSpPr>
          <p:cNvPr id="4" name="Slide Number Placeholder 3"/>
          <p:cNvSpPr>
            <a:spLocks noGrp="1"/>
          </p:cNvSpPr>
          <p:nvPr>
            <p:ph type="sldNum" sz="quarter" idx="10"/>
          </p:nvPr>
        </p:nvSpPr>
        <p:spPr/>
        <p:txBody>
          <a:bodyPr/>
          <a:lstStyle/>
          <a:p>
            <a:fld id="{0F1D1DCF-E1B0-4949-81DD-030D223DA88D}" type="slidenum">
              <a:rPr lang="pt-BR" smtClean="0"/>
              <a:pPr/>
              <a:t>12</a:t>
            </a:fld>
            <a:endParaRPr lang="pt-BR"/>
          </a:p>
        </p:txBody>
      </p:sp>
    </p:spTree>
    <p:extLst>
      <p:ext uri="{BB962C8B-B14F-4D97-AF65-F5344CB8AC3E}">
        <p14:creationId xmlns:p14="http://schemas.microsoft.com/office/powerpoint/2010/main" xmlns="" val="2923419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BR"/>
          </a:p>
        </p:txBody>
      </p:sp>
      <p:sp>
        <p:nvSpPr>
          <p:cNvPr id="4" name="Date Placeholder 3"/>
          <p:cNvSpPr>
            <a:spLocks noGrp="1"/>
          </p:cNvSpPr>
          <p:nvPr>
            <p:ph type="dt" sz="half" idx="10"/>
          </p:nvPr>
        </p:nvSpPr>
        <p:spPr/>
        <p:txBody>
          <a:bodyPr/>
          <a:lstStyle/>
          <a:p>
            <a:fld id="{F3F3596C-C61F-4E86-8F46-BE630D84C449}" type="datetimeFigureOut">
              <a:rPr lang="pt-BR" smtClean="0"/>
              <a:pPr/>
              <a:t>06/08/2016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0A1EC8B-B531-48B6-9580-F4C7100ABCA8}" type="slidenum">
              <a:rPr lang="pt-BR" smtClean="0"/>
              <a:pPr/>
              <a:t>‹nº›</a:t>
            </a:fld>
            <a:endParaRPr lang="pt-BR"/>
          </a:p>
        </p:txBody>
      </p:sp>
    </p:spTree>
    <p:extLst>
      <p:ext uri="{BB962C8B-B14F-4D97-AF65-F5344CB8AC3E}">
        <p14:creationId xmlns:p14="http://schemas.microsoft.com/office/powerpoint/2010/main" xmlns="" val="5277637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F3F3596C-C61F-4E86-8F46-BE630D84C449}" type="datetimeFigureOut">
              <a:rPr lang="pt-BR" smtClean="0"/>
              <a:pPr/>
              <a:t>06/08/2016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0A1EC8B-B531-48B6-9580-F4C7100ABCA8}" type="slidenum">
              <a:rPr lang="pt-BR" smtClean="0"/>
              <a:pPr/>
              <a:t>‹nº›</a:t>
            </a:fld>
            <a:endParaRPr lang="pt-BR"/>
          </a:p>
        </p:txBody>
      </p:sp>
    </p:spTree>
    <p:extLst>
      <p:ext uri="{BB962C8B-B14F-4D97-AF65-F5344CB8AC3E}">
        <p14:creationId xmlns:p14="http://schemas.microsoft.com/office/powerpoint/2010/main" xmlns="" val="1388030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F3F3596C-C61F-4E86-8F46-BE630D84C449}" type="datetimeFigureOut">
              <a:rPr lang="pt-BR" smtClean="0"/>
              <a:pPr/>
              <a:t>06/08/2016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0A1EC8B-B531-48B6-9580-F4C7100ABCA8}" type="slidenum">
              <a:rPr lang="pt-BR" smtClean="0"/>
              <a:pPr/>
              <a:t>‹nº›</a:t>
            </a:fld>
            <a:endParaRPr lang="pt-BR"/>
          </a:p>
        </p:txBody>
      </p:sp>
    </p:spTree>
    <p:extLst>
      <p:ext uri="{BB962C8B-B14F-4D97-AF65-F5344CB8AC3E}">
        <p14:creationId xmlns:p14="http://schemas.microsoft.com/office/powerpoint/2010/main" xmlns="" val="2318064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F3F3596C-C61F-4E86-8F46-BE630D84C449}" type="datetimeFigureOut">
              <a:rPr lang="pt-BR" smtClean="0"/>
              <a:pPr/>
              <a:t>06/08/2016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0A1EC8B-B531-48B6-9580-F4C7100ABCA8}" type="slidenum">
              <a:rPr lang="pt-BR" smtClean="0"/>
              <a:pPr/>
              <a:t>‹nº›</a:t>
            </a:fld>
            <a:endParaRPr lang="pt-BR"/>
          </a:p>
        </p:txBody>
      </p:sp>
    </p:spTree>
    <p:extLst>
      <p:ext uri="{BB962C8B-B14F-4D97-AF65-F5344CB8AC3E}">
        <p14:creationId xmlns:p14="http://schemas.microsoft.com/office/powerpoint/2010/main" xmlns="" val="1505529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F3596C-C61F-4E86-8F46-BE630D84C449}" type="datetimeFigureOut">
              <a:rPr lang="pt-BR" smtClean="0"/>
              <a:pPr/>
              <a:t>06/08/2016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0A1EC8B-B531-48B6-9580-F4C7100ABCA8}" type="slidenum">
              <a:rPr lang="pt-BR" smtClean="0"/>
              <a:pPr/>
              <a:t>‹nº›</a:t>
            </a:fld>
            <a:endParaRPr lang="pt-BR"/>
          </a:p>
        </p:txBody>
      </p:sp>
    </p:spTree>
    <p:extLst>
      <p:ext uri="{BB962C8B-B14F-4D97-AF65-F5344CB8AC3E}">
        <p14:creationId xmlns:p14="http://schemas.microsoft.com/office/powerpoint/2010/main" xmlns="" val="33302594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Date Placeholder 4"/>
          <p:cNvSpPr>
            <a:spLocks noGrp="1"/>
          </p:cNvSpPr>
          <p:nvPr>
            <p:ph type="dt" sz="half" idx="10"/>
          </p:nvPr>
        </p:nvSpPr>
        <p:spPr/>
        <p:txBody>
          <a:bodyPr/>
          <a:lstStyle/>
          <a:p>
            <a:fld id="{F3F3596C-C61F-4E86-8F46-BE630D84C449}" type="datetimeFigureOut">
              <a:rPr lang="pt-BR" smtClean="0"/>
              <a:pPr/>
              <a:t>06/08/2016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0A1EC8B-B531-48B6-9580-F4C7100ABCA8}" type="slidenum">
              <a:rPr lang="pt-BR" smtClean="0"/>
              <a:pPr/>
              <a:t>‹nº›</a:t>
            </a:fld>
            <a:endParaRPr lang="pt-BR"/>
          </a:p>
        </p:txBody>
      </p:sp>
    </p:spTree>
    <p:extLst>
      <p:ext uri="{BB962C8B-B14F-4D97-AF65-F5344CB8AC3E}">
        <p14:creationId xmlns:p14="http://schemas.microsoft.com/office/powerpoint/2010/main" xmlns="" val="2398862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Date Placeholder 6"/>
          <p:cNvSpPr>
            <a:spLocks noGrp="1"/>
          </p:cNvSpPr>
          <p:nvPr>
            <p:ph type="dt" sz="half" idx="10"/>
          </p:nvPr>
        </p:nvSpPr>
        <p:spPr/>
        <p:txBody>
          <a:bodyPr/>
          <a:lstStyle/>
          <a:p>
            <a:fld id="{F3F3596C-C61F-4E86-8F46-BE630D84C449}" type="datetimeFigureOut">
              <a:rPr lang="pt-BR" smtClean="0"/>
              <a:pPr/>
              <a:t>06/08/2016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60A1EC8B-B531-48B6-9580-F4C7100ABCA8}" type="slidenum">
              <a:rPr lang="pt-BR" smtClean="0"/>
              <a:pPr/>
              <a:t>‹nº›</a:t>
            </a:fld>
            <a:endParaRPr lang="pt-BR"/>
          </a:p>
        </p:txBody>
      </p:sp>
    </p:spTree>
    <p:extLst>
      <p:ext uri="{BB962C8B-B14F-4D97-AF65-F5344CB8AC3E}">
        <p14:creationId xmlns:p14="http://schemas.microsoft.com/office/powerpoint/2010/main" xmlns="" val="2567752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Date Placeholder 2"/>
          <p:cNvSpPr>
            <a:spLocks noGrp="1"/>
          </p:cNvSpPr>
          <p:nvPr>
            <p:ph type="dt" sz="half" idx="10"/>
          </p:nvPr>
        </p:nvSpPr>
        <p:spPr/>
        <p:txBody>
          <a:bodyPr/>
          <a:lstStyle/>
          <a:p>
            <a:fld id="{F3F3596C-C61F-4E86-8F46-BE630D84C449}" type="datetimeFigureOut">
              <a:rPr lang="pt-BR" smtClean="0"/>
              <a:pPr/>
              <a:t>06/08/2016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60A1EC8B-B531-48B6-9580-F4C7100ABCA8}" type="slidenum">
              <a:rPr lang="pt-BR" smtClean="0"/>
              <a:pPr/>
              <a:t>‹nº›</a:t>
            </a:fld>
            <a:endParaRPr lang="pt-BR"/>
          </a:p>
        </p:txBody>
      </p:sp>
    </p:spTree>
    <p:extLst>
      <p:ext uri="{BB962C8B-B14F-4D97-AF65-F5344CB8AC3E}">
        <p14:creationId xmlns:p14="http://schemas.microsoft.com/office/powerpoint/2010/main" xmlns="" val="16757497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F3596C-C61F-4E86-8F46-BE630D84C449}" type="datetimeFigureOut">
              <a:rPr lang="pt-BR" smtClean="0"/>
              <a:pPr/>
              <a:t>06/08/2016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60A1EC8B-B531-48B6-9580-F4C7100ABCA8}" type="slidenum">
              <a:rPr lang="pt-BR" smtClean="0"/>
              <a:pPr/>
              <a:t>‹nº›</a:t>
            </a:fld>
            <a:endParaRPr lang="pt-BR"/>
          </a:p>
        </p:txBody>
      </p:sp>
    </p:spTree>
    <p:extLst>
      <p:ext uri="{BB962C8B-B14F-4D97-AF65-F5344CB8AC3E}">
        <p14:creationId xmlns:p14="http://schemas.microsoft.com/office/powerpoint/2010/main" xmlns="" val="25587437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F3596C-C61F-4E86-8F46-BE630D84C449}" type="datetimeFigureOut">
              <a:rPr lang="pt-BR" smtClean="0"/>
              <a:pPr/>
              <a:t>06/08/2016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0A1EC8B-B531-48B6-9580-F4C7100ABCA8}" type="slidenum">
              <a:rPr lang="pt-BR" smtClean="0"/>
              <a:pPr/>
              <a:t>‹nº›</a:t>
            </a:fld>
            <a:endParaRPr lang="pt-BR"/>
          </a:p>
        </p:txBody>
      </p:sp>
    </p:spTree>
    <p:extLst>
      <p:ext uri="{BB962C8B-B14F-4D97-AF65-F5344CB8AC3E}">
        <p14:creationId xmlns:p14="http://schemas.microsoft.com/office/powerpoint/2010/main" xmlns="" val="1290572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F3596C-C61F-4E86-8F46-BE630D84C449}" type="datetimeFigureOut">
              <a:rPr lang="pt-BR" smtClean="0"/>
              <a:pPr/>
              <a:t>06/08/2016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0A1EC8B-B531-48B6-9580-F4C7100ABCA8}" type="slidenum">
              <a:rPr lang="pt-BR" smtClean="0"/>
              <a:pPr/>
              <a:t>‹nº›</a:t>
            </a:fld>
            <a:endParaRPr lang="pt-BR"/>
          </a:p>
        </p:txBody>
      </p:sp>
    </p:spTree>
    <p:extLst>
      <p:ext uri="{BB962C8B-B14F-4D97-AF65-F5344CB8AC3E}">
        <p14:creationId xmlns:p14="http://schemas.microsoft.com/office/powerpoint/2010/main" xmlns="" val="1256736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extLst>
              <a:ext uri="{BEBA8EAE-BF5A-486C-A8C5-ECC9F3942E4B}">
                <a14:imgProps xmlns:a14="http://schemas.microsoft.com/office/drawing/2010/main" xmlns="">
                  <a14:imgLayer r:embed="rId14">
                    <a14:imgEffect>
                      <a14:brightnessContrast bright="-28000" contrast="39000"/>
                    </a14:imgEffect>
                  </a14:imgLayer>
                </a14:imgProps>
              </a:ext>
            </a:extLst>
          </a:blip>
          <a:srcRect/>
          <a:stretch>
            <a:fillRect l="-45000" r="-4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F3596C-C61F-4E86-8F46-BE630D84C449}" type="datetimeFigureOut">
              <a:rPr lang="pt-BR" smtClean="0"/>
              <a:pPr/>
              <a:t>06/08/2016</a:t>
            </a:fld>
            <a:endParaRPr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1EC8B-B531-48B6-9580-F4C7100ABCA8}" type="slidenum">
              <a:rPr lang="pt-BR" smtClean="0"/>
              <a:pPr/>
              <a:t>‹nº›</a:t>
            </a:fld>
            <a:endParaRPr lang="pt-BR"/>
          </a:p>
        </p:txBody>
      </p:sp>
    </p:spTree>
    <p:extLst>
      <p:ext uri="{BB962C8B-B14F-4D97-AF65-F5344CB8AC3E}">
        <p14:creationId xmlns:p14="http://schemas.microsoft.com/office/powerpoint/2010/main" xmlns="" val="22696174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gif"/></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hyperlink" Target="Apollo_10_Earthrise.ogv.480p.og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Apollo%2015%20Hammer%20and%20Feather%20Drop%20(480p_30fps_H264-128kbit_AAC).mp4"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Ap16_rover.og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3" Type="http://schemas.openxmlformats.org/officeDocument/2006/relationships/hyperlink" Target="Apollo%2017%20crew%20setting%20up%20the%20U.S.%20flag%20(360p_30fps_H264-96kbit_AAC).mp4"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57018"/>
            <a:ext cx="9144000" cy="707886"/>
          </a:xfrm>
          <a:prstGeom prst="rect">
            <a:avLst/>
          </a:prstGeom>
          <a:noFill/>
        </p:spPr>
        <p:txBody>
          <a:bodyPr wrap="square" rtlCol="0">
            <a:spAutoFit/>
          </a:bodyPr>
          <a:lstStyle/>
          <a:p>
            <a:pPr algn="ctr"/>
            <a:r>
              <a:rPr lang="en-US" sz="4000" b="1" dirty="0" smtClean="0">
                <a:solidFill>
                  <a:schemeClr val="bg1"/>
                </a:solidFill>
              </a:rPr>
              <a:t>A HUMANIDADE FOI À LUA? </a:t>
            </a:r>
            <a:endParaRPr lang="pt-BR" sz="4000" b="1" dirty="0">
              <a:solidFill>
                <a:schemeClr val="bg1"/>
              </a:solidFill>
            </a:endParaRPr>
          </a:p>
        </p:txBody>
      </p:sp>
      <p:pic>
        <p:nvPicPr>
          <p:cNvPr id="1026" name="Picture 2" descr="https://www.nasa.gov/sites/default/files/styles/full_width_feature/public/9127440.jpg?itok=hSDsWzhI"/>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0552" y="2564904"/>
            <a:ext cx="3822895" cy="3877980"/>
          </a:xfrm>
          <a:prstGeom prst="rect">
            <a:avLst/>
          </a:prstGeom>
          <a:noFill/>
          <a:ln>
            <a:solidFill>
              <a:schemeClr val="bg1">
                <a:lumMod val="75000"/>
              </a:schemeClr>
            </a:solidFill>
          </a:ln>
          <a:extLst>
            <a:ext uri="{909E8E84-426E-40DD-AFC4-6F175D3DCCD1}">
              <a14:hiddenFill xmlns:a14="http://schemas.microsoft.com/office/drawing/2010/main" xmlns="">
                <a:solidFill>
                  <a:srgbClr val="FFFFFF"/>
                </a:solidFill>
              </a14:hiddenFill>
            </a:ext>
          </a:extLst>
        </p:spPr>
      </p:pic>
      <p:pic>
        <p:nvPicPr>
          <p:cNvPr id="7" name="Picture 2"/>
          <p:cNvPicPr>
            <a:picLocks noChangeAspect="1" noChangeArrowheads="1"/>
          </p:cNvPicPr>
          <p:nvPr/>
        </p:nvPicPr>
        <p:blipFill>
          <a:blip r:embed="rId3" cstate="print"/>
          <a:srcRect/>
          <a:stretch>
            <a:fillRect/>
          </a:stretch>
        </p:blipFill>
        <p:spPr bwMode="auto">
          <a:xfrm>
            <a:off x="144016" y="138536"/>
            <a:ext cx="2699792" cy="1448280"/>
          </a:xfrm>
          <a:prstGeom prst="rect">
            <a:avLst/>
          </a:prstGeom>
          <a:noFill/>
          <a:ln w="9525">
            <a:noFill/>
            <a:miter lim="800000"/>
            <a:headEnd/>
            <a:tailEnd/>
          </a:ln>
        </p:spPr>
      </p:pic>
      <p:pic>
        <p:nvPicPr>
          <p:cNvPr id="8" name="Picture 13"/>
          <p:cNvPicPr>
            <a:picLocks noChangeAspect="1" noChangeArrowheads="1"/>
          </p:cNvPicPr>
          <p:nvPr/>
        </p:nvPicPr>
        <p:blipFill>
          <a:blip r:embed="rId4" cstate="print"/>
          <a:srcRect/>
          <a:stretch>
            <a:fillRect/>
          </a:stretch>
        </p:blipFill>
        <p:spPr bwMode="auto">
          <a:xfrm>
            <a:off x="7092280" y="116632"/>
            <a:ext cx="1523820" cy="1296144"/>
          </a:xfrm>
          <a:prstGeom prst="rect">
            <a:avLst/>
          </a:prstGeom>
          <a:noFill/>
          <a:ln w="9525">
            <a:noFill/>
            <a:miter lim="800000"/>
            <a:headEnd/>
            <a:tailEnd/>
          </a:ln>
        </p:spPr>
      </p:pic>
      <p:sp>
        <p:nvSpPr>
          <p:cNvPr id="9" name="Retângulo 10"/>
          <p:cNvSpPr/>
          <p:nvPr/>
        </p:nvSpPr>
        <p:spPr>
          <a:xfrm>
            <a:off x="6349434" y="1379067"/>
            <a:ext cx="2903086" cy="415498"/>
          </a:xfrm>
          <a:prstGeom prst="rect">
            <a:avLst/>
          </a:prstGeom>
        </p:spPr>
        <p:txBody>
          <a:bodyPr wrap="square">
            <a:spAutoFit/>
          </a:bodyPr>
          <a:lstStyle/>
          <a:p>
            <a:pPr algn="ctr"/>
            <a:r>
              <a:rPr lang="pt-BR" sz="1050" dirty="0" smtClean="0">
                <a:solidFill>
                  <a:schemeClr val="bg1"/>
                </a:solidFill>
                <a:latin typeface="Century Gothic" pitchFamily="34" charset="0"/>
              </a:rPr>
              <a:t>Centro de Divulgação da Astronomia</a:t>
            </a:r>
          </a:p>
          <a:p>
            <a:pPr algn="ctr"/>
            <a:r>
              <a:rPr lang="pt-BR" sz="1050" dirty="0" smtClean="0">
                <a:solidFill>
                  <a:schemeClr val="bg1"/>
                </a:solidFill>
                <a:latin typeface="Century Gothic" pitchFamily="34" charset="0"/>
              </a:rPr>
              <a:t>Observatório Dietrich </a:t>
            </a:r>
            <a:r>
              <a:rPr lang="pt-BR" sz="1050" dirty="0" err="1" smtClean="0">
                <a:solidFill>
                  <a:schemeClr val="bg1"/>
                </a:solidFill>
                <a:latin typeface="Century Gothic" pitchFamily="34" charset="0"/>
              </a:rPr>
              <a:t>Schiel</a:t>
            </a:r>
            <a:endParaRPr lang="pt-BR" sz="1050" dirty="0" smtClean="0">
              <a:solidFill>
                <a:schemeClr val="bg1"/>
              </a:solidFill>
              <a:latin typeface="Century Gothic" pitchFamily="34" charset="0"/>
            </a:endParaRPr>
          </a:p>
        </p:txBody>
      </p:sp>
      <p:sp>
        <p:nvSpPr>
          <p:cNvPr id="6" name="TextBox 5"/>
          <p:cNvSpPr txBox="1"/>
          <p:nvPr/>
        </p:nvSpPr>
        <p:spPr>
          <a:xfrm>
            <a:off x="2056695" y="6426147"/>
            <a:ext cx="5030608" cy="369332"/>
          </a:xfrm>
          <a:prstGeom prst="rect">
            <a:avLst/>
          </a:prstGeom>
          <a:noFill/>
        </p:spPr>
        <p:txBody>
          <a:bodyPr wrap="none" rtlCol="0">
            <a:spAutoFit/>
          </a:bodyPr>
          <a:lstStyle/>
          <a:p>
            <a:r>
              <a:rPr lang="en-US" dirty="0" smtClean="0">
                <a:solidFill>
                  <a:schemeClr val="bg1"/>
                </a:solidFill>
                <a:effectLst>
                  <a:outerShdw blurRad="50800" dist="38100" dir="2700000" algn="tl" rotWithShape="0">
                    <a:prstClr val="black"/>
                  </a:outerShdw>
                </a:effectLst>
              </a:rPr>
              <a:t>Gene Cernan – Apollo 17 (fonte: nasa.gov)</a:t>
            </a:r>
            <a:endParaRPr lang="pt-BR" dirty="0">
              <a:solidFill>
                <a:schemeClr val="bg1"/>
              </a:solidFill>
              <a:effectLst>
                <a:outerShdw blurRad="50800" dist="38100" dir="2700000" algn="tl" rotWithShape="0">
                  <a:prstClr val="black"/>
                </a:outerShdw>
              </a:effectLst>
            </a:endParaRPr>
          </a:p>
        </p:txBody>
      </p:sp>
    </p:spTree>
    <p:extLst>
      <p:ext uri="{BB962C8B-B14F-4D97-AF65-F5344CB8AC3E}">
        <p14:creationId xmlns:p14="http://schemas.microsoft.com/office/powerpoint/2010/main" xmlns="" val="42398663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2656"/>
            <a:ext cx="9144000" cy="646331"/>
          </a:xfrm>
          <a:prstGeom prst="rect">
            <a:avLst/>
          </a:prstGeom>
          <a:noFill/>
        </p:spPr>
        <p:txBody>
          <a:bodyPr wrap="square" rtlCol="0">
            <a:spAutoFit/>
          </a:bodyPr>
          <a:lstStyle/>
          <a:p>
            <a:pPr algn="ctr"/>
            <a:r>
              <a:rPr lang="en-US" sz="3600" b="1" dirty="0" smtClean="0">
                <a:solidFill>
                  <a:schemeClr val="bg1"/>
                </a:solidFill>
              </a:rPr>
              <a:t>PROGRAMA ESPACIAL SOVIÉTICO</a:t>
            </a:r>
            <a:endParaRPr lang="pt-BR" sz="3600" b="1" dirty="0">
              <a:solidFill>
                <a:schemeClr val="bg1"/>
              </a:solidFill>
            </a:endParaRPr>
          </a:p>
        </p:txBody>
      </p:sp>
      <p:sp>
        <p:nvSpPr>
          <p:cNvPr id="9" name="Rectangle 8"/>
          <p:cNvSpPr/>
          <p:nvPr/>
        </p:nvSpPr>
        <p:spPr>
          <a:xfrm>
            <a:off x="0" y="1089890"/>
            <a:ext cx="9144000" cy="954107"/>
          </a:xfrm>
          <a:prstGeom prst="rect">
            <a:avLst/>
          </a:prstGeom>
        </p:spPr>
        <p:txBody>
          <a:bodyPr wrap="square">
            <a:spAutoFit/>
          </a:bodyPr>
          <a:lstStyle/>
          <a:p>
            <a:pPr algn="ctr"/>
            <a:r>
              <a:rPr lang="en-US" sz="2800" dirty="0" smtClean="0">
                <a:solidFill>
                  <a:schemeClr val="bg1"/>
                </a:solidFill>
                <a:effectLst>
                  <a:outerShdw blurRad="50800" dist="38100" dir="2700000" algn="tl" rotWithShape="0">
                    <a:prstClr val="black"/>
                  </a:outerShdw>
                </a:effectLst>
              </a:rPr>
              <a:t>1957: Sputnik 2 e Laika</a:t>
            </a:r>
          </a:p>
          <a:p>
            <a:pPr algn="ctr"/>
            <a:r>
              <a:rPr lang="en-US" sz="2800" dirty="0" smtClean="0">
                <a:solidFill>
                  <a:schemeClr val="bg1"/>
                </a:solidFill>
                <a:effectLst>
                  <a:outerShdw blurRad="50800" dist="38100" dir="2700000" algn="tl" rotWithShape="0">
                    <a:prstClr val="black"/>
                  </a:outerShdw>
                </a:effectLst>
              </a:rPr>
              <a:t>Primeiro animal a orbitar a Terra </a:t>
            </a:r>
            <a:endParaRPr lang="pt-BR" sz="2800" dirty="0">
              <a:solidFill>
                <a:schemeClr val="bg1"/>
              </a:solidFill>
              <a:effectLst>
                <a:outerShdw blurRad="50800" dist="38100" dir="2700000" algn="tl" rotWithShape="0">
                  <a:prstClr val="black"/>
                </a:outerShdw>
              </a:effectLst>
            </a:endParaRPr>
          </a:p>
        </p:txBody>
      </p:sp>
      <p:pic>
        <p:nvPicPr>
          <p:cNvPr id="3074" name="Picture 2" descr="http://home.bt.com/images/on-this-day-laika-the-dog-makes-space-history-136401421443103901-15110300100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1157" y="2060848"/>
            <a:ext cx="8181685" cy="4608512"/>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32921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2656"/>
            <a:ext cx="9144000" cy="646331"/>
          </a:xfrm>
          <a:prstGeom prst="rect">
            <a:avLst/>
          </a:prstGeom>
          <a:noFill/>
        </p:spPr>
        <p:txBody>
          <a:bodyPr wrap="square" rtlCol="0">
            <a:spAutoFit/>
          </a:bodyPr>
          <a:lstStyle/>
          <a:p>
            <a:pPr algn="ctr"/>
            <a:r>
              <a:rPr lang="en-US" sz="3600" b="1" dirty="0" smtClean="0">
                <a:solidFill>
                  <a:schemeClr val="bg1"/>
                </a:solidFill>
              </a:rPr>
              <a:t>PROGRAMA ESPACIAL SOVIÉTICO</a:t>
            </a:r>
            <a:endParaRPr lang="pt-BR" sz="3600" b="1" dirty="0">
              <a:solidFill>
                <a:schemeClr val="bg1"/>
              </a:solidFill>
            </a:endParaRPr>
          </a:p>
        </p:txBody>
      </p:sp>
      <p:sp>
        <p:nvSpPr>
          <p:cNvPr id="9" name="Rectangle 8"/>
          <p:cNvSpPr/>
          <p:nvPr/>
        </p:nvSpPr>
        <p:spPr>
          <a:xfrm>
            <a:off x="0" y="1089890"/>
            <a:ext cx="9144000" cy="954107"/>
          </a:xfrm>
          <a:prstGeom prst="rect">
            <a:avLst/>
          </a:prstGeom>
        </p:spPr>
        <p:txBody>
          <a:bodyPr wrap="square">
            <a:spAutoFit/>
          </a:bodyPr>
          <a:lstStyle/>
          <a:p>
            <a:pPr algn="ctr"/>
            <a:r>
              <a:rPr lang="en-US" sz="2800" dirty="0" smtClean="0">
                <a:solidFill>
                  <a:schemeClr val="bg1"/>
                </a:solidFill>
                <a:effectLst>
                  <a:outerShdw blurRad="50800" dist="38100" dir="2700000" algn="tl" rotWithShape="0">
                    <a:prstClr val="black"/>
                  </a:outerShdw>
                </a:effectLst>
              </a:rPr>
              <a:t>1961: Vostok 1 e Yuri Gagarin</a:t>
            </a:r>
          </a:p>
          <a:p>
            <a:pPr algn="ctr"/>
            <a:r>
              <a:rPr lang="en-US" sz="2800" dirty="0" smtClean="0">
                <a:solidFill>
                  <a:schemeClr val="bg1"/>
                </a:solidFill>
                <a:effectLst>
                  <a:outerShdw blurRad="50800" dist="38100" dir="2700000" algn="tl" rotWithShape="0">
                    <a:prstClr val="black"/>
                  </a:outerShdw>
                </a:effectLst>
              </a:rPr>
              <a:t>Primeiro humano a orbitar a Terra </a:t>
            </a:r>
            <a:endParaRPr lang="pt-BR" sz="2800" dirty="0">
              <a:solidFill>
                <a:schemeClr val="bg1"/>
              </a:solidFill>
              <a:effectLst>
                <a:outerShdw blurRad="50800" dist="38100" dir="2700000" algn="tl" rotWithShape="0">
                  <a:prstClr val="black"/>
                </a:outerShdw>
              </a:effectLst>
            </a:endParaRPr>
          </a:p>
        </p:txBody>
      </p:sp>
      <p:pic>
        <p:nvPicPr>
          <p:cNvPr id="4098" name="Picture 2" descr="http://www.esquerda.net/sites/default/files/yuri-gagarin1_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43708" y="2043997"/>
            <a:ext cx="5256583" cy="4657633"/>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9866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2656"/>
            <a:ext cx="9144000" cy="646331"/>
          </a:xfrm>
          <a:prstGeom prst="rect">
            <a:avLst/>
          </a:prstGeom>
          <a:noFill/>
        </p:spPr>
        <p:txBody>
          <a:bodyPr wrap="square" rtlCol="0">
            <a:spAutoFit/>
          </a:bodyPr>
          <a:lstStyle/>
          <a:p>
            <a:pPr algn="ctr"/>
            <a:r>
              <a:rPr lang="en-US" sz="3600" b="1" dirty="0" smtClean="0">
                <a:solidFill>
                  <a:schemeClr val="bg1"/>
                </a:solidFill>
              </a:rPr>
              <a:t>PROJETO MERCURY</a:t>
            </a:r>
            <a:endParaRPr lang="pt-BR" sz="3600" b="1" dirty="0">
              <a:solidFill>
                <a:schemeClr val="bg1"/>
              </a:solidFill>
            </a:endParaRPr>
          </a:p>
        </p:txBody>
      </p:sp>
      <p:pic>
        <p:nvPicPr>
          <p:cNvPr id="3074" name="Picture 2" descr="https://upload.wikimedia.org/wikipedia/commons/thumb/b/b7/Mercury-patch-info.png/250px-Mercury-patch-inf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116632"/>
            <a:ext cx="1406250"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075177" y="960447"/>
            <a:ext cx="6993646" cy="769441"/>
          </a:xfrm>
          <a:prstGeom prst="rect">
            <a:avLst/>
          </a:prstGeom>
          <a:noFill/>
        </p:spPr>
        <p:txBody>
          <a:bodyPr wrap="none" rtlCol="0">
            <a:spAutoFit/>
          </a:bodyPr>
          <a:lstStyle/>
          <a:p>
            <a:pPr algn="ctr"/>
            <a:r>
              <a:rPr lang="en-US" sz="2200" dirty="0" smtClean="0">
                <a:solidFill>
                  <a:schemeClr val="bg1"/>
                </a:solidFill>
                <a:effectLst>
                  <a:outerShdw blurRad="50800" dist="38100" dir="2700000" algn="tl" rotWithShape="0">
                    <a:prstClr val="black"/>
                  </a:outerShdw>
                </a:effectLst>
              </a:rPr>
              <a:t>NASA, 1958</a:t>
            </a:r>
          </a:p>
          <a:p>
            <a:pPr algn="ctr"/>
            <a:r>
              <a:rPr lang="en-US" sz="2200" dirty="0" smtClean="0">
                <a:solidFill>
                  <a:schemeClr val="bg1"/>
                </a:solidFill>
                <a:effectLst>
                  <a:outerShdw blurRad="50800" dist="38100" dir="2700000" algn="tl" rotWithShape="0">
                    <a:prstClr val="black"/>
                  </a:outerShdw>
                </a:effectLst>
              </a:rPr>
              <a:t>Primeiro projeto tripulado de exploração espacia</a:t>
            </a:r>
            <a:r>
              <a:rPr lang="pt-BR" sz="2200" dirty="0" smtClean="0">
                <a:solidFill>
                  <a:schemeClr val="bg1"/>
                </a:solidFill>
                <a:effectLst>
                  <a:outerShdw blurRad="50800" dist="38100" dir="2700000" algn="tl" rotWithShape="0">
                    <a:prstClr val="black"/>
                  </a:outerShdw>
                </a:effectLst>
              </a:rPr>
              <a:t>l</a:t>
            </a:r>
            <a:endParaRPr lang="en-US" sz="2200" dirty="0" smtClean="0">
              <a:solidFill>
                <a:schemeClr val="bg1"/>
              </a:solidFill>
              <a:effectLst>
                <a:outerShdw blurRad="50800" dist="38100" dir="2700000" algn="tl" rotWithShape="0">
                  <a:prstClr val="black"/>
                </a:outerShdw>
              </a:effectLst>
            </a:endParaRPr>
          </a:p>
        </p:txBody>
      </p:sp>
      <p:sp>
        <p:nvSpPr>
          <p:cNvPr id="7" name="TextBox 6"/>
          <p:cNvSpPr txBox="1"/>
          <p:nvPr/>
        </p:nvSpPr>
        <p:spPr>
          <a:xfrm>
            <a:off x="179512" y="1841917"/>
            <a:ext cx="8784976" cy="2739211"/>
          </a:xfrm>
          <a:prstGeom prst="rect">
            <a:avLst/>
          </a:prstGeom>
          <a:noFill/>
        </p:spPr>
        <p:txBody>
          <a:bodyPr wrap="square" rtlCol="0">
            <a:spAutoFit/>
          </a:bodyPr>
          <a:lstStyle/>
          <a:p>
            <a:r>
              <a:rPr lang="en-US" sz="2400" b="1" dirty="0" smtClean="0">
                <a:solidFill>
                  <a:schemeClr val="bg1"/>
                </a:solidFill>
                <a:effectLst>
                  <a:outerShdw blurRad="50800" dist="38100" dir="2700000" algn="tl" rotWithShape="0">
                    <a:prstClr val="black"/>
                  </a:outerShdw>
                </a:effectLst>
              </a:rPr>
              <a:t>Objetivos:</a:t>
            </a:r>
          </a:p>
          <a:p>
            <a:pPr marL="457200" indent="-457200" algn="just">
              <a:buFont typeface="Arial" pitchFamily="34" charset="0"/>
              <a:buChar char="•"/>
            </a:pPr>
            <a:r>
              <a:rPr lang="en-US" sz="2400" dirty="0" smtClean="0">
                <a:solidFill>
                  <a:schemeClr val="bg1"/>
                </a:solidFill>
                <a:effectLst>
                  <a:outerShdw blurRad="50800" dist="38100" dir="2700000" algn="tl" rotWithShape="0">
                    <a:prstClr val="black"/>
                  </a:outerShdw>
                </a:effectLst>
              </a:rPr>
              <a:t>Colocar uma nave tripulada em vôo orbital em torno da Terra.</a:t>
            </a:r>
          </a:p>
          <a:p>
            <a:pPr marL="457200" indent="-457200" algn="just">
              <a:buFont typeface="Arial" pitchFamily="34" charset="0"/>
              <a:buChar char="•"/>
            </a:pPr>
            <a:r>
              <a:rPr lang="en-US" sz="2400" dirty="0" smtClean="0">
                <a:solidFill>
                  <a:schemeClr val="bg1"/>
                </a:solidFill>
                <a:effectLst>
                  <a:outerShdw blurRad="50800" dist="38100" dir="2700000" algn="tl" rotWithShape="0">
                    <a:prstClr val="black"/>
                  </a:outerShdw>
                </a:effectLst>
              </a:rPr>
              <a:t>Investigar as capacidades e habilidades do ser humano no ambiente espacial.</a:t>
            </a:r>
          </a:p>
          <a:p>
            <a:pPr marL="457200" indent="-457200" algn="just">
              <a:buFont typeface="Arial" pitchFamily="34" charset="0"/>
              <a:buChar char="•"/>
            </a:pPr>
            <a:r>
              <a:rPr lang="en-US" sz="2400" dirty="0" smtClean="0">
                <a:solidFill>
                  <a:schemeClr val="bg1"/>
                </a:solidFill>
                <a:effectLst>
                  <a:outerShdw blurRad="50800" dist="38100" dir="2700000" algn="tl" rotWithShape="0">
                    <a:prstClr val="black"/>
                  </a:outerShdw>
                </a:effectLst>
              </a:rPr>
              <a:t>Trazer </a:t>
            </a:r>
            <a:r>
              <a:rPr lang="en-US" sz="2400" dirty="0">
                <a:solidFill>
                  <a:schemeClr val="bg1"/>
                </a:solidFill>
                <a:effectLst>
                  <a:outerShdw blurRad="50800" dist="38100" dir="2700000" algn="tl" rotWithShape="0">
                    <a:prstClr val="black"/>
                  </a:outerShdw>
                </a:effectLst>
              </a:rPr>
              <a:t>o humano e a nave </a:t>
            </a:r>
            <a:r>
              <a:rPr lang="en-US" sz="2400" dirty="0" smtClean="0">
                <a:solidFill>
                  <a:schemeClr val="bg1"/>
                </a:solidFill>
                <a:effectLst>
                  <a:outerShdw blurRad="50800" dist="38100" dir="2700000" algn="tl" rotWithShape="0">
                    <a:prstClr val="black"/>
                  </a:outerShdw>
                </a:effectLst>
              </a:rPr>
              <a:t>com segurança de volta à Terra.</a:t>
            </a:r>
          </a:p>
        </p:txBody>
      </p:sp>
      <p:sp>
        <p:nvSpPr>
          <p:cNvPr id="8" name="TextBox 7"/>
          <p:cNvSpPr txBox="1"/>
          <p:nvPr/>
        </p:nvSpPr>
        <p:spPr>
          <a:xfrm>
            <a:off x="75991" y="4614227"/>
            <a:ext cx="8888497" cy="830997"/>
          </a:xfrm>
          <a:prstGeom prst="rect">
            <a:avLst/>
          </a:prstGeom>
          <a:noFill/>
        </p:spPr>
        <p:txBody>
          <a:bodyPr wrap="square" rtlCol="0">
            <a:spAutoFit/>
          </a:bodyPr>
          <a:lstStyle/>
          <a:p>
            <a:pPr algn="just"/>
            <a:r>
              <a:rPr lang="en-US" sz="2400" b="1" dirty="0" smtClean="0">
                <a:solidFill>
                  <a:schemeClr val="bg1"/>
                </a:solidFill>
                <a:effectLst>
                  <a:outerShdw blurRad="50800" dist="38100" dir="2700000" algn="tl" rotWithShape="0">
                    <a:prstClr val="black"/>
                  </a:outerShdw>
                </a:effectLst>
              </a:rPr>
              <a:t>1959 a 1961:  </a:t>
            </a:r>
            <a:r>
              <a:rPr lang="en-US" sz="2400" dirty="0" smtClean="0">
                <a:solidFill>
                  <a:schemeClr val="bg1"/>
                </a:solidFill>
                <a:effectLst>
                  <a:outerShdw blurRad="50800" dist="38100" dir="2700000" algn="tl" rotWithShape="0">
                    <a:prstClr val="black"/>
                  </a:outerShdw>
                </a:effectLst>
              </a:rPr>
              <a:t>20 missões não tripuladas. </a:t>
            </a:r>
            <a:endParaRPr lang="en-US" sz="2400" dirty="0">
              <a:solidFill>
                <a:schemeClr val="bg1"/>
              </a:solidFill>
              <a:effectLst>
                <a:outerShdw blurRad="50800" dist="38100" dir="2700000" algn="tl" rotWithShape="0">
                  <a:prstClr val="black"/>
                </a:outerShdw>
              </a:effectLst>
            </a:endParaRPr>
          </a:p>
          <a:p>
            <a:pPr algn="just"/>
            <a:r>
              <a:rPr lang="en-US" sz="2400" dirty="0" smtClean="0">
                <a:solidFill>
                  <a:schemeClr val="bg1"/>
                </a:solidFill>
                <a:effectLst>
                  <a:outerShdw blurRad="50800" dist="38100" dir="2700000" algn="tl" rotWithShape="0">
                    <a:prstClr val="black"/>
                  </a:outerShdw>
                </a:effectLst>
              </a:rPr>
              <a:t>		  6 falhas, 4 sucessos parciais, 10 sucessos.</a:t>
            </a:r>
          </a:p>
        </p:txBody>
      </p:sp>
      <p:sp>
        <p:nvSpPr>
          <p:cNvPr id="9" name="TextBox 8"/>
          <p:cNvSpPr txBox="1"/>
          <p:nvPr/>
        </p:nvSpPr>
        <p:spPr>
          <a:xfrm>
            <a:off x="63740" y="5517232"/>
            <a:ext cx="8888497" cy="830997"/>
          </a:xfrm>
          <a:prstGeom prst="rect">
            <a:avLst/>
          </a:prstGeom>
          <a:noFill/>
        </p:spPr>
        <p:txBody>
          <a:bodyPr wrap="square" rtlCol="0">
            <a:spAutoFit/>
          </a:bodyPr>
          <a:lstStyle/>
          <a:p>
            <a:pPr algn="just"/>
            <a:r>
              <a:rPr lang="en-US" sz="2400" b="1" dirty="0" smtClean="0">
                <a:solidFill>
                  <a:schemeClr val="bg1"/>
                </a:solidFill>
                <a:effectLst>
                  <a:outerShdw blurRad="50800" dist="38100" dir="2700000" algn="tl" rotWithShape="0">
                    <a:prstClr val="black"/>
                  </a:outerShdw>
                </a:effectLst>
              </a:rPr>
              <a:t>1961 a 1963:  </a:t>
            </a:r>
            <a:r>
              <a:rPr lang="en-US" sz="2400" dirty="0" smtClean="0">
                <a:solidFill>
                  <a:schemeClr val="bg1"/>
                </a:solidFill>
                <a:effectLst>
                  <a:outerShdw blurRad="50800" dist="38100" dir="2700000" algn="tl" rotWithShape="0">
                    <a:prstClr val="black"/>
                  </a:outerShdw>
                </a:effectLst>
              </a:rPr>
              <a:t>6 missões tripuladas, todas bem sucedidas.</a:t>
            </a:r>
          </a:p>
          <a:p>
            <a:pPr lvl="1" algn="just"/>
            <a:r>
              <a:rPr lang="en-US" sz="2400" dirty="0" smtClean="0">
                <a:solidFill>
                  <a:schemeClr val="bg1"/>
                </a:solidFill>
                <a:effectLst>
                  <a:outerShdw blurRad="50800" dist="38100" dir="2700000" algn="tl" rotWithShape="0">
                    <a:prstClr val="black"/>
                  </a:outerShdw>
                </a:effectLst>
              </a:rPr>
              <a:t>Problemas: higiene pessoal e baixa pressão pós-vôo.</a:t>
            </a:r>
          </a:p>
        </p:txBody>
      </p:sp>
    </p:spTree>
    <p:extLst>
      <p:ext uri="{BB962C8B-B14F-4D97-AF65-F5344CB8AC3E}">
        <p14:creationId xmlns:p14="http://schemas.microsoft.com/office/powerpoint/2010/main" xmlns="" val="21383041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0" y="332656"/>
            <a:ext cx="9144000" cy="646331"/>
          </a:xfrm>
          <a:prstGeom prst="rect">
            <a:avLst/>
          </a:prstGeom>
          <a:noFill/>
        </p:spPr>
        <p:txBody>
          <a:bodyPr wrap="square" rtlCol="0">
            <a:spAutoFit/>
          </a:bodyPr>
          <a:lstStyle/>
          <a:p>
            <a:pPr algn="ctr"/>
            <a:r>
              <a:rPr lang="en-US" sz="3600" b="1" dirty="0" smtClean="0">
                <a:solidFill>
                  <a:schemeClr val="bg1"/>
                </a:solidFill>
              </a:rPr>
              <a:t>PROJETO MERCURY</a:t>
            </a:r>
            <a:endParaRPr lang="pt-BR" sz="3600" b="1" dirty="0">
              <a:solidFill>
                <a:schemeClr val="bg1"/>
              </a:solidFill>
            </a:endParaRPr>
          </a:p>
        </p:txBody>
      </p:sp>
      <p:pic>
        <p:nvPicPr>
          <p:cNvPr id="3074" name="Picture 2" descr="https://upload.wikimedia.org/wikipedia/commons/thumb/b/b7/Mercury-patch-info.png/250px-Mercury-patch-inf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116632"/>
            <a:ext cx="1406250"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983" y="764704"/>
            <a:ext cx="8888497" cy="2739211"/>
          </a:xfrm>
          <a:prstGeom prst="rect">
            <a:avLst/>
          </a:prstGeom>
          <a:noFill/>
        </p:spPr>
        <p:txBody>
          <a:bodyPr wrap="square" rtlCol="0">
            <a:spAutoFit/>
          </a:bodyPr>
          <a:lstStyle/>
          <a:p>
            <a:endParaRPr lang="en-US" sz="2800" dirty="0" smtClean="0">
              <a:solidFill>
                <a:schemeClr val="bg1"/>
              </a:solidFill>
              <a:effectLst>
                <a:outerShdw blurRad="50800" dist="38100" dir="2700000" algn="tl" rotWithShape="0">
                  <a:prstClr val="black"/>
                </a:outerShdw>
              </a:effectLst>
            </a:endParaRPr>
          </a:p>
          <a:p>
            <a:pPr algn="just"/>
            <a:r>
              <a:rPr lang="en-US" sz="2400" b="1" dirty="0" smtClean="0">
                <a:solidFill>
                  <a:schemeClr val="bg1"/>
                </a:solidFill>
                <a:effectLst>
                  <a:outerShdw blurRad="50800" dist="38100" dir="2700000" algn="tl" rotWithShape="0">
                    <a:prstClr val="black"/>
                  </a:outerShdw>
                </a:effectLst>
              </a:rPr>
              <a:t>1959 a 1961: </a:t>
            </a:r>
          </a:p>
          <a:p>
            <a:pPr marL="800100" lvl="1" indent="-342900" algn="just">
              <a:buFont typeface="Wingdings" pitchFamily="2" charset="2"/>
              <a:buChar char="§"/>
            </a:pPr>
            <a:r>
              <a:rPr lang="en-US" sz="2400" dirty="0" smtClean="0">
                <a:solidFill>
                  <a:schemeClr val="bg1"/>
                </a:solidFill>
                <a:effectLst>
                  <a:outerShdw blurRad="50800" dist="38100" dir="2700000" algn="tl" rotWithShape="0">
                    <a:prstClr val="black"/>
                  </a:outerShdw>
                </a:effectLst>
              </a:rPr>
              <a:t>20 missões não tripuladas com o objetivo de desenvolver veículos de lançamento, sistema de escape no lançamento, veículo espacial e rede de rastreamento. </a:t>
            </a:r>
          </a:p>
          <a:p>
            <a:pPr marL="800100" lvl="1" indent="-342900" algn="just">
              <a:buFont typeface="Wingdings" pitchFamily="2" charset="2"/>
              <a:buChar char="§"/>
            </a:pPr>
            <a:r>
              <a:rPr lang="en-US" sz="2400" dirty="0" smtClean="0">
                <a:solidFill>
                  <a:schemeClr val="bg1"/>
                </a:solidFill>
                <a:effectLst>
                  <a:outerShdw blurRad="50800" dist="38100" dir="2700000" algn="tl" rotWithShape="0">
                    <a:prstClr val="black"/>
                  </a:outerShdw>
                </a:effectLst>
              </a:rPr>
              <a:t>6 falhas, 4 sucessos parciais, 10 sucessos.</a:t>
            </a:r>
          </a:p>
        </p:txBody>
      </p:sp>
      <p:sp>
        <p:nvSpPr>
          <p:cNvPr id="8" name="TextBox 7"/>
          <p:cNvSpPr txBox="1"/>
          <p:nvPr/>
        </p:nvSpPr>
        <p:spPr>
          <a:xfrm>
            <a:off x="3983" y="3748755"/>
            <a:ext cx="8888497" cy="1200329"/>
          </a:xfrm>
          <a:prstGeom prst="rect">
            <a:avLst/>
          </a:prstGeom>
          <a:noFill/>
        </p:spPr>
        <p:txBody>
          <a:bodyPr wrap="square" rtlCol="0">
            <a:spAutoFit/>
          </a:bodyPr>
          <a:lstStyle/>
          <a:p>
            <a:pPr algn="just"/>
            <a:r>
              <a:rPr lang="en-US" sz="2400" b="1" dirty="0" smtClean="0">
                <a:solidFill>
                  <a:schemeClr val="bg1"/>
                </a:solidFill>
                <a:effectLst>
                  <a:outerShdw blurRad="50800" dist="38100" dir="2700000" algn="tl" rotWithShape="0">
                    <a:prstClr val="black"/>
                  </a:outerShdw>
                </a:effectLst>
              </a:rPr>
              <a:t>1961 a 1963: </a:t>
            </a:r>
          </a:p>
          <a:p>
            <a:pPr marL="800100" lvl="1" indent="-342900" algn="just">
              <a:buFont typeface="Wingdings" pitchFamily="2" charset="2"/>
              <a:buChar char="§"/>
            </a:pPr>
            <a:r>
              <a:rPr lang="en-US" sz="2400" dirty="0" smtClean="0">
                <a:solidFill>
                  <a:schemeClr val="bg1"/>
                </a:solidFill>
                <a:effectLst>
                  <a:outerShdw blurRad="50800" dist="38100" dir="2700000" algn="tl" rotWithShape="0">
                    <a:prstClr val="black"/>
                  </a:outerShdw>
                </a:effectLst>
              </a:rPr>
              <a:t>6 missões tripuladas, todas bem sucedidas.</a:t>
            </a:r>
          </a:p>
          <a:p>
            <a:pPr marL="800100" lvl="1" indent="-342900" algn="just">
              <a:buFont typeface="Wingdings" pitchFamily="2" charset="2"/>
              <a:buChar char="§"/>
            </a:pPr>
            <a:r>
              <a:rPr lang="en-US" sz="2400" dirty="0" smtClean="0">
                <a:solidFill>
                  <a:schemeClr val="bg1"/>
                </a:solidFill>
                <a:effectLst>
                  <a:outerShdw blurRad="50800" dist="38100" dir="2700000" algn="tl" rotWithShape="0">
                    <a:prstClr val="black"/>
                  </a:outerShdw>
                </a:effectLst>
              </a:rPr>
              <a:t>Problemas: higiene pessoal e baixa pressão pós-vôo.</a:t>
            </a:r>
          </a:p>
        </p:txBody>
      </p:sp>
    </p:spTree>
    <p:extLst>
      <p:ext uri="{BB962C8B-B14F-4D97-AF65-F5344CB8AC3E}">
        <p14:creationId xmlns:p14="http://schemas.microsoft.com/office/powerpoint/2010/main" xmlns="" val="3325414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2656"/>
            <a:ext cx="9144000" cy="646331"/>
          </a:xfrm>
          <a:prstGeom prst="rect">
            <a:avLst/>
          </a:prstGeom>
          <a:noFill/>
        </p:spPr>
        <p:txBody>
          <a:bodyPr wrap="square" rtlCol="0">
            <a:spAutoFit/>
          </a:bodyPr>
          <a:lstStyle/>
          <a:p>
            <a:pPr algn="ctr"/>
            <a:r>
              <a:rPr lang="en-US" sz="3600" b="1" dirty="0" smtClean="0">
                <a:solidFill>
                  <a:schemeClr val="bg1"/>
                </a:solidFill>
              </a:rPr>
              <a:t>PROJETO MERCURY</a:t>
            </a:r>
            <a:endParaRPr lang="pt-BR" sz="3600" b="1" dirty="0">
              <a:solidFill>
                <a:schemeClr val="bg1"/>
              </a:solidFill>
            </a:endParaRPr>
          </a:p>
        </p:txBody>
      </p:sp>
      <p:pic>
        <p:nvPicPr>
          <p:cNvPr id="3074" name="Picture 2" descr="https://upload.wikimedia.org/wikipedia/commons/thumb/b/b7/Mercury-patch-info.png/250px-Mercury-patch-inf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116632"/>
            <a:ext cx="1406250"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descr="Insignias from each of six manned Mercury 7 missions and autographs of the original seven NASA astronauts."/>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2085" r="14015"/>
          <a:stretch/>
        </p:blipFill>
        <p:spPr bwMode="auto">
          <a:xfrm>
            <a:off x="361065" y="1124744"/>
            <a:ext cx="3058807" cy="5149030"/>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95532" y="6237312"/>
            <a:ext cx="4572000" cy="646331"/>
          </a:xfrm>
          <a:prstGeom prst="rect">
            <a:avLst/>
          </a:prstGeom>
        </p:spPr>
        <p:txBody>
          <a:bodyPr>
            <a:spAutoFit/>
          </a:bodyPr>
          <a:lstStyle/>
          <a:p>
            <a:pPr algn="ctr"/>
            <a:r>
              <a:rPr lang="pt-BR" dirty="0" smtClean="0">
                <a:solidFill>
                  <a:schemeClr val="bg1"/>
                </a:solidFill>
                <a:effectLst>
                  <a:outerShdw blurRad="50800" dist="38100" dir="2700000" algn="tl" rotWithShape="0">
                    <a:prstClr val="black"/>
                  </a:outerShdw>
                </a:effectLst>
              </a:rPr>
              <a:t>Módulo Mercury</a:t>
            </a:r>
            <a:endParaRPr lang="pt-BR" dirty="0">
              <a:solidFill>
                <a:schemeClr val="bg1"/>
              </a:solidFill>
              <a:effectLst>
                <a:outerShdw blurRad="50800" dist="38100" dir="2700000" algn="tl" rotWithShape="0">
                  <a:prstClr val="black"/>
                </a:outerShdw>
              </a:effectLst>
            </a:endParaRPr>
          </a:p>
          <a:p>
            <a:pPr algn="ctr"/>
            <a:r>
              <a:rPr lang="en-US" dirty="0">
                <a:solidFill>
                  <a:schemeClr val="bg1"/>
                </a:solidFill>
                <a:effectLst>
                  <a:outerShdw blurRad="50800" dist="38100" dir="2700000" algn="tl" rotWithShape="0">
                    <a:prstClr val="black"/>
                  </a:outerShdw>
                </a:effectLst>
              </a:rPr>
              <a:t>(Fonte: Nasa.gov)</a:t>
            </a:r>
            <a:endParaRPr lang="pt-BR" dirty="0">
              <a:solidFill>
                <a:schemeClr val="bg1"/>
              </a:solidFill>
              <a:effectLst>
                <a:outerShdw blurRad="50800" dist="38100" dir="2700000" algn="tl" rotWithShape="0">
                  <a:prstClr val="black"/>
                </a:outerShdw>
              </a:effectLst>
            </a:endParaRPr>
          </a:p>
        </p:txBody>
      </p:sp>
      <p:pic>
        <p:nvPicPr>
          <p:cNvPr id="1026" name="Picture 2" descr="File:Project Mercury-Mercury Seven-Astronaut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96428" y="1772816"/>
            <a:ext cx="5177337" cy="2989050"/>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3999096" y="4794223"/>
            <a:ext cx="4572000" cy="646331"/>
          </a:xfrm>
          <a:prstGeom prst="rect">
            <a:avLst/>
          </a:prstGeom>
        </p:spPr>
        <p:txBody>
          <a:bodyPr>
            <a:spAutoFit/>
          </a:bodyPr>
          <a:lstStyle/>
          <a:p>
            <a:pPr algn="ctr"/>
            <a:r>
              <a:rPr lang="pt-BR" dirty="0" smtClean="0">
                <a:solidFill>
                  <a:schemeClr val="bg1"/>
                </a:solidFill>
                <a:effectLst>
                  <a:outerShdw blurRad="50800" dist="38100" dir="2700000" algn="tl" rotWithShape="0">
                    <a:prstClr val="black"/>
                  </a:outerShdw>
                </a:effectLst>
              </a:rPr>
              <a:t>Mercury Seven</a:t>
            </a:r>
            <a:endParaRPr lang="pt-BR" dirty="0">
              <a:solidFill>
                <a:schemeClr val="bg1"/>
              </a:solidFill>
              <a:effectLst>
                <a:outerShdw blurRad="50800" dist="38100" dir="2700000" algn="tl" rotWithShape="0">
                  <a:prstClr val="black"/>
                </a:outerShdw>
              </a:effectLst>
            </a:endParaRPr>
          </a:p>
          <a:p>
            <a:pPr algn="ctr"/>
            <a:r>
              <a:rPr lang="en-US" dirty="0">
                <a:solidFill>
                  <a:schemeClr val="bg1"/>
                </a:solidFill>
                <a:effectLst>
                  <a:outerShdw blurRad="50800" dist="38100" dir="2700000" algn="tl" rotWithShape="0">
                    <a:prstClr val="black"/>
                  </a:outerShdw>
                </a:effectLst>
              </a:rPr>
              <a:t>(Fonte: Nasa.gov)</a:t>
            </a:r>
            <a:endParaRPr lang="pt-BR" dirty="0">
              <a:solidFill>
                <a:schemeClr val="bg1"/>
              </a:solidFill>
              <a:effectLst>
                <a:outerShdw blurRad="50800" dist="38100" dir="2700000" algn="tl" rotWithShape="0">
                  <a:prstClr val="black"/>
                </a:outerShdw>
              </a:effectLst>
            </a:endParaRPr>
          </a:p>
        </p:txBody>
      </p:sp>
    </p:spTree>
    <p:extLst>
      <p:ext uri="{BB962C8B-B14F-4D97-AF65-F5344CB8AC3E}">
        <p14:creationId xmlns:p14="http://schemas.microsoft.com/office/powerpoint/2010/main" xmlns="" val="3791849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2656"/>
            <a:ext cx="9144000" cy="646331"/>
          </a:xfrm>
          <a:prstGeom prst="rect">
            <a:avLst/>
          </a:prstGeom>
          <a:noFill/>
        </p:spPr>
        <p:txBody>
          <a:bodyPr wrap="square" rtlCol="0">
            <a:spAutoFit/>
          </a:bodyPr>
          <a:lstStyle/>
          <a:p>
            <a:pPr algn="ctr"/>
            <a:r>
              <a:rPr lang="en-US" sz="3600" b="1" dirty="0" smtClean="0">
                <a:solidFill>
                  <a:schemeClr val="bg1"/>
                </a:solidFill>
              </a:rPr>
              <a:t>PROJETO MERCURY</a:t>
            </a:r>
            <a:endParaRPr lang="pt-BR" sz="3600" b="1" dirty="0">
              <a:solidFill>
                <a:schemeClr val="bg1"/>
              </a:solidFill>
            </a:endParaRPr>
          </a:p>
        </p:txBody>
      </p:sp>
      <p:pic>
        <p:nvPicPr>
          <p:cNvPr id="3074" name="Picture 2" descr="https://upload.wikimedia.org/wikipedia/commons/thumb/b/b7/Mercury-patch-info.png/250px-Mercury-patch-inf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116632"/>
            <a:ext cx="1406250"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File:Mercury-launch-vehicle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0352" y="1239494"/>
            <a:ext cx="8836298" cy="5069826"/>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120353" y="6333417"/>
            <a:ext cx="2958710" cy="461665"/>
          </a:xfrm>
          <a:prstGeom prst="rect">
            <a:avLst/>
          </a:prstGeom>
        </p:spPr>
        <p:txBody>
          <a:bodyPr wrap="square">
            <a:spAutoFit/>
          </a:bodyPr>
          <a:lstStyle/>
          <a:p>
            <a:pPr algn="ctr"/>
            <a:r>
              <a:rPr lang="en-US" sz="2400" dirty="0" smtClean="0">
                <a:solidFill>
                  <a:schemeClr val="bg1"/>
                </a:solidFill>
                <a:effectLst>
                  <a:outerShdw blurRad="50800" dist="38100" dir="2700000" algn="tl" rotWithShape="0">
                    <a:prstClr val="black"/>
                  </a:outerShdw>
                </a:effectLst>
              </a:rPr>
              <a:t>Mercury-Atlas</a:t>
            </a:r>
            <a:endParaRPr lang="pt-BR" sz="2400" dirty="0"/>
          </a:p>
        </p:txBody>
      </p:sp>
      <p:sp>
        <p:nvSpPr>
          <p:cNvPr id="8" name="Rectangle 7"/>
          <p:cNvSpPr/>
          <p:nvPr/>
        </p:nvSpPr>
        <p:spPr>
          <a:xfrm>
            <a:off x="3079063" y="6333417"/>
            <a:ext cx="2918876" cy="461665"/>
          </a:xfrm>
          <a:prstGeom prst="rect">
            <a:avLst/>
          </a:prstGeom>
        </p:spPr>
        <p:txBody>
          <a:bodyPr wrap="none">
            <a:spAutoFit/>
          </a:bodyPr>
          <a:lstStyle/>
          <a:p>
            <a:r>
              <a:rPr lang="en-US" sz="2400" dirty="0" smtClean="0">
                <a:solidFill>
                  <a:schemeClr val="bg1"/>
                </a:solidFill>
                <a:effectLst>
                  <a:outerShdw blurRad="50800" dist="38100" dir="2700000" algn="tl" rotWithShape="0">
                    <a:prstClr val="black"/>
                  </a:outerShdw>
                </a:effectLst>
              </a:rPr>
              <a:t>Mercury-Redstone</a:t>
            </a:r>
            <a:endParaRPr lang="pt-BR" sz="2400" dirty="0"/>
          </a:p>
        </p:txBody>
      </p:sp>
      <p:sp>
        <p:nvSpPr>
          <p:cNvPr id="9" name="Rectangle 8"/>
          <p:cNvSpPr/>
          <p:nvPr/>
        </p:nvSpPr>
        <p:spPr>
          <a:xfrm>
            <a:off x="6037774" y="6309320"/>
            <a:ext cx="2918876" cy="461665"/>
          </a:xfrm>
          <a:prstGeom prst="rect">
            <a:avLst/>
          </a:prstGeom>
        </p:spPr>
        <p:txBody>
          <a:bodyPr wrap="square">
            <a:spAutoFit/>
          </a:bodyPr>
          <a:lstStyle/>
          <a:p>
            <a:pPr algn="ctr"/>
            <a:r>
              <a:rPr lang="en-US" sz="2400" dirty="0" smtClean="0">
                <a:solidFill>
                  <a:schemeClr val="bg1"/>
                </a:solidFill>
                <a:effectLst>
                  <a:outerShdw blurRad="50800" dist="38100" dir="2700000" algn="tl" rotWithShape="0">
                    <a:prstClr val="black"/>
                  </a:outerShdw>
                </a:effectLst>
              </a:rPr>
              <a:t>Little Joe</a:t>
            </a:r>
            <a:endParaRPr lang="pt-BR" sz="2400" dirty="0"/>
          </a:p>
        </p:txBody>
      </p:sp>
    </p:spTree>
    <p:extLst>
      <p:ext uri="{BB962C8B-B14F-4D97-AF65-F5344CB8AC3E}">
        <p14:creationId xmlns:p14="http://schemas.microsoft.com/office/powerpoint/2010/main" xmlns="" val="4776600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2656"/>
            <a:ext cx="9144000" cy="646331"/>
          </a:xfrm>
          <a:prstGeom prst="rect">
            <a:avLst/>
          </a:prstGeom>
          <a:noFill/>
        </p:spPr>
        <p:txBody>
          <a:bodyPr wrap="square" rtlCol="0">
            <a:spAutoFit/>
          </a:bodyPr>
          <a:lstStyle/>
          <a:p>
            <a:pPr algn="ctr"/>
            <a:r>
              <a:rPr lang="en-US" sz="3600" b="1" dirty="0" smtClean="0">
                <a:solidFill>
                  <a:schemeClr val="bg1"/>
                </a:solidFill>
              </a:rPr>
              <a:t>PROJETO GEMINI</a:t>
            </a:r>
            <a:endParaRPr lang="pt-BR" sz="3600" b="1" dirty="0">
              <a:solidFill>
                <a:schemeClr val="bg1"/>
              </a:solidFill>
            </a:endParaRPr>
          </a:p>
        </p:txBody>
      </p:sp>
      <p:sp>
        <p:nvSpPr>
          <p:cNvPr id="6" name="TextBox 5"/>
          <p:cNvSpPr txBox="1"/>
          <p:nvPr/>
        </p:nvSpPr>
        <p:spPr>
          <a:xfrm>
            <a:off x="0" y="960447"/>
            <a:ext cx="9144000" cy="769441"/>
          </a:xfrm>
          <a:prstGeom prst="rect">
            <a:avLst/>
          </a:prstGeom>
          <a:noFill/>
        </p:spPr>
        <p:txBody>
          <a:bodyPr wrap="square" rtlCol="0">
            <a:spAutoFit/>
          </a:bodyPr>
          <a:lstStyle/>
          <a:p>
            <a:pPr algn="ctr"/>
            <a:r>
              <a:rPr lang="en-US" sz="2200" dirty="0" smtClean="0">
                <a:solidFill>
                  <a:schemeClr val="bg1"/>
                </a:solidFill>
                <a:effectLst>
                  <a:outerShdw blurRad="50800" dist="38100" dir="2700000" algn="tl" rotWithShape="0">
                    <a:prstClr val="black"/>
                  </a:outerShdw>
                </a:effectLst>
              </a:rPr>
              <a:t>NASA, 1961-1966</a:t>
            </a:r>
          </a:p>
          <a:p>
            <a:pPr algn="ctr"/>
            <a:r>
              <a:rPr lang="en-US" sz="2200" dirty="0" smtClean="0">
                <a:solidFill>
                  <a:schemeClr val="bg1"/>
                </a:solidFill>
                <a:effectLst>
                  <a:outerShdw blurRad="50800" dist="38100" dir="2700000" algn="tl" rotWithShape="0">
                    <a:prstClr val="black"/>
                  </a:outerShdw>
                </a:effectLst>
              </a:rPr>
              <a:t>Gerar tecnologia para levar o homem à Lua</a:t>
            </a:r>
          </a:p>
        </p:txBody>
      </p:sp>
      <p:pic>
        <p:nvPicPr>
          <p:cNvPr id="5122" name="Picture 2" descr="GeminiPatch.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00763" y="116632"/>
            <a:ext cx="1085427"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9512" y="1916832"/>
            <a:ext cx="8784976" cy="2369880"/>
          </a:xfrm>
          <a:prstGeom prst="rect">
            <a:avLst/>
          </a:prstGeom>
          <a:noFill/>
        </p:spPr>
        <p:txBody>
          <a:bodyPr wrap="square" rtlCol="0">
            <a:spAutoFit/>
          </a:bodyPr>
          <a:lstStyle/>
          <a:p>
            <a:r>
              <a:rPr lang="en-US" sz="2400" b="1" dirty="0" smtClean="0">
                <a:solidFill>
                  <a:schemeClr val="bg1"/>
                </a:solidFill>
                <a:effectLst>
                  <a:outerShdw blurRad="50800" dist="38100" dir="2700000" algn="tl" rotWithShape="0">
                    <a:prstClr val="black"/>
                  </a:outerShdw>
                </a:effectLst>
              </a:rPr>
              <a:t>Objetivos:</a:t>
            </a:r>
          </a:p>
          <a:p>
            <a:pPr marL="457200" indent="-457200" algn="just">
              <a:buFont typeface="Arial" pitchFamily="34" charset="0"/>
              <a:buChar char="•"/>
            </a:pPr>
            <a:r>
              <a:rPr lang="en-US" sz="2400" dirty="0" smtClean="0">
                <a:solidFill>
                  <a:schemeClr val="bg1"/>
                </a:solidFill>
                <a:effectLst>
                  <a:outerShdw blurRad="50800" dist="38100" dir="2700000" algn="tl" rotWithShape="0">
                    <a:prstClr val="black"/>
                  </a:outerShdw>
                </a:effectLst>
              </a:rPr>
              <a:t>Testar humanos e naves por longos períodos no espaço.</a:t>
            </a:r>
          </a:p>
          <a:p>
            <a:pPr marL="457200" indent="-457200" algn="just">
              <a:buFont typeface="Arial" pitchFamily="34" charset="0"/>
              <a:buChar char="•"/>
            </a:pPr>
            <a:r>
              <a:rPr lang="en-US" sz="2400" dirty="0" smtClean="0">
                <a:solidFill>
                  <a:schemeClr val="bg1"/>
                </a:solidFill>
                <a:effectLst>
                  <a:outerShdw blurRad="50800" dist="38100" dir="2700000" algn="tl" rotWithShape="0">
                    <a:prstClr val="black"/>
                  </a:outerShdw>
                </a:effectLst>
              </a:rPr>
              <a:t>Acoplamento e manobra de dois veículos.</a:t>
            </a:r>
          </a:p>
          <a:p>
            <a:pPr marL="457200" indent="-457200" algn="just">
              <a:buFont typeface="Arial" pitchFamily="34" charset="0"/>
              <a:buChar char="•"/>
            </a:pPr>
            <a:r>
              <a:rPr lang="en-US" sz="2400" dirty="0" smtClean="0">
                <a:solidFill>
                  <a:schemeClr val="bg1"/>
                </a:solidFill>
                <a:effectLst>
                  <a:outerShdw blurRad="50800" dist="38100" dir="2700000" algn="tl" rotWithShape="0">
                    <a:prstClr val="black"/>
                  </a:outerShdw>
                </a:effectLst>
              </a:rPr>
              <a:t>Submeter astronautas ao </a:t>
            </a:r>
            <a:r>
              <a:rPr lang="en-US" sz="2400" i="1" dirty="0" smtClean="0">
                <a:solidFill>
                  <a:schemeClr val="bg1"/>
                </a:solidFill>
                <a:effectLst>
                  <a:outerShdw blurRad="50800" dist="38100" dir="2700000" algn="tl" rotWithShape="0">
                    <a:prstClr val="black"/>
                  </a:outerShdw>
                </a:effectLst>
              </a:rPr>
              <a:t>spacewalk</a:t>
            </a:r>
            <a:r>
              <a:rPr lang="en-US" sz="2400" dirty="0" smtClean="0">
                <a:solidFill>
                  <a:schemeClr val="bg1"/>
                </a:solidFill>
                <a:effectLst>
                  <a:outerShdw blurRad="50800" dist="38100" dir="2700000" algn="tl" rotWithShape="0">
                    <a:prstClr val="black"/>
                  </a:outerShdw>
                </a:effectLst>
              </a:rPr>
              <a:t>.</a:t>
            </a:r>
          </a:p>
          <a:p>
            <a:pPr marL="457200" indent="-457200" algn="just">
              <a:buFont typeface="Arial" pitchFamily="34" charset="0"/>
              <a:buChar char="•"/>
            </a:pPr>
            <a:r>
              <a:rPr lang="en-US" sz="2400" dirty="0" smtClean="0">
                <a:solidFill>
                  <a:schemeClr val="bg1"/>
                </a:solidFill>
                <a:effectLst>
                  <a:outerShdw blurRad="50800" dist="38100" dir="2700000" algn="tl" rotWithShape="0">
                    <a:prstClr val="black"/>
                  </a:outerShdw>
                </a:effectLst>
              </a:rPr>
              <a:t>Aprimorar técnicas de pouso em local programado.</a:t>
            </a:r>
          </a:p>
        </p:txBody>
      </p:sp>
      <p:sp>
        <p:nvSpPr>
          <p:cNvPr id="7" name="TextBox 6"/>
          <p:cNvSpPr txBox="1"/>
          <p:nvPr/>
        </p:nvSpPr>
        <p:spPr>
          <a:xfrm>
            <a:off x="176599" y="4630368"/>
            <a:ext cx="8784976" cy="461665"/>
          </a:xfrm>
          <a:prstGeom prst="rect">
            <a:avLst/>
          </a:prstGeom>
          <a:noFill/>
        </p:spPr>
        <p:txBody>
          <a:bodyPr wrap="square" rtlCol="0">
            <a:spAutoFit/>
          </a:bodyPr>
          <a:lstStyle/>
          <a:p>
            <a:pPr algn="ctr"/>
            <a:r>
              <a:rPr lang="en-US" sz="2400" dirty="0" smtClean="0">
                <a:solidFill>
                  <a:schemeClr val="bg1"/>
                </a:solidFill>
                <a:effectLst>
                  <a:outerShdw blurRad="50800" dist="38100" dir="2700000" algn="tl" rotWithShape="0">
                    <a:prstClr val="black"/>
                  </a:outerShdw>
                </a:effectLst>
              </a:rPr>
              <a:t>2 vôos não tripulados, seguidos de 10 tripulados.</a:t>
            </a:r>
          </a:p>
        </p:txBody>
      </p:sp>
    </p:spTree>
    <p:extLst>
      <p:ext uri="{BB962C8B-B14F-4D97-AF65-F5344CB8AC3E}">
        <p14:creationId xmlns:p14="http://schemas.microsoft.com/office/powerpoint/2010/main" xmlns="" val="23022674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2656"/>
            <a:ext cx="9144000" cy="646331"/>
          </a:xfrm>
          <a:prstGeom prst="rect">
            <a:avLst/>
          </a:prstGeom>
          <a:noFill/>
        </p:spPr>
        <p:txBody>
          <a:bodyPr wrap="square" rtlCol="0">
            <a:spAutoFit/>
          </a:bodyPr>
          <a:lstStyle/>
          <a:p>
            <a:pPr algn="ctr"/>
            <a:r>
              <a:rPr lang="en-US" sz="3600" b="1" dirty="0" smtClean="0">
                <a:solidFill>
                  <a:schemeClr val="bg1"/>
                </a:solidFill>
              </a:rPr>
              <a:t>PROJETO GEMINI</a:t>
            </a:r>
            <a:endParaRPr lang="pt-BR" sz="3600" b="1" dirty="0">
              <a:solidFill>
                <a:schemeClr val="bg1"/>
              </a:solidFill>
            </a:endParaRPr>
          </a:p>
        </p:txBody>
      </p:sp>
      <p:pic>
        <p:nvPicPr>
          <p:cNvPr id="5122" name="Picture 2" descr="GeminiPatch.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00763" y="116632"/>
            <a:ext cx="1085427"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2" descr="File:Gemini spacecraf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464" y="1412776"/>
            <a:ext cx="4431262" cy="3168352"/>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pic>
        <p:nvPicPr>
          <p:cNvPr id="5124" name="Picture 4" descr="File:Astronauts White and McDivitt Inside Gemini IV Spacecraft - GPN-2002-00003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42626" y="2780928"/>
            <a:ext cx="4393870" cy="3240480"/>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5109476" y="6059151"/>
            <a:ext cx="3638988" cy="369332"/>
          </a:xfrm>
          <a:prstGeom prst="rect">
            <a:avLst/>
          </a:prstGeom>
        </p:spPr>
        <p:txBody>
          <a:bodyPr wrap="square">
            <a:spAutoFit/>
          </a:bodyPr>
          <a:lstStyle/>
          <a:p>
            <a:pPr algn="ctr"/>
            <a:r>
              <a:rPr lang="en-US" dirty="0" smtClean="0">
                <a:solidFill>
                  <a:schemeClr val="bg1"/>
                </a:solidFill>
                <a:effectLst>
                  <a:outerShdw blurRad="50800" dist="38100" dir="2700000" algn="tl" rotWithShape="0">
                    <a:prstClr val="black"/>
                  </a:outerShdw>
                </a:effectLst>
              </a:rPr>
              <a:t>White e McDivitt – Gemini 4</a:t>
            </a:r>
            <a:endParaRPr lang="pt-BR" i="1" dirty="0">
              <a:solidFill>
                <a:schemeClr val="bg1"/>
              </a:solidFill>
              <a:effectLst>
                <a:outerShdw blurRad="50800" dist="38100" dir="2700000" algn="tl" rotWithShape="0">
                  <a:prstClr val="black"/>
                </a:outerShdw>
              </a:effectLst>
            </a:endParaRPr>
          </a:p>
        </p:txBody>
      </p:sp>
    </p:spTree>
    <p:extLst>
      <p:ext uri="{BB962C8B-B14F-4D97-AF65-F5344CB8AC3E}">
        <p14:creationId xmlns:p14="http://schemas.microsoft.com/office/powerpoint/2010/main" xmlns="" val="39081456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2656"/>
            <a:ext cx="9144000" cy="646331"/>
          </a:xfrm>
          <a:prstGeom prst="rect">
            <a:avLst/>
          </a:prstGeom>
          <a:noFill/>
        </p:spPr>
        <p:txBody>
          <a:bodyPr wrap="square" rtlCol="0">
            <a:spAutoFit/>
          </a:bodyPr>
          <a:lstStyle/>
          <a:p>
            <a:pPr algn="ctr"/>
            <a:r>
              <a:rPr lang="en-US" sz="3600" b="1" dirty="0" smtClean="0">
                <a:solidFill>
                  <a:schemeClr val="bg1"/>
                </a:solidFill>
              </a:rPr>
              <a:t>PROJETO GEMINI</a:t>
            </a:r>
            <a:endParaRPr lang="pt-BR" sz="3600" b="1" dirty="0">
              <a:solidFill>
                <a:schemeClr val="bg1"/>
              </a:solidFill>
            </a:endParaRPr>
          </a:p>
        </p:txBody>
      </p:sp>
      <p:pic>
        <p:nvPicPr>
          <p:cNvPr id="5122" name="Picture 2" descr="GeminiPatch.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00763" y="116632"/>
            <a:ext cx="1085427"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descr="File:Ed White with Space Gun maneuvering unit.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21821" r="21986" b="5540"/>
          <a:stretch/>
        </p:blipFill>
        <p:spPr bwMode="auto">
          <a:xfrm>
            <a:off x="467544" y="1377217"/>
            <a:ext cx="3888432" cy="3626621"/>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592266" y="5003838"/>
            <a:ext cx="3638988" cy="369332"/>
          </a:xfrm>
          <a:prstGeom prst="rect">
            <a:avLst/>
          </a:prstGeom>
        </p:spPr>
        <p:txBody>
          <a:bodyPr wrap="square">
            <a:spAutoFit/>
          </a:bodyPr>
          <a:lstStyle/>
          <a:p>
            <a:pPr algn="ctr"/>
            <a:r>
              <a:rPr lang="en-US" dirty="0" smtClean="0">
                <a:solidFill>
                  <a:schemeClr val="bg1"/>
                </a:solidFill>
                <a:effectLst>
                  <a:outerShdw blurRad="50800" dist="38100" dir="2700000" algn="tl" rotWithShape="0">
                    <a:prstClr val="black"/>
                  </a:outerShdw>
                </a:effectLst>
              </a:rPr>
              <a:t>Ed White – primeiro </a:t>
            </a:r>
            <a:r>
              <a:rPr lang="en-US" i="1" dirty="0" smtClean="0">
                <a:solidFill>
                  <a:schemeClr val="bg1"/>
                </a:solidFill>
                <a:effectLst>
                  <a:outerShdw blurRad="50800" dist="38100" dir="2700000" algn="tl" rotWithShape="0">
                    <a:prstClr val="black"/>
                  </a:outerShdw>
                </a:effectLst>
              </a:rPr>
              <a:t>spacewalk</a:t>
            </a:r>
            <a:endParaRPr lang="pt-BR" i="1" dirty="0">
              <a:solidFill>
                <a:schemeClr val="bg1"/>
              </a:solidFill>
              <a:effectLst>
                <a:outerShdw blurRad="50800" dist="38100" dir="2700000" algn="tl" rotWithShape="0">
                  <a:prstClr val="black"/>
                </a:outerShdw>
              </a:effectLst>
            </a:endParaRPr>
          </a:p>
        </p:txBody>
      </p:sp>
      <p:pic>
        <p:nvPicPr>
          <p:cNvPr id="6148" name="Picture 4" descr="File:Gemini 4 Astronauts Meet Yuri Gagarin.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12872" y="1465684"/>
            <a:ext cx="4331503" cy="3379586"/>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4993645" y="4869160"/>
            <a:ext cx="3638988" cy="369332"/>
          </a:xfrm>
          <a:prstGeom prst="rect">
            <a:avLst/>
          </a:prstGeom>
        </p:spPr>
        <p:txBody>
          <a:bodyPr wrap="square">
            <a:spAutoFit/>
          </a:bodyPr>
          <a:lstStyle/>
          <a:p>
            <a:pPr algn="ctr"/>
            <a:r>
              <a:rPr lang="en-US" dirty="0" smtClean="0">
                <a:solidFill>
                  <a:schemeClr val="bg1"/>
                </a:solidFill>
                <a:effectLst>
                  <a:outerShdw blurRad="50800" dist="38100" dir="2700000" algn="tl" rotWithShape="0">
                    <a:prstClr val="black"/>
                  </a:outerShdw>
                </a:effectLst>
              </a:rPr>
              <a:t>Yuri Gagarin e Gemini 4</a:t>
            </a:r>
            <a:endParaRPr lang="pt-BR" i="1" dirty="0">
              <a:solidFill>
                <a:schemeClr val="bg1"/>
              </a:solidFill>
              <a:effectLst>
                <a:outerShdw blurRad="50800" dist="38100" dir="2700000" algn="tl" rotWithShape="0">
                  <a:prstClr val="black"/>
                </a:outerShdw>
              </a:effectLst>
            </a:endParaRPr>
          </a:p>
        </p:txBody>
      </p:sp>
    </p:spTree>
    <p:extLst>
      <p:ext uri="{BB962C8B-B14F-4D97-AF65-F5344CB8AC3E}">
        <p14:creationId xmlns:p14="http://schemas.microsoft.com/office/powerpoint/2010/main" xmlns="" val="31581421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2656"/>
            <a:ext cx="9144000" cy="646331"/>
          </a:xfrm>
          <a:prstGeom prst="rect">
            <a:avLst/>
          </a:prstGeom>
          <a:noFill/>
        </p:spPr>
        <p:txBody>
          <a:bodyPr wrap="square" rtlCol="0">
            <a:spAutoFit/>
          </a:bodyPr>
          <a:lstStyle/>
          <a:p>
            <a:pPr algn="ctr"/>
            <a:r>
              <a:rPr lang="en-US" sz="3600" b="1" dirty="0" smtClean="0">
                <a:solidFill>
                  <a:schemeClr val="bg1"/>
                </a:solidFill>
              </a:rPr>
              <a:t>PROJETO GEMINI</a:t>
            </a:r>
            <a:endParaRPr lang="pt-BR" sz="3600" b="1" dirty="0">
              <a:solidFill>
                <a:schemeClr val="bg1"/>
              </a:solidFill>
            </a:endParaRPr>
          </a:p>
        </p:txBody>
      </p:sp>
      <p:pic>
        <p:nvPicPr>
          <p:cNvPr id="5122" name="Picture 2" descr="GeminiPatch.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00763" y="116632"/>
            <a:ext cx="1085427"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70431" y="6021288"/>
            <a:ext cx="9003137" cy="369332"/>
          </a:xfrm>
          <a:prstGeom prst="rect">
            <a:avLst/>
          </a:prstGeom>
        </p:spPr>
        <p:txBody>
          <a:bodyPr wrap="square">
            <a:spAutoFit/>
          </a:bodyPr>
          <a:lstStyle/>
          <a:p>
            <a:pPr algn="ctr"/>
            <a:r>
              <a:rPr lang="en-US" dirty="0" smtClean="0">
                <a:solidFill>
                  <a:schemeClr val="bg1"/>
                </a:solidFill>
                <a:effectLst>
                  <a:outerShdw blurRad="50800" dist="38100" dir="2700000" algn="tl" rotWithShape="0">
                    <a:prstClr val="black"/>
                  </a:outerShdw>
                </a:effectLst>
              </a:rPr>
              <a:t>Lançamentos Gemini-Titan II	</a:t>
            </a:r>
            <a:endParaRPr lang="pt-BR" i="1" dirty="0">
              <a:solidFill>
                <a:schemeClr val="bg1"/>
              </a:solidFill>
              <a:effectLst>
                <a:outerShdw blurRad="50800" dist="38100" dir="2700000" algn="tl" rotWithShape="0">
                  <a:prstClr val="black"/>
                </a:outerShdw>
              </a:effectLst>
            </a:endParaRPr>
          </a:p>
        </p:txBody>
      </p:sp>
      <p:pic>
        <p:nvPicPr>
          <p:cNvPr id="7170" name="Picture 2" descr="All Gemini Launches from GT-1 through GT-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431" y="1340768"/>
            <a:ext cx="9003138" cy="4655324"/>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33329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3.gstatic.com/images?q=tbn:ANd9GcQA9MTZ8jOngZDpNsvVFzDjTF78X3u7g4wxvKhliM4EixEMOBhh"/>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188639"/>
            <a:ext cx="4320480" cy="6480721"/>
          </a:xfrm>
          <a:prstGeom prst="rect">
            <a:avLst/>
          </a:prstGeom>
          <a:noFill/>
          <a:ln>
            <a:solidFill>
              <a:schemeClr val="bg1">
                <a:lumMod val="7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334999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2656"/>
            <a:ext cx="9144000" cy="646331"/>
          </a:xfrm>
          <a:prstGeom prst="rect">
            <a:avLst/>
          </a:prstGeom>
          <a:noFill/>
        </p:spPr>
        <p:txBody>
          <a:bodyPr wrap="square" rtlCol="0">
            <a:spAutoFit/>
          </a:bodyPr>
          <a:lstStyle/>
          <a:p>
            <a:pPr algn="ctr"/>
            <a:r>
              <a:rPr lang="en-US" sz="3600" b="1" dirty="0" smtClean="0">
                <a:solidFill>
                  <a:schemeClr val="bg1"/>
                </a:solidFill>
              </a:rPr>
              <a:t>PROJETO APOLLO</a:t>
            </a:r>
            <a:endParaRPr lang="pt-BR" sz="3600" b="1" dirty="0">
              <a:solidFill>
                <a:schemeClr val="bg1"/>
              </a:solidFill>
            </a:endParaRPr>
          </a:p>
        </p:txBody>
      </p:sp>
      <p:sp>
        <p:nvSpPr>
          <p:cNvPr id="6" name="TextBox 5"/>
          <p:cNvSpPr txBox="1"/>
          <p:nvPr/>
        </p:nvSpPr>
        <p:spPr>
          <a:xfrm>
            <a:off x="3240546" y="960447"/>
            <a:ext cx="2662908" cy="430887"/>
          </a:xfrm>
          <a:prstGeom prst="rect">
            <a:avLst/>
          </a:prstGeom>
          <a:noFill/>
        </p:spPr>
        <p:txBody>
          <a:bodyPr wrap="none" rtlCol="0">
            <a:spAutoFit/>
          </a:bodyPr>
          <a:lstStyle/>
          <a:p>
            <a:pPr algn="ctr"/>
            <a:r>
              <a:rPr lang="en-US" sz="2200" dirty="0" smtClean="0">
                <a:solidFill>
                  <a:schemeClr val="bg1"/>
                </a:solidFill>
                <a:effectLst>
                  <a:outerShdw blurRad="50800" dist="38100" dir="2700000" algn="tl" rotWithShape="0">
                    <a:prstClr val="black"/>
                  </a:outerShdw>
                </a:effectLst>
              </a:rPr>
              <a:t>NASA, 1961 – 1972</a:t>
            </a:r>
          </a:p>
        </p:txBody>
      </p:sp>
      <p:pic>
        <p:nvPicPr>
          <p:cNvPr id="4098" name="Picture 2" descr="Apollo program insigni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5078" y="116632"/>
            <a:ext cx="1076014"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76116" y="1772816"/>
            <a:ext cx="8784976" cy="1938992"/>
          </a:xfrm>
          <a:prstGeom prst="rect">
            <a:avLst/>
          </a:prstGeom>
          <a:noFill/>
        </p:spPr>
        <p:txBody>
          <a:bodyPr wrap="square" rtlCol="0">
            <a:spAutoFit/>
          </a:bodyPr>
          <a:lstStyle/>
          <a:p>
            <a:r>
              <a:rPr lang="en-US" sz="2400" b="1" dirty="0" smtClean="0">
                <a:solidFill>
                  <a:schemeClr val="bg1"/>
                </a:solidFill>
                <a:effectLst>
                  <a:outerShdw blurRad="50800" dist="38100" dir="2700000" algn="tl" rotWithShape="0">
                    <a:prstClr val="black"/>
                  </a:outerShdw>
                </a:effectLst>
              </a:rPr>
              <a:t>Objetivos:</a:t>
            </a:r>
          </a:p>
          <a:p>
            <a:pPr marL="457200" indent="-457200" algn="just">
              <a:buFont typeface="Arial" pitchFamily="34" charset="0"/>
              <a:buChar char="•"/>
            </a:pPr>
            <a:r>
              <a:rPr lang="en-US" sz="2400" dirty="0" smtClean="0">
                <a:solidFill>
                  <a:schemeClr val="bg1"/>
                </a:solidFill>
                <a:effectLst>
                  <a:outerShdw blurRad="50800" dist="38100" dir="2700000" algn="tl" rotWithShape="0">
                    <a:prstClr val="black"/>
                  </a:outerShdw>
                </a:effectLst>
              </a:rPr>
              <a:t>Aprimoramento da tecnologia.</a:t>
            </a:r>
          </a:p>
          <a:p>
            <a:pPr marL="457200" indent="-457200" algn="just">
              <a:buFont typeface="Arial" pitchFamily="34" charset="0"/>
              <a:buChar char="•"/>
            </a:pPr>
            <a:r>
              <a:rPr lang="en-US" sz="2400" dirty="0" smtClean="0">
                <a:solidFill>
                  <a:schemeClr val="bg1"/>
                </a:solidFill>
                <a:effectLst>
                  <a:outerShdw blurRad="50800" dist="38100" dir="2700000" algn="tl" rotWithShape="0">
                    <a:prstClr val="black"/>
                  </a:outerShdw>
                </a:effectLst>
              </a:rPr>
              <a:t>Exploração científica da Lua.</a:t>
            </a:r>
          </a:p>
          <a:p>
            <a:pPr marL="457200" indent="-457200">
              <a:buFont typeface="Arial" pitchFamily="34" charset="0"/>
              <a:buChar char="•"/>
            </a:pPr>
            <a:r>
              <a:rPr lang="en-US" sz="2400" dirty="0" smtClean="0">
                <a:solidFill>
                  <a:schemeClr val="bg1"/>
                </a:solidFill>
                <a:effectLst>
                  <a:outerShdw blurRad="50800" dist="38100" dir="2700000" algn="tl" rotWithShape="0">
                    <a:prstClr val="black"/>
                  </a:outerShdw>
                </a:effectLst>
              </a:rPr>
              <a:t>Desenvolver a capacidade humana de habitar o ambiente lunar.</a:t>
            </a:r>
          </a:p>
        </p:txBody>
      </p:sp>
      <p:sp>
        <p:nvSpPr>
          <p:cNvPr id="8" name="TextBox 7"/>
          <p:cNvSpPr txBox="1"/>
          <p:nvPr/>
        </p:nvSpPr>
        <p:spPr>
          <a:xfrm>
            <a:off x="176116" y="4219890"/>
            <a:ext cx="8784976" cy="1200329"/>
          </a:xfrm>
          <a:prstGeom prst="rect">
            <a:avLst/>
          </a:prstGeom>
          <a:noFill/>
        </p:spPr>
        <p:txBody>
          <a:bodyPr wrap="square" rtlCol="0">
            <a:spAutoFit/>
          </a:bodyPr>
          <a:lstStyle/>
          <a:p>
            <a:r>
              <a:rPr lang="en-US" sz="2400" b="1" dirty="0" smtClean="0">
                <a:solidFill>
                  <a:schemeClr val="bg1"/>
                </a:solidFill>
                <a:effectLst>
                  <a:outerShdw blurRad="50800" dist="38100" dir="2700000" algn="tl" rotWithShape="0">
                    <a:prstClr val="black"/>
                  </a:outerShdw>
                </a:effectLst>
              </a:rPr>
              <a:t>1961 a 1968: </a:t>
            </a:r>
          </a:p>
          <a:p>
            <a:r>
              <a:rPr lang="en-US" sz="2400" b="1" dirty="0">
                <a:solidFill>
                  <a:schemeClr val="bg1"/>
                </a:solidFill>
                <a:effectLst>
                  <a:outerShdw blurRad="50800" dist="38100" dir="2700000" algn="tl" rotWithShape="0">
                    <a:prstClr val="black"/>
                  </a:outerShdw>
                </a:effectLst>
              </a:rPr>
              <a:t>	</a:t>
            </a:r>
            <a:r>
              <a:rPr lang="en-US" sz="2400" dirty="0" smtClean="0">
                <a:solidFill>
                  <a:schemeClr val="bg1"/>
                </a:solidFill>
                <a:effectLst>
                  <a:outerShdw blurRad="50800" dist="38100" dir="2700000" algn="tl" rotWithShape="0">
                    <a:prstClr val="black"/>
                  </a:outerShdw>
                </a:effectLst>
              </a:rPr>
              <a:t>21 vôos não tripulados para teste de veículo 		 de lançamento e módulos.</a:t>
            </a:r>
            <a:endParaRPr lang="en-US" sz="2400" b="1" dirty="0" smtClean="0">
              <a:solidFill>
                <a:schemeClr val="bg1"/>
              </a:solidFill>
              <a:effectLst>
                <a:outerShdw blurRad="50800" dist="38100" dir="2700000" algn="tl" rotWithShape="0">
                  <a:prstClr val="black"/>
                </a:outerShdw>
              </a:effectLst>
            </a:endParaRPr>
          </a:p>
        </p:txBody>
      </p:sp>
    </p:spTree>
    <p:extLst>
      <p:ext uri="{BB962C8B-B14F-4D97-AF65-F5344CB8AC3E}">
        <p14:creationId xmlns:p14="http://schemas.microsoft.com/office/powerpoint/2010/main" xmlns="" val="27673347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pollo program insigni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5078" y="116632"/>
            <a:ext cx="1076014"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2" name="Picture 2" descr="File:Saturnsandlittlejoe2.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116632"/>
            <a:ext cx="5109213" cy="3522754"/>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pic>
        <p:nvPicPr>
          <p:cNvPr id="1026" name="Picture 2" descr="http://www.ninfinger.org/karld/My%20Space%20Museum/csm-lm1b.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88686" y="3717032"/>
            <a:ext cx="4893148" cy="2997054"/>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58755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pollo program insigni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5078" y="116632"/>
            <a:ext cx="1076014"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6386" name="Picture 2" descr="Apollo CSM lunar orbit.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3110" y="404665"/>
            <a:ext cx="3453587" cy="2736304"/>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pic>
        <p:nvPicPr>
          <p:cNvPr id="16388" name="Picture 4" descr="https://upload.wikimedia.org/wikipedia/commons/2/2a/Apollo16LM.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54251" y="404664"/>
            <a:ext cx="3035696" cy="2736304"/>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70710" y="3284984"/>
            <a:ext cx="6191974" cy="3475683"/>
          </a:xfrm>
          <a:prstGeom prst="rect">
            <a:avLst/>
          </a:prstGeom>
          <a:ln>
            <a:solidFill>
              <a:schemeClr val="bg1">
                <a:lumMod val="50000"/>
              </a:schemeClr>
            </a:solidFill>
          </a:ln>
        </p:spPr>
      </p:pic>
    </p:spTree>
    <p:extLst>
      <p:ext uri="{BB962C8B-B14F-4D97-AF65-F5344CB8AC3E}">
        <p14:creationId xmlns:p14="http://schemas.microsoft.com/office/powerpoint/2010/main" xmlns="" val="20300991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2656"/>
            <a:ext cx="9144000" cy="646331"/>
          </a:xfrm>
          <a:prstGeom prst="rect">
            <a:avLst/>
          </a:prstGeom>
          <a:noFill/>
        </p:spPr>
        <p:txBody>
          <a:bodyPr wrap="square" rtlCol="0">
            <a:spAutoFit/>
          </a:bodyPr>
          <a:lstStyle/>
          <a:p>
            <a:pPr algn="ctr"/>
            <a:r>
              <a:rPr lang="en-US" sz="3600" b="1" dirty="0" smtClean="0">
                <a:solidFill>
                  <a:schemeClr val="bg1"/>
                </a:solidFill>
              </a:rPr>
              <a:t>Apollo 1</a:t>
            </a:r>
          </a:p>
        </p:txBody>
      </p:sp>
      <p:pic>
        <p:nvPicPr>
          <p:cNvPr id="4098" name="Picture 2" descr="Apollo program insigni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5078" y="116632"/>
            <a:ext cx="1076014"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185809" y="1196632"/>
            <a:ext cx="8784976" cy="1200329"/>
          </a:xfrm>
          <a:prstGeom prst="rect">
            <a:avLst/>
          </a:prstGeom>
          <a:noFill/>
        </p:spPr>
        <p:txBody>
          <a:bodyPr wrap="square" rtlCol="0">
            <a:spAutoFit/>
          </a:bodyPr>
          <a:lstStyle/>
          <a:p>
            <a:pPr algn="ctr"/>
            <a:r>
              <a:rPr lang="en-US" sz="2400" dirty="0" smtClean="0">
                <a:solidFill>
                  <a:schemeClr val="bg1"/>
                </a:solidFill>
              </a:rPr>
              <a:t>Primeira </a:t>
            </a:r>
            <a:r>
              <a:rPr lang="en-US" sz="2400" dirty="0">
                <a:solidFill>
                  <a:schemeClr val="bg1"/>
                </a:solidFill>
              </a:rPr>
              <a:t>missão </a:t>
            </a:r>
            <a:r>
              <a:rPr lang="en-US" sz="2400" dirty="0" smtClean="0">
                <a:solidFill>
                  <a:schemeClr val="bg1"/>
                </a:solidFill>
              </a:rPr>
              <a:t>tripulada de alunissagem.</a:t>
            </a:r>
          </a:p>
          <a:p>
            <a:pPr algn="ctr"/>
            <a:r>
              <a:rPr lang="en-US" sz="2400" dirty="0" smtClean="0">
                <a:solidFill>
                  <a:schemeClr val="bg1"/>
                </a:solidFill>
              </a:rPr>
              <a:t>Tragédia em teste pré-vôo, em 27.01.1967</a:t>
            </a:r>
          </a:p>
          <a:p>
            <a:pPr algn="ctr"/>
            <a:r>
              <a:rPr lang="en-US" sz="2400" dirty="0" smtClean="0">
                <a:solidFill>
                  <a:schemeClr val="bg1"/>
                </a:solidFill>
              </a:rPr>
              <a:t>Teria sido lançada em 21.02.1967.</a:t>
            </a:r>
            <a:endParaRPr lang="pt-BR" sz="2400" dirty="0">
              <a:solidFill>
                <a:schemeClr val="bg1"/>
              </a:solidFill>
            </a:endParaRPr>
          </a:p>
        </p:txBody>
      </p:sp>
      <p:pic>
        <p:nvPicPr>
          <p:cNvPr id="9220" name="Picture 4" descr="File:Apollo 1 Prime Crew - GPN-2000-00115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8392" y="2636912"/>
            <a:ext cx="4406736" cy="3525389"/>
          </a:xfrm>
          <a:prstGeom prst="rect">
            <a:avLst/>
          </a:prstGeom>
          <a:noFill/>
          <a:ln>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208392" y="6178503"/>
            <a:ext cx="4406736" cy="369332"/>
          </a:xfrm>
          <a:prstGeom prst="rect">
            <a:avLst/>
          </a:prstGeom>
        </p:spPr>
        <p:txBody>
          <a:bodyPr wrap="square">
            <a:spAutoFit/>
          </a:bodyPr>
          <a:lstStyle/>
          <a:p>
            <a:pPr algn="ctr"/>
            <a:r>
              <a:rPr lang="en-US" dirty="0" smtClean="0">
                <a:solidFill>
                  <a:schemeClr val="bg1"/>
                </a:solidFill>
                <a:effectLst>
                  <a:outerShdw blurRad="50800" dist="38100" dir="2700000" algn="tl" rotWithShape="0">
                    <a:prstClr val="black"/>
                  </a:outerShdw>
                </a:effectLst>
              </a:rPr>
              <a:t>White, Grissom e Chaffee</a:t>
            </a:r>
            <a:endParaRPr lang="pt-BR" i="1" dirty="0">
              <a:solidFill>
                <a:schemeClr val="bg1"/>
              </a:solidFill>
              <a:effectLst>
                <a:outerShdw blurRad="50800" dist="38100" dir="2700000" algn="tl" rotWithShape="0">
                  <a:prstClr val="black"/>
                </a:outerShdw>
              </a:effectLst>
            </a:endParaRPr>
          </a:p>
        </p:txBody>
      </p:sp>
      <p:pic>
        <p:nvPicPr>
          <p:cNvPr id="9222" name="Picture 6" descr="File:Apollo 1's Command Module - GPN-2003-00057.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20072" y="2412094"/>
            <a:ext cx="3318665" cy="4275011"/>
          </a:xfrm>
          <a:prstGeom prst="rect">
            <a:avLst/>
          </a:prstGeom>
          <a:noFill/>
          <a:ln>
            <a:solidFill>
              <a:schemeClr val="bg1">
                <a:lumMod val="7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321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pollo program insigni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5078" y="116632"/>
            <a:ext cx="1076014"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 y="1700808"/>
            <a:ext cx="9143999" cy="3046988"/>
          </a:xfrm>
          <a:prstGeom prst="rect">
            <a:avLst/>
          </a:prstGeom>
          <a:noFill/>
        </p:spPr>
        <p:txBody>
          <a:bodyPr wrap="square" rtlCol="0">
            <a:spAutoFit/>
          </a:bodyPr>
          <a:lstStyle/>
          <a:p>
            <a:r>
              <a:rPr lang="en-US" sz="2400" b="1" dirty="0" smtClean="0">
                <a:solidFill>
                  <a:schemeClr val="bg1"/>
                </a:solidFill>
                <a:effectLst>
                  <a:outerShdw blurRad="50800" dist="38100" dir="2700000" algn="tl" rotWithShape="0">
                    <a:prstClr val="black"/>
                  </a:outerShdw>
                </a:effectLst>
              </a:rPr>
              <a:t>Apollo 7: </a:t>
            </a:r>
            <a:r>
              <a:rPr lang="en-US" sz="2400" dirty="0">
                <a:solidFill>
                  <a:schemeClr val="bg1"/>
                </a:solidFill>
                <a:effectLst>
                  <a:outerShdw blurRad="50800" dist="38100" dir="2700000" algn="tl" rotWithShape="0">
                    <a:prstClr val="black"/>
                  </a:outerShdw>
                </a:effectLst>
              </a:rPr>
              <a:t>O</a:t>
            </a:r>
            <a:r>
              <a:rPr lang="en-US" sz="2400" dirty="0" smtClean="0">
                <a:solidFill>
                  <a:schemeClr val="bg1"/>
                </a:solidFill>
                <a:effectLst>
                  <a:outerShdw blurRad="50800" dist="38100" dir="2700000" algn="tl" rotWithShape="0">
                    <a:prstClr val="black"/>
                  </a:outerShdw>
                </a:effectLst>
              </a:rPr>
              <a:t>rbitou a Terra, transmitiu imagens ao vivo.</a:t>
            </a:r>
          </a:p>
          <a:p>
            <a:endParaRPr lang="en-US" sz="2400" dirty="0" smtClean="0">
              <a:solidFill>
                <a:schemeClr val="bg1"/>
              </a:solidFill>
              <a:effectLst>
                <a:outerShdw blurRad="50800" dist="38100" dir="2700000" algn="tl" rotWithShape="0">
                  <a:prstClr val="black"/>
                </a:outerShdw>
              </a:effectLst>
            </a:endParaRPr>
          </a:p>
          <a:p>
            <a:r>
              <a:rPr lang="en-US" sz="2400" b="1" dirty="0" smtClean="0">
                <a:solidFill>
                  <a:schemeClr val="bg1"/>
                </a:solidFill>
                <a:effectLst>
                  <a:outerShdw blurRad="50800" dist="38100" dir="2700000" algn="tl" rotWithShape="0">
                    <a:prstClr val="black"/>
                  </a:outerShdw>
                </a:effectLst>
              </a:rPr>
              <a:t>Apollo 8: </a:t>
            </a:r>
            <a:r>
              <a:rPr lang="en-US" sz="2400" dirty="0" smtClean="0">
                <a:solidFill>
                  <a:schemeClr val="bg1"/>
                </a:solidFill>
                <a:effectLst>
                  <a:outerShdw blurRad="50800" dist="38100" dir="2700000" algn="tl" rotWithShape="0">
                    <a:prstClr val="black"/>
                  </a:outerShdw>
                </a:effectLst>
              </a:rPr>
              <a:t>Vôo circunlunar. </a:t>
            </a:r>
          </a:p>
          <a:p>
            <a:r>
              <a:rPr lang="en-US" sz="2400" dirty="0">
                <a:solidFill>
                  <a:schemeClr val="bg1"/>
                </a:solidFill>
                <a:effectLst>
                  <a:outerShdw blurRad="50800" dist="38100" dir="2700000" algn="tl" rotWithShape="0">
                    <a:prstClr val="black"/>
                  </a:outerShdw>
                </a:effectLst>
              </a:rPr>
              <a:t>	 </a:t>
            </a:r>
            <a:r>
              <a:rPr lang="en-US" sz="2400" dirty="0" smtClean="0">
                <a:solidFill>
                  <a:schemeClr val="bg1"/>
                </a:solidFill>
                <a:effectLst>
                  <a:outerShdw blurRad="50800" dist="38100" dir="2700000" algn="tl" rotWithShape="0">
                    <a:prstClr val="black"/>
                  </a:outerShdw>
                </a:effectLst>
              </a:rPr>
              <a:t>     Primeiros humanos a verem o lado oposto da Lua.</a:t>
            </a:r>
          </a:p>
          <a:p>
            <a:endParaRPr lang="en-US" sz="2400" dirty="0" smtClean="0">
              <a:solidFill>
                <a:schemeClr val="bg1"/>
              </a:solidFill>
              <a:effectLst>
                <a:outerShdw blurRad="50800" dist="38100" dir="2700000" algn="tl" rotWithShape="0">
                  <a:prstClr val="black"/>
                </a:outerShdw>
              </a:effectLst>
            </a:endParaRPr>
          </a:p>
          <a:p>
            <a:r>
              <a:rPr lang="en-US" sz="2400" b="1" dirty="0" smtClean="0">
                <a:solidFill>
                  <a:schemeClr val="bg1"/>
                </a:solidFill>
                <a:effectLst>
                  <a:outerShdw blurRad="50800" dist="38100" dir="2700000" algn="tl" rotWithShape="0">
                    <a:prstClr val="black"/>
                  </a:outerShdw>
                </a:effectLst>
              </a:rPr>
              <a:t>Apollo 9: </a:t>
            </a:r>
            <a:r>
              <a:rPr lang="en-US" sz="2400" dirty="0" smtClean="0">
                <a:solidFill>
                  <a:schemeClr val="bg1"/>
                </a:solidFill>
                <a:effectLst>
                  <a:outerShdw blurRad="50800" dist="38100" dir="2700000" algn="tl" rotWithShape="0">
                    <a:prstClr val="black"/>
                  </a:outerShdw>
                </a:effectLst>
              </a:rPr>
              <a:t>Teste de manobra do módulo lunar.</a:t>
            </a:r>
          </a:p>
          <a:p>
            <a:endParaRPr lang="en-US" sz="2400" dirty="0" smtClean="0">
              <a:solidFill>
                <a:schemeClr val="bg1"/>
              </a:solidFill>
              <a:effectLst>
                <a:outerShdw blurRad="50800" dist="38100" dir="2700000" algn="tl" rotWithShape="0">
                  <a:prstClr val="black"/>
                </a:outerShdw>
              </a:effectLst>
            </a:endParaRPr>
          </a:p>
          <a:p>
            <a:r>
              <a:rPr lang="en-US" sz="2400" b="1" dirty="0" smtClean="0">
                <a:solidFill>
                  <a:schemeClr val="bg1"/>
                </a:solidFill>
                <a:effectLst>
                  <a:outerShdw blurRad="50800" dist="38100" dir="2700000" algn="tl" rotWithShape="0">
                    <a:prstClr val="black"/>
                  </a:outerShdw>
                </a:effectLst>
              </a:rPr>
              <a:t>Apollo 10: </a:t>
            </a:r>
            <a:r>
              <a:rPr lang="en-US" sz="2400" dirty="0" smtClean="0">
                <a:solidFill>
                  <a:schemeClr val="bg1"/>
                </a:solidFill>
                <a:effectLst>
                  <a:outerShdw blurRad="50800" dist="38100" dir="2700000" algn="tl" rotWithShape="0">
                    <a:prstClr val="black"/>
                  </a:outerShdw>
                </a:effectLst>
              </a:rPr>
              <a:t>Primeiro “ensaio” de alunissagem.</a:t>
            </a:r>
          </a:p>
        </p:txBody>
      </p:sp>
      <p:sp>
        <p:nvSpPr>
          <p:cNvPr id="9" name="TextBox 8"/>
          <p:cNvSpPr txBox="1"/>
          <p:nvPr/>
        </p:nvSpPr>
        <p:spPr>
          <a:xfrm>
            <a:off x="0" y="332656"/>
            <a:ext cx="9144000" cy="646331"/>
          </a:xfrm>
          <a:prstGeom prst="rect">
            <a:avLst/>
          </a:prstGeom>
          <a:noFill/>
        </p:spPr>
        <p:txBody>
          <a:bodyPr wrap="square" rtlCol="0">
            <a:spAutoFit/>
          </a:bodyPr>
          <a:lstStyle/>
          <a:p>
            <a:pPr algn="ctr"/>
            <a:r>
              <a:rPr lang="en-US" sz="3600" b="1" dirty="0" smtClean="0">
                <a:solidFill>
                  <a:schemeClr val="bg1"/>
                </a:solidFill>
              </a:rPr>
              <a:t>Testes tripulados</a:t>
            </a:r>
          </a:p>
        </p:txBody>
      </p:sp>
    </p:spTree>
    <p:extLst>
      <p:ext uri="{BB962C8B-B14F-4D97-AF65-F5344CB8AC3E}">
        <p14:creationId xmlns:p14="http://schemas.microsoft.com/office/powerpoint/2010/main" xmlns="" val="7990790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pollo program insigni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5078" y="116632"/>
            <a:ext cx="1076014"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3314" name="Picture 2" descr="NASA-Apollo8-Dec24-Earthrise.jpg">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22160" y="131409"/>
            <a:ext cx="6177910" cy="6177911"/>
          </a:xfrm>
          <a:prstGeom prst="rect">
            <a:avLst/>
          </a:prstGeom>
          <a:noFill/>
          <a:ln>
            <a:solidFill>
              <a:schemeClr val="bg1">
                <a:lumMod val="75000"/>
              </a:schemeClr>
            </a:solidFill>
          </a:ln>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2307747" y="6314822"/>
            <a:ext cx="4406736" cy="369332"/>
          </a:xfrm>
          <a:prstGeom prst="rect">
            <a:avLst/>
          </a:prstGeom>
        </p:spPr>
        <p:txBody>
          <a:bodyPr wrap="square">
            <a:spAutoFit/>
          </a:bodyPr>
          <a:lstStyle/>
          <a:p>
            <a:pPr algn="ctr"/>
            <a:r>
              <a:rPr lang="en-US" dirty="0" smtClean="0">
                <a:solidFill>
                  <a:schemeClr val="bg1"/>
                </a:solidFill>
                <a:effectLst>
                  <a:outerShdw blurRad="50800" dist="38100" dir="2700000" algn="tl" rotWithShape="0">
                    <a:prstClr val="black"/>
                  </a:outerShdw>
                </a:effectLst>
              </a:rPr>
              <a:t>“Nascer da Terra” - Apollo 8</a:t>
            </a:r>
            <a:endParaRPr lang="pt-BR" i="1" dirty="0">
              <a:solidFill>
                <a:schemeClr val="bg1"/>
              </a:solidFill>
              <a:effectLst>
                <a:outerShdw blurRad="50800" dist="38100" dir="2700000" algn="tl" rotWithShape="0">
                  <a:prstClr val="black"/>
                </a:outerShdw>
              </a:effectLst>
            </a:endParaRPr>
          </a:p>
        </p:txBody>
      </p:sp>
    </p:spTree>
    <p:extLst>
      <p:ext uri="{BB962C8B-B14F-4D97-AF65-F5344CB8AC3E}">
        <p14:creationId xmlns:p14="http://schemas.microsoft.com/office/powerpoint/2010/main" xmlns="" val="42069954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pollo program insigni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5078" y="116632"/>
            <a:ext cx="1076014"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0" y="332656"/>
            <a:ext cx="9144000" cy="646331"/>
          </a:xfrm>
          <a:prstGeom prst="rect">
            <a:avLst/>
          </a:prstGeom>
          <a:noFill/>
        </p:spPr>
        <p:txBody>
          <a:bodyPr wrap="square" rtlCol="0">
            <a:spAutoFit/>
          </a:bodyPr>
          <a:lstStyle/>
          <a:p>
            <a:pPr algn="ctr"/>
            <a:r>
              <a:rPr lang="en-US" sz="3600" b="1" dirty="0" smtClean="0">
                <a:solidFill>
                  <a:schemeClr val="bg1"/>
                </a:solidFill>
              </a:rPr>
              <a:t>Alunissagens tripuladas</a:t>
            </a:r>
          </a:p>
        </p:txBody>
      </p:sp>
      <p:pic>
        <p:nvPicPr>
          <p:cNvPr id="14340" name="Picture 4" descr="http://science.nasa.gov/media/medialibrary/2005/07/01/11jul_lroc_resources/landingsites_60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07083" y="980728"/>
            <a:ext cx="5929833" cy="58507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26711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pollo program insigni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5078" y="116632"/>
            <a:ext cx="1076014"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0" y="332656"/>
            <a:ext cx="9144000" cy="646331"/>
          </a:xfrm>
          <a:prstGeom prst="rect">
            <a:avLst/>
          </a:prstGeom>
          <a:noFill/>
        </p:spPr>
        <p:txBody>
          <a:bodyPr wrap="square" rtlCol="0">
            <a:spAutoFit/>
          </a:bodyPr>
          <a:lstStyle/>
          <a:p>
            <a:pPr algn="ctr"/>
            <a:r>
              <a:rPr lang="en-US" sz="3600" b="1" dirty="0" smtClean="0">
                <a:solidFill>
                  <a:schemeClr val="bg1"/>
                </a:solidFill>
              </a:rPr>
              <a:t>Apollo 13?</a:t>
            </a:r>
          </a:p>
        </p:txBody>
      </p:sp>
      <p:pic>
        <p:nvPicPr>
          <p:cNvPr id="2050" name="Picture 2" descr="http://img.gawkerassets.com/img/195fkdxzotwjpjpg/origina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7338" y="1723183"/>
            <a:ext cx="8669324" cy="4874169"/>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0" y="1177588"/>
            <a:ext cx="9144000" cy="523220"/>
          </a:xfrm>
          <a:prstGeom prst="rect">
            <a:avLst/>
          </a:prstGeom>
          <a:noFill/>
        </p:spPr>
        <p:txBody>
          <a:bodyPr wrap="square" rtlCol="0">
            <a:spAutoFit/>
          </a:bodyPr>
          <a:lstStyle/>
          <a:p>
            <a:pPr algn="ctr"/>
            <a:r>
              <a:rPr lang="en-US" sz="2800" dirty="0" smtClean="0">
                <a:solidFill>
                  <a:schemeClr val="bg1"/>
                </a:solidFill>
                <a:effectLst>
                  <a:outerShdw blurRad="38100" dist="38100" dir="2700000" algn="tl">
                    <a:srgbClr val="000000">
                      <a:alpha val="43137"/>
                    </a:srgbClr>
                  </a:outerShdw>
                </a:effectLst>
              </a:rPr>
              <a:t>“Houston, we’ve had a problem.”</a:t>
            </a:r>
          </a:p>
        </p:txBody>
      </p:sp>
    </p:spTree>
    <p:extLst>
      <p:ext uri="{BB962C8B-B14F-4D97-AF65-F5344CB8AC3E}">
        <p14:creationId xmlns:p14="http://schemas.microsoft.com/office/powerpoint/2010/main" xmlns="" val="12290565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pollo program insigni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5078" y="116632"/>
            <a:ext cx="1076014"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https://upload.wikimedia.org/wikipedia/commons/thumb/b/b8/Lunar_Regolith_70050_from_Apollo_17_in_National_Museum_of_Natural_History.jpg/1024px-Lunar_Regolith_70050_from_Apollo_17_in_National_Museum_of_Natural_History.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260648"/>
            <a:ext cx="4456934" cy="2976752"/>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5034209" y="2204864"/>
            <a:ext cx="3926883" cy="369332"/>
          </a:xfrm>
          <a:prstGeom prst="rect">
            <a:avLst/>
          </a:prstGeom>
        </p:spPr>
        <p:txBody>
          <a:bodyPr wrap="square">
            <a:spAutoFit/>
          </a:bodyPr>
          <a:lstStyle/>
          <a:p>
            <a:pPr algn="ctr"/>
            <a:r>
              <a:rPr lang="en-US" dirty="0" smtClean="0">
                <a:solidFill>
                  <a:schemeClr val="bg1"/>
                </a:solidFill>
                <a:effectLst>
                  <a:outerShdw blurRad="50800" dist="38100" dir="2700000" algn="tl" rotWithShape="0">
                    <a:prstClr val="black"/>
                  </a:outerShdw>
                </a:effectLst>
              </a:rPr>
              <a:t>Rocha lunar – Apollo 16</a:t>
            </a:r>
            <a:endParaRPr lang="pt-BR" i="1" dirty="0">
              <a:solidFill>
                <a:schemeClr val="bg1"/>
              </a:solidFill>
              <a:effectLst>
                <a:outerShdw blurRad="50800" dist="38100" dir="2700000" algn="tl" rotWithShape="0">
                  <a:prstClr val="black"/>
                </a:outerShdw>
              </a:effectLst>
            </a:endParaRPr>
          </a:p>
        </p:txBody>
      </p:sp>
      <p:sp>
        <p:nvSpPr>
          <p:cNvPr id="8" name="Rectangle 7"/>
          <p:cNvSpPr/>
          <p:nvPr/>
        </p:nvSpPr>
        <p:spPr>
          <a:xfrm>
            <a:off x="600018" y="3237577"/>
            <a:ext cx="3903953" cy="369332"/>
          </a:xfrm>
          <a:prstGeom prst="rect">
            <a:avLst/>
          </a:prstGeom>
        </p:spPr>
        <p:txBody>
          <a:bodyPr wrap="square">
            <a:spAutoFit/>
          </a:bodyPr>
          <a:lstStyle/>
          <a:p>
            <a:pPr algn="ctr"/>
            <a:r>
              <a:rPr lang="en-US" dirty="0" smtClean="0">
                <a:solidFill>
                  <a:schemeClr val="bg1"/>
                </a:solidFill>
                <a:effectLst>
                  <a:outerShdw blurRad="50800" dist="38100" dir="2700000" algn="tl" rotWithShape="0">
                    <a:prstClr val="black"/>
                  </a:outerShdw>
                </a:effectLst>
              </a:rPr>
              <a:t>Regolito – Apollo 17</a:t>
            </a:r>
            <a:endParaRPr lang="pt-BR" i="1" dirty="0">
              <a:solidFill>
                <a:schemeClr val="bg1"/>
              </a:solidFill>
              <a:effectLst>
                <a:outerShdw blurRad="50800" dist="38100" dir="2700000" algn="tl" rotWithShape="0">
                  <a:prstClr val="black"/>
                </a:outerShdw>
              </a:effectLst>
            </a:endParaRPr>
          </a:p>
        </p:txBody>
      </p:sp>
      <p:pic>
        <p:nvPicPr>
          <p:cNvPr id="3076" name="Picture 4" descr="https://upload.wikimedia.org/wikipedia/commons/thumb/f/f5/Lunar_Ferroan_Anorthosite_%2860025%29.jpg/800px-Lunar_Ferroan_Anorthosite_%2860025%29.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22439"/>
          <a:stretch/>
        </p:blipFill>
        <p:spPr bwMode="auto">
          <a:xfrm>
            <a:off x="5034210" y="2708920"/>
            <a:ext cx="3895725" cy="4026308"/>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451146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pollo program insigni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5078" y="116632"/>
            <a:ext cx="1076014"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1115616" y="520601"/>
            <a:ext cx="6520928" cy="369332"/>
          </a:xfrm>
          <a:prstGeom prst="rect">
            <a:avLst/>
          </a:prstGeom>
        </p:spPr>
        <p:txBody>
          <a:bodyPr wrap="square">
            <a:spAutoFit/>
          </a:bodyPr>
          <a:lstStyle/>
          <a:p>
            <a:pPr algn="ctr"/>
            <a:r>
              <a:rPr lang="pt-BR" dirty="0">
                <a:solidFill>
                  <a:schemeClr val="bg1"/>
                </a:solidFill>
              </a:rPr>
              <a:t>Lunar Laser Ranging </a:t>
            </a:r>
            <a:r>
              <a:rPr lang="pt-BR" dirty="0" smtClean="0">
                <a:solidFill>
                  <a:schemeClr val="bg1"/>
                </a:solidFill>
              </a:rPr>
              <a:t>Experiment – Apollo 11 </a:t>
            </a:r>
            <a:endParaRPr lang="pt-BR" dirty="0">
              <a:solidFill>
                <a:schemeClr val="bg1"/>
              </a:solidFill>
            </a:endParaRPr>
          </a:p>
        </p:txBody>
      </p:sp>
      <p:pic>
        <p:nvPicPr>
          <p:cNvPr id="2" name="Picture 2" descr="File:Apollo 11 Lunar Laser Ranging Experiment.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15741"/>
          <a:stretch/>
        </p:blipFill>
        <p:spPr bwMode="auto">
          <a:xfrm>
            <a:off x="1007604" y="983071"/>
            <a:ext cx="6736952" cy="5733927"/>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820798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8373"/>
            <a:ext cx="9144000" cy="646331"/>
          </a:xfrm>
          <a:prstGeom prst="rect">
            <a:avLst/>
          </a:prstGeom>
          <a:noFill/>
        </p:spPr>
        <p:txBody>
          <a:bodyPr wrap="square" rtlCol="0">
            <a:spAutoFit/>
          </a:bodyPr>
          <a:lstStyle/>
          <a:p>
            <a:pPr algn="ctr"/>
            <a:r>
              <a:rPr lang="en-US" sz="3600" b="1" dirty="0" smtClean="0">
                <a:solidFill>
                  <a:schemeClr val="bg1"/>
                </a:solidFill>
              </a:rPr>
              <a:t>A LUA</a:t>
            </a:r>
            <a:endParaRPr lang="pt-BR" sz="3600" b="1" dirty="0">
              <a:solidFill>
                <a:schemeClr val="bg1"/>
              </a:solidFill>
            </a:endParaRPr>
          </a:p>
        </p:txBody>
      </p:sp>
      <p:sp>
        <p:nvSpPr>
          <p:cNvPr id="6" name="TextBox 5"/>
          <p:cNvSpPr txBox="1"/>
          <p:nvPr/>
        </p:nvSpPr>
        <p:spPr>
          <a:xfrm>
            <a:off x="0" y="818153"/>
            <a:ext cx="9144000" cy="5816977"/>
          </a:xfrm>
          <a:prstGeom prst="rect">
            <a:avLst/>
          </a:prstGeom>
          <a:noFill/>
        </p:spPr>
        <p:txBody>
          <a:bodyPr wrap="square" rtlCol="0">
            <a:spAutoFit/>
          </a:bodyPr>
          <a:lstStyle/>
          <a:p>
            <a:pPr marL="342900" indent="-342900">
              <a:lnSpc>
                <a:spcPct val="150000"/>
              </a:lnSpc>
              <a:buFont typeface="Arial" pitchFamily="34" charset="0"/>
              <a:buChar char="•"/>
            </a:pPr>
            <a:r>
              <a:rPr lang="en-US" sz="2400" dirty="0">
                <a:solidFill>
                  <a:schemeClr val="bg1"/>
                </a:solidFill>
                <a:effectLst>
                  <a:outerShdw blurRad="50800" dist="38100" dir="2700000" algn="tl" rotWithShape="0">
                    <a:prstClr val="black"/>
                  </a:outerShdw>
                </a:effectLst>
              </a:rPr>
              <a:t>Gravidade: 1.62 m/s²</a:t>
            </a:r>
          </a:p>
          <a:p>
            <a:pPr marL="342900" indent="-342900">
              <a:lnSpc>
                <a:spcPct val="150000"/>
              </a:lnSpc>
              <a:buFont typeface="Arial" pitchFamily="34" charset="0"/>
              <a:buChar char="•"/>
            </a:pPr>
            <a:r>
              <a:rPr lang="en-US" sz="2400" dirty="0">
                <a:solidFill>
                  <a:schemeClr val="bg1"/>
                </a:solidFill>
                <a:effectLst>
                  <a:outerShdw blurRad="50800" dist="38100" dir="2700000" algn="tl" rotWithShape="0">
                    <a:prstClr val="black"/>
                  </a:outerShdw>
                </a:effectLst>
              </a:rPr>
              <a:t>Período orbital: 27 dias.</a:t>
            </a:r>
          </a:p>
          <a:p>
            <a:pPr marL="342900" indent="-342900">
              <a:lnSpc>
                <a:spcPct val="150000"/>
              </a:lnSpc>
              <a:buFont typeface="Arial" pitchFamily="34" charset="0"/>
              <a:buChar char="•"/>
            </a:pPr>
            <a:r>
              <a:rPr lang="en-US" sz="2400" dirty="0">
                <a:solidFill>
                  <a:schemeClr val="bg1"/>
                </a:solidFill>
                <a:effectLst>
                  <a:outerShdw blurRad="50800" dist="38100" dir="2700000" algn="tl" rotWithShape="0">
                    <a:prstClr val="black"/>
                  </a:outerShdw>
                </a:effectLst>
              </a:rPr>
              <a:t>Pressão atmosférica: 1</a:t>
            </a:r>
            <a:r>
              <a:rPr lang="pt-BR" sz="2400" dirty="0" smtClean="0">
                <a:solidFill>
                  <a:schemeClr val="bg1"/>
                </a:solidFill>
              </a:rPr>
              <a:t>µPa.</a:t>
            </a:r>
            <a:endParaRPr lang="pt-BR" sz="2400" dirty="0">
              <a:solidFill>
                <a:schemeClr val="bg1"/>
              </a:solidFill>
            </a:endParaRPr>
          </a:p>
          <a:p>
            <a:pPr marL="342900" indent="-342900">
              <a:lnSpc>
                <a:spcPct val="150000"/>
              </a:lnSpc>
              <a:buFont typeface="Arial" pitchFamily="34" charset="0"/>
              <a:buChar char="•"/>
            </a:pPr>
            <a:r>
              <a:rPr lang="en-US" sz="2400" dirty="0" smtClean="0">
                <a:solidFill>
                  <a:schemeClr val="bg1"/>
                </a:solidFill>
                <a:effectLst>
                  <a:outerShdw blurRad="50800" dist="38100" dir="2700000" algn="tl" rotWithShape="0">
                    <a:prstClr val="black"/>
                  </a:outerShdw>
                </a:effectLst>
              </a:rPr>
              <a:t>Temperatura</a:t>
            </a:r>
            <a:r>
              <a:rPr lang="en-US" sz="2400" dirty="0">
                <a:solidFill>
                  <a:schemeClr val="bg1"/>
                </a:solidFill>
                <a:effectLst>
                  <a:outerShdw blurRad="50800" dist="38100" dir="2700000" algn="tl" rotWithShape="0">
                    <a:prstClr val="black"/>
                  </a:outerShdw>
                </a:effectLst>
              </a:rPr>
              <a:t>: -170</a:t>
            </a:r>
            <a:r>
              <a:rPr lang="pt-BR" sz="2400" dirty="0">
                <a:solidFill>
                  <a:schemeClr val="bg1"/>
                </a:solidFill>
                <a:effectLst>
                  <a:outerShdw blurRad="50800" dist="38100" dir="2700000" algn="tl" rotWithShape="0">
                    <a:prstClr val="black"/>
                  </a:outerShdw>
                </a:effectLst>
              </a:rPr>
              <a:t>°C a 130 °C.</a:t>
            </a:r>
          </a:p>
          <a:p>
            <a:pPr marL="342900" indent="-342900">
              <a:lnSpc>
                <a:spcPct val="150000"/>
              </a:lnSpc>
              <a:buFont typeface="Arial" pitchFamily="34" charset="0"/>
              <a:buChar char="•"/>
            </a:pPr>
            <a:r>
              <a:rPr lang="en-US" sz="2400" dirty="0" smtClean="0">
                <a:solidFill>
                  <a:schemeClr val="bg1"/>
                </a:solidFill>
                <a:effectLst>
                  <a:outerShdw blurRad="50800" dist="38100" dir="2700000" algn="tl" rotWithShape="0">
                    <a:prstClr val="black"/>
                  </a:outerShdw>
                </a:effectLst>
              </a:rPr>
              <a:t>Formou-se há 4.5 bilhões de anos.</a:t>
            </a:r>
          </a:p>
          <a:p>
            <a:pPr marL="342900" indent="-342900">
              <a:lnSpc>
                <a:spcPct val="150000"/>
              </a:lnSpc>
              <a:buFont typeface="Arial" pitchFamily="34" charset="0"/>
              <a:buChar char="•"/>
            </a:pPr>
            <a:r>
              <a:rPr lang="en-US" sz="2400" dirty="0">
                <a:solidFill>
                  <a:schemeClr val="bg1"/>
                </a:solidFill>
                <a:effectLst>
                  <a:outerShdw blurRad="50800" dist="38100" dir="2700000" algn="tl" rotWithShape="0">
                    <a:prstClr val="black"/>
                  </a:outerShdw>
                </a:effectLst>
              </a:rPr>
              <a:t>Diâmetro: 3500 </a:t>
            </a:r>
            <a:r>
              <a:rPr lang="en-US" sz="2400" dirty="0" smtClean="0">
                <a:solidFill>
                  <a:schemeClr val="bg1"/>
                </a:solidFill>
                <a:effectLst>
                  <a:outerShdw blurRad="50800" dist="38100" dir="2700000" algn="tl" rotWithShape="0">
                    <a:prstClr val="black"/>
                  </a:outerShdw>
                </a:effectLst>
              </a:rPr>
              <a:t>km. (1/4 da Terra).</a:t>
            </a:r>
            <a:endParaRPr lang="pt-BR" sz="2400" dirty="0">
              <a:solidFill>
                <a:schemeClr val="bg1"/>
              </a:solidFill>
              <a:effectLst>
                <a:outerShdw blurRad="50800" dist="38100" dir="2700000" algn="tl" rotWithShape="0">
                  <a:prstClr val="black"/>
                </a:outerShdw>
              </a:effectLst>
            </a:endParaRPr>
          </a:p>
          <a:p>
            <a:pPr marL="342900" indent="-342900">
              <a:lnSpc>
                <a:spcPct val="150000"/>
              </a:lnSpc>
              <a:buFont typeface="Arial" pitchFamily="34" charset="0"/>
              <a:buChar char="•"/>
            </a:pPr>
            <a:r>
              <a:rPr lang="en-US" sz="2400" dirty="0">
                <a:solidFill>
                  <a:schemeClr val="bg1"/>
                </a:solidFill>
                <a:effectLst>
                  <a:outerShdw blurRad="50800" dist="38100" dir="2700000" algn="tl" rotWithShape="0">
                    <a:prstClr val="black"/>
                  </a:outerShdw>
                </a:effectLst>
              </a:rPr>
              <a:t>Atmosfera: Hélio, Neônio, Hidrogênio, Argônio.</a:t>
            </a:r>
          </a:p>
          <a:p>
            <a:pPr marL="342900" indent="-342900">
              <a:lnSpc>
                <a:spcPct val="150000"/>
              </a:lnSpc>
              <a:buFont typeface="Arial" pitchFamily="34" charset="0"/>
              <a:buChar char="•"/>
            </a:pPr>
            <a:r>
              <a:rPr lang="en-US" sz="2400" dirty="0" smtClean="0">
                <a:solidFill>
                  <a:schemeClr val="bg1"/>
                </a:solidFill>
                <a:effectLst>
                  <a:outerShdw blurRad="50800" dist="38100" dir="2700000" algn="tl" rotWithShape="0">
                    <a:prstClr val="black"/>
                  </a:outerShdw>
                </a:effectLst>
              </a:rPr>
              <a:t>Distância média até a Terra: 384 mil quilômetros.</a:t>
            </a:r>
          </a:p>
          <a:p>
            <a:pPr marL="342900" indent="-342900">
              <a:lnSpc>
                <a:spcPct val="150000"/>
              </a:lnSpc>
              <a:buFont typeface="Arial" pitchFamily="34" charset="0"/>
              <a:buChar char="•"/>
            </a:pPr>
            <a:r>
              <a:rPr lang="en-US" sz="2400" dirty="0" smtClean="0">
                <a:solidFill>
                  <a:schemeClr val="bg1"/>
                </a:solidFill>
                <a:effectLst>
                  <a:outerShdw blurRad="50800" dist="38100" dir="2700000" algn="tl" rotWithShape="0">
                    <a:prstClr val="black"/>
                  </a:outerShdw>
                </a:effectLst>
              </a:rPr>
              <a:t>Único corpo celeste a receber humanos (além da Terra). </a:t>
            </a:r>
          </a:p>
          <a:p>
            <a:pPr marL="342900" indent="-342900">
              <a:buFont typeface="Arial" pitchFamily="34" charset="0"/>
              <a:buChar char="•"/>
            </a:pPr>
            <a:r>
              <a:rPr lang="en-US" sz="2400" dirty="0" smtClean="0">
                <a:solidFill>
                  <a:schemeClr val="bg1"/>
                </a:solidFill>
                <a:effectLst>
                  <a:outerShdw blurRad="50800" dist="38100" dir="2700000" algn="tl" rotWithShape="0">
                    <a:prstClr val="black"/>
                  </a:outerShdw>
                </a:effectLst>
              </a:rPr>
              <a:t>Solo: </a:t>
            </a:r>
            <a:r>
              <a:rPr lang="pt-BR" sz="2400" dirty="0">
                <a:solidFill>
                  <a:schemeClr val="bg1"/>
                </a:solidFill>
              </a:rPr>
              <a:t>sílica, cal, dióxido de titânio e óxidos de alumínio, ferro, magnésio, cromo e sódio. </a:t>
            </a:r>
            <a:endParaRPr lang="en-US" sz="2400" dirty="0" smtClean="0">
              <a:solidFill>
                <a:schemeClr val="bg1"/>
              </a:solidFill>
              <a:effectLst>
                <a:outerShdw blurRad="50800" dist="38100" dir="2700000" algn="tl" rotWithShape="0">
                  <a:prstClr val="black"/>
                </a:outerShdw>
              </a:effectLst>
            </a:endParaRPr>
          </a:p>
        </p:txBody>
      </p:sp>
      <p:sp>
        <p:nvSpPr>
          <p:cNvPr id="2" name="AutoShape 2" descr="moon transiting Earth as seen by DSCOVR satellite EPIC camera"/>
          <p:cNvSpPr>
            <a:spLocks noChangeAspect="1" noChangeArrowheads="1"/>
          </p:cNvSpPr>
          <p:nvPr/>
        </p:nvSpPr>
        <p:spPr bwMode="auto">
          <a:xfrm>
            <a:off x="155575" y="-1462088"/>
            <a:ext cx="3048000" cy="30480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28" name="Picture 4" descr="moon transiting Earth as seen by DSCOVR satellite EPIC camera"/>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23629" y="409815"/>
            <a:ext cx="3048000" cy="3048001"/>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7230447" y="3491567"/>
            <a:ext cx="1741181" cy="523220"/>
          </a:xfrm>
          <a:prstGeom prst="rect">
            <a:avLst/>
          </a:prstGeom>
          <a:noFill/>
        </p:spPr>
        <p:txBody>
          <a:bodyPr wrap="none" rtlCol="0">
            <a:spAutoFit/>
          </a:bodyPr>
          <a:lstStyle/>
          <a:p>
            <a:pPr algn="r"/>
            <a:r>
              <a:rPr lang="pt-BR" sz="1400" dirty="0" smtClean="0">
                <a:solidFill>
                  <a:schemeClr val="bg1"/>
                </a:solidFill>
                <a:effectLst>
                  <a:outerShdw blurRad="50800" dist="38100" dir="2700000" algn="tl" rotWithShape="0">
                    <a:prstClr val="black"/>
                  </a:outerShdw>
                </a:effectLst>
              </a:rPr>
              <a:t>05.07.2016</a:t>
            </a:r>
          </a:p>
          <a:p>
            <a:pPr algn="r"/>
            <a:r>
              <a:rPr lang="en-US" sz="1400" dirty="0" smtClean="0">
                <a:solidFill>
                  <a:schemeClr val="bg1"/>
                </a:solidFill>
                <a:effectLst>
                  <a:outerShdw blurRad="50800" dist="38100" dir="2700000" algn="tl" rotWithShape="0">
                    <a:prstClr val="black"/>
                  </a:outerShdw>
                </a:effectLst>
              </a:rPr>
              <a:t>(Fonte: Nasa.gov)</a:t>
            </a:r>
            <a:endParaRPr lang="pt-BR" sz="1400" dirty="0">
              <a:solidFill>
                <a:schemeClr val="bg1"/>
              </a:solidFill>
              <a:effectLst>
                <a:outerShdw blurRad="50800" dist="38100" dir="2700000" algn="tl" rotWithShape="0">
                  <a:prstClr val="black"/>
                </a:outerShdw>
              </a:effectLst>
            </a:endParaRPr>
          </a:p>
        </p:txBody>
      </p:sp>
    </p:spTree>
    <p:extLst>
      <p:ext uri="{BB962C8B-B14F-4D97-AF65-F5344CB8AC3E}">
        <p14:creationId xmlns:p14="http://schemas.microsoft.com/office/powerpoint/2010/main" xmlns="" val="31420381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pollo program insigni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5078" y="116632"/>
            <a:ext cx="1076014"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0" y="332656"/>
            <a:ext cx="7885078" cy="646331"/>
          </a:xfrm>
          <a:prstGeom prst="rect">
            <a:avLst/>
          </a:prstGeom>
          <a:noFill/>
        </p:spPr>
        <p:txBody>
          <a:bodyPr wrap="square" rtlCol="0">
            <a:spAutoFit/>
          </a:bodyPr>
          <a:lstStyle/>
          <a:p>
            <a:pPr algn="ctr"/>
            <a:r>
              <a:rPr lang="en-US" sz="3600" b="1" dirty="0" smtClean="0">
                <a:solidFill>
                  <a:schemeClr val="bg1"/>
                </a:solidFill>
              </a:rPr>
              <a:t>Apollo 15: Martelo x Pena</a:t>
            </a:r>
          </a:p>
        </p:txBody>
      </p:sp>
      <p:sp>
        <p:nvSpPr>
          <p:cNvPr id="4" name="AutoShape 6" descr="data:image/png;base64,iVBORw0KGgoAAAANSUhEUgAAAMwAAADMCAMAAAAI/LzAAAAAwFBMVEX////gQAbgPgDhTCL+9vLfOgDgPwDfNgDfNQDeLgD87Ob98+///Pr30cT++PX75NvkVx3qhGfslH7529L1xbfvoYrjUyP539neKADlYjzmcFPhRAzys5/jVyz87unxrpvunobhSRf3zb3zvK/jThLmbErumHzsjXHoel3wp5HncUznaULuoI/0wLPpeVTnZznjWjXxsaXrjXXpg2zndVvjSwLskHD0uaXvoITnbkTvq57lZEP41s3pd0/neF/2zMNOf9KAAAAI9UlEQVR4nO2de1fiPBCHayRNaAvdQgUByx3loqi4yu6qL9//W70pqy4ql8wkafSc/s7x+F/p0yQzk2QycZxcuXLlypUrV65cuXLlypUrVy5lBWXf94RC8df2C4Ht90GqEJbiwe1lJYqm0+n19Ww6HUeL7p/BVb/atv1uIHnxZPHfY9KinDNGhQhdizHO3FqjedddVm2/o4wCP35Ieq307Yl7tEXuGsztHT93wq/c6wKvOrnmRbYD4z0Sobx4/7AKC7bfeqv8/uWIcHoIY1OE8WQxCG2/+SeFJz97nB5skS087uMitv32mwpK8yMxRsAka7liBCVnvm2GF3lXsyKW5JWneN+tfwFz4N1OYQNluwivdUu2WTojogFljUOTC5u2IOgnFDHod+O0flmLDp7GGPu1F4fXBlZMgdcZMq0ka1EePWXPUpqqWbDdOLVJxnYtuNA5WN6L0B+ZGoKnWdEUSirqdjIL2YJOoskc7xIhUVaNEx0ZZkljgptMZjxhg5nsYq+i7pl5ljgxYJC3idCuaZdzVjPexf7R3Jk1Ax03MxYxcFjkmUMJTgw5yl3iTWNGrVxh2bIcHbGGKaNWMeb099GYaZtJJib5E03TwLgR48UGi6AZ6W+bMzfr8fIqHun2N3HLFougudDLEvYy9C8f5bKJVpaGRRYRC+iM0/zIKougSfQtQ9kyZP9EZ7qMQInYG/yvYpEelnaWweUuuVzLsCnbHjB/RRMdUdrAoofZFNXgO8Mb2P6RMVPh0oEqSxBxyC+2Hs0ZC0JVg7QYxEKOw5OasTUCNlZsGGAnOy4H1XnRUOO4pK8EM4FZMnJcEOZvOTQ0I6U/VWxAHdYwf2GEZ6r0jPQ1l3bwLGJCBvu1Fxgx1MZGlj7oI37aWa8B3+gNxml3hiZm2QzfNF1oZ/kHI3Cemf74lNyXkSweh77MJozoayP9fY3/QsKcg3zMZxjH69zrNgSkhluy9Xvg7/oB5u8erlYYl+Ci5wm8y3+CcYJBTa/Twfkavwn/pp9hhA+9ONZpCEgLkzaEWVzaBuM4/bHOxmEVuEELKoixux3G8QdUn9MhNXjwHCaIr7kDRti1SN/cm8PnNVdFxO/shBF9ramrr9FrMMwc8yX3wDjtia6ZThEaoBVQnXwfjONUNTkdDl2tXWJ62QEYYSF7OgIcOgPCoHrZQRjH72rYrSY9mD0rHKO+4EEYxylFyrNqF7iO3m+h/IIEjOMv77kiDl2AYKBTTACMcDoXLbUAh4L2OYM7kzCp01FKUyU1yA5H+GgWRsyqVZyOSyBBQB86+YfCOEE4PsUv5fJLQObjANkJ5GGE4hu006Fj+ZTh4BI8YUbAOL4IcHCNQxJ5T4Pew4TBpE6Hon7JJXXp3/BmGcE4hcEQ5XSKK+mfCIfIzgyGSWfVPYTT4fKLgXXkkMHApLNquNNhD9KPX6FCZiyM0x6AE/Hps/TTzzJtGaEwKsIah/6QfjZ4jVkVRti1EciuEVf6yQ/ZwziFkwTidIrSD37GRoEKMI7zFAEiglPpEOC3FRinHBNpp3MqPQn4gY2Z1GBEHHUuu5RblJ4EWINJAxwm1S2+BYyYVddkHMP3gJF0Ot8FRti1x4Mv8H1g/MO5FN8Gpj8+7LS/CYx/IZN2LA9zbcdppiovudTWR1F63mwpAhBaye4YykcAuFVzdZh2RXo17VR6Y/PcQtQsFDekI02XSj91kvXkLFX9GTBBI0Pp56L2M9VggJkpgH3Np8xh4iZsdROQgF53kavASBh/DN3j4CfSDw+xB7FRMP6ZC16lLcrnnLSxthkDs8IkCDD5XPoyJtUEB+N1MbmpZAjYor3NZBdAaJmgtjXoFLAPGOP2Z4EwQX16iuvPoMym6o3pnTMhb4LOfma3gG/m/zS8pyl0hU9HBSbQVUzDhCo5W/QRlKKxxLlNWZh2B+5aNmHuICxOCM+clYcJVooHOQgwrQl3ylQKxlsoHsd1W8BTm79QnkYGZqmcpkUSGIsTGsk3SwvuqWYBgfYAX/RDd1pjKq+ro/KW/MrMq04w/ewAzNVIR9Ip4qRGFWOc98KEc1wGw0fxLpTF8SN9Sdqp2h2uJ1HbdRFHaW8RSUe7YWJ9ac2AJKA3VRGuZhdMO9JX6YFCgsw3IeKz7TDlMy0ZwC8suEI0VfikZitMaaruWjZgKhgWx5mCm2YLTHiptZwAaSEPOJdO1WGWM72H6Ngcx+IE4Kb5CONdy+0dS8vl8llzH7SCOs73MN7E1X1Sk+Hr6YAd5zuYgZbg5f3zhwrlT6HnzjZgwouW/tobvKJS/HSBOnUu2rRzb+AYvWI9yhDWNC8w5aeZkQIHVLFmUxdYdiKFCStmylSRmmJ9kzZokraGOcNnku/XqXKV+hKkSJuAqf7WfJr5TQpm+VVlSLzpHnfvTdUPQkaY7wWqbeYaK05JWkt1lrT0jO2CYKnYWE99bXRagEbRBFtv4oPKc+s0xNVWeg4zg9YqpYIzH2W7LBhfaOpka3WsVgVkY71lQRcWhw0FHMqSEmpNUI/IvfbrT7wmNtVJUZQYuDjIa1ppG9IzcglS2LBAQ9QrAW5XNXsaAtrxh9HMMqYxetOBN87UCtCa0UvDhIXOznsy0El5DE125fRZw/j1WsFE1/VZ+0XYPItbW/qmb59JRUk3m8uOqmZKMW6KJRpj/v1qd83SuHya5ZVaJdccjkv5uc7py2HJnXLBiJCRWolZhIJ4ZGQ9mQ0vDV46s1PeCdHuQWlxWrV0FWV9rnfoUJoMsh0t79RvKlYqeofSmFhEcdKKHmM96T2E30zsX63bXv2WO/O2R+m9rV/kGuegOm6h79P9e6NuY/lVbtQVCrvNHm7LnzDSuMjcsRxQO75MGLS7CWc/jAZf8d7zIFydD0+5xOXgaw5CWZHNB/Uv1L8+KKif/D5Or23fd9fB+u52t3fzENu1xDIq9CeLnzc9ylnKtJGxkt7WThlnrWR0113at8Oy8qv9wZ9KNE2Gwuq+iJP72my8uBzEpe8D8qay74VhXagax0/p/3rotQtfwpvkypUrV65cuXLlypUrV65cub6z/gdKibQskzpUdAAAAABJRU5ErkJggg=="/>
          <p:cNvSpPr>
            <a:spLocks noChangeAspect="1" noChangeArrowheads="1"/>
          </p:cNvSpPr>
          <p:nvPr/>
        </p:nvSpPr>
        <p:spPr bwMode="auto">
          <a:xfrm>
            <a:off x="155575" y="-1165225"/>
            <a:ext cx="2438400" cy="24384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9464" name="Picture 8" descr="http://www.clipartbest.com/cliparts/di8/KRL/di8KRL8ie.png">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42538" y="2276872"/>
            <a:ext cx="1416613" cy="14166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95431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pollo program insigni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85078" y="116632"/>
            <a:ext cx="1076014" cy="10800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0" y="332656"/>
            <a:ext cx="7885078" cy="646331"/>
          </a:xfrm>
          <a:prstGeom prst="rect">
            <a:avLst/>
          </a:prstGeom>
          <a:noFill/>
        </p:spPr>
        <p:txBody>
          <a:bodyPr wrap="square" rtlCol="0">
            <a:spAutoFit/>
          </a:bodyPr>
          <a:lstStyle/>
          <a:p>
            <a:pPr algn="ctr"/>
            <a:r>
              <a:rPr lang="en-US" sz="3600" b="1" dirty="0" smtClean="0">
                <a:solidFill>
                  <a:schemeClr val="bg1"/>
                </a:solidFill>
              </a:rPr>
              <a:t>Lunar Rover: Apollos 15, 16, 17</a:t>
            </a:r>
          </a:p>
        </p:txBody>
      </p:sp>
      <p:sp>
        <p:nvSpPr>
          <p:cNvPr id="4" name="AutoShape 6" descr="data:image/png;base64,iVBORw0KGgoAAAANSUhEUgAAAMwAAADMCAMAAAAI/LzAAAAAwFBMVEX////gQAbgPgDhTCL+9vLfOgDgPwDfNgDfNQDeLgD87Ob98+///Pr30cT++PX75NvkVx3qhGfslH7529L1xbfvoYrjUyP539neKADlYjzmcFPhRAzys5/jVyz87unxrpvunobhSRf3zb3zvK/jThLmbErumHzsjXHoel3wp5HncUznaULuoI/0wLPpeVTnZznjWjXxsaXrjXXpg2zndVvjSwLskHD0uaXvoITnbkTvq57lZEP41s3pd0/neF/2zMNOf9KAAAAI9UlEQVR4nO2de1fiPBCHayRNaAvdQgUByx3loqi4yu6qL9//W70pqy4ql8wkafSc/s7x+F/p0yQzk2QycZxcuXLlypUrV65cuXLlypUrVy5lBWXf94RC8df2C4Ht90GqEJbiwe1lJYqm0+n19Ww6HUeL7p/BVb/atv1uIHnxZPHfY9KinDNGhQhdizHO3FqjedddVm2/o4wCP35Ieq307Yl7tEXuGsztHT93wq/c6wKvOrnmRbYD4z0Sobx4/7AKC7bfeqv8/uWIcHoIY1OE8WQxCG2/+SeFJz97nB5skS087uMitv32mwpK8yMxRsAka7liBCVnvm2GF3lXsyKW5JWneN+tfwFz4N1OYQNluwivdUu2WTojogFljUOTC5u2IOgnFDHod+O0flmLDp7GGPu1F4fXBlZMgdcZMq0ka1EePWXPUpqqWbDdOLVJxnYtuNA5WN6L0B+ZGoKnWdEUSirqdjIL2YJOoskc7xIhUVaNEx0ZZkljgptMZjxhg5nsYq+i7pl5ljgxYJC3idCuaZdzVjPexf7R3Jk1Ax03MxYxcFjkmUMJTgw5yl3iTWNGrVxh2bIcHbGGKaNWMeb099GYaZtJJib5E03TwLgR48UGi6AZ6W+bMzfr8fIqHun2N3HLFougudDLEvYy9C8f5bKJVpaGRRYRC+iM0/zIKougSfQtQ9kyZP9EZ7qMQInYG/yvYpEelnaWweUuuVzLsCnbHjB/RRMdUdrAoofZFNXgO8Mb2P6RMVPh0oEqSxBxyC+2Hs0ZC0JVg7QYxEKOw5OasTUCNlZsGGAnOy4H1XnRUOO4pK8EM4FZMnJcEOZvOTQ0I6U/VWxAHdYwf2GEZ6r0jPQ1l3bwLGJCBvu1Fxgx1MZGlj7oI37aWa8B3+gNxml3hiZm2QzfNF1oZ/kHI3Cemf74lNyXkSweh77MJozoayP9fY3/QsKcg3zMZxjH69zrNgSkhluy9Xvg7/oB5u8erlYYl+Ci5wm8y3+CcYJBTa/Twfkavwn/pp9hhA+9ONZpCEgLkzaEWVzaBuM4/bHOxmEVuEELKoixux3G8QdUn9MhNXjwHCaIr7kDRti1SN/cm8PnNVdFxO/shBF9ramrr9FrMMwc8yX3wDjtia6ZThEaoBVQnXwfjONUNTkdDl2tXWJ62QEYYSF7OgIcOgPCoHrZQRjH72rYrSY9mD0rHKO+4EEYxylFyrNqF7iO3m+h/IIEjOMv77kiDl2AYKBTTACMcDoXLbUAh4L2OYM7kzCp01FKUyU1yA5H+GgWRsyqVZyOSyBBQB86+YfCOEE4PsUv5fJLQObjANkJ5GGE4hu006Fj+ZTh4BI8YUbAOL4IcHCNQxJ5T4Pew4TBpE6Hon7JJXXp3/BmGcE4hcEQ5XSKK+mfCIfIzgyGSWfVPYTT4fKLgXXkkMHApLNquNNhD9KPX6FCZiyM0x6AE/Hps/TTzzJtGaEwKsIah/6QfjZ4jVkVRti1EciuEVf6yQ/ZwziFkwTidIrSD37GRoEKMI7zFAEiglPpEOC3FRinHBNpp3MqPQn4gY2Z1GBEHHUuu5RblJ4EWINJAxwm1S2+BYyYVddkHMP3gJF0Ot8FRti1x4Mv8H1g/MO5FN8Gpj8+7LS/CYx/IZN2LA9zbcdppiovudTWR1F63mwpAhBaye4YykcAuFVzdZh2RXo17VR6Y/PcQtQsFDekI02XSj91kvXkLFX9GTBBI0Pp56L2M9VggJkpgH3Np8xh4iZsdROQgF53kavASBh/DN3j4CfSDw+xB7FRMP6ZC16lLcrnnLSxthkDs8IkCDD5XPoyJtUEB+N1MbmpZAjYor3NZBdAaJmgtjXoFLAPGOP2Z4EwQX16iuvPoMym6o3pnTMhb4LOfma3gG/m/zS8pyl0hU9HBSbQVUzDhCo5W/QRlKKxxLlNWZh2B+5aNmHuICxOCM+clYcJVooHOQgwrQl3ylQKxlsoHsd1W8BTm79QnkYGZqmcpkUSGIsTGsk3SwvuqWYBgfYAX/RDd1pjKq+ro/KW/MrMq04w/ewAzNVIR9Ip4qRGFWOc98KEc1wGw0fxLpTF8SN9Sdqp2h2uJ1HbdRFHaW8RSUe7YWJ9ac2AJKA3VRGuZhdMO9JX6YFCgsw3IeKz7TDlMy0ZwC8suEI0VfikZitMaaruWjZgKhgWx5mCm2YLTHiptZwAaSEPOJdO1WGWM72H6Ngcx+IE4Kb5CONdy+0dS8vl8llzH7SCOs73MN7E1X1Sk+Hr6YAd5zuYgZbg5f3zhwrlT6HnzjZgwouW/tobvKJS/HSBOnUu2rRzb+AYvWI9yhDWNC8w5aeZkQIHVLFmUxdYdiKFCStmylSRmmJ9kzZokraGOcNnku/XqXKV+hKkSJuAqf7WfJr5TQpm+VVlSLzpHnfvTdUPQkaY7wWqbeYaK05JWkt1lrT0jO2CYKnYWE99bXRagEbRBFtv4oPKc+s0xNVWeg4zg9YqpYIzH2W7LBhfaOpka3WsVgVkY71lQRcWhw0FHMqSEmpNUI/IvfbrT7wmNtVJUZQYuDjIa1ppG9IzcglS2LBAQ9QrAW5XNXsaAtrxh9HMMqYxetOBN87UCtCa0UvDhIXOznsy0El5DE125fRZw/j1WsFE1/VZ+0XYPItbW/qmb59JRUk3m8uOqmZKMW6KJRpj/v1qd83SuHya5ZVaJdccjkv5uc7py2HJnXLBiJCRWolZhIJ4ZGQ9mQ0vDV46s1PeCdHuQWlxWrV0FWV9rnfoUJoMsh0t79RvKlYqeofSmFhEcdKKHmM96T2E30zsX63bXv2WO/O2R+m9rV/kGuegOm6h79P9e6NuY/lVbtQVCrvNHm7LnzDSuMjcsRxQO75MGLS7CWc/jAZf8d7zIFydD0+5xOXgaw5CWZHNB/Uv1L8+KKif/D5Or23fd9fB+u52t3fzENu1xDIq9CeLnzc9ylnKtJGxkt7WThlnrWR0113at8Oy8qv9wZ9KNE2Gwuq+iJP72my8uBzEpe8D8qay74VhXagax0/p/3rotQtfwpvkypUrV65cuXLlypUrV65cub6z/gdKibQskzpUdAAAAABJRU5ErkJggg=="/>
          <p:cNvSpPr>
            <a:spLocks noChangeAspect="1" noChangeArrowheads="1"/>
          </p:cNvSpPr>
          <p:nvPr/>
        </p:nvSpPr>
        <p:spPr bwMode="auto">
          <a:xfrm>
            <a:off x="155575" y="-1165225"/>
            <a:ext cx="2438400" cy="24384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9464" name="Picture 8" descr="http://www.clipartbest.com/cliparts/di8/KRL/di8KRL8ie.png">
            <a:hlinkClick r:id="rId4" action="ppaction://hlinkfile"/>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42538" y="2276872"/>
            <a:ext cx="1416613" cy="14166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4149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836712"/>
            <a:ext cx="9144000" cy="2800767"/>
          </a:xfrm>
          <a:prstGeom prst="rect">
            <a:avLst/>
          </a:prstGeom>
          <a:noFill/>
        </p:spPr>
        <p:txBody>
          <a:bodyPr wrap="square" rtlCol="0">
            <a:spAutoFit/>
          </a:bodyPr>
          <a:lstStyle/>
          <a:p>
            <a:pPr algn="ctr"/>
            <a:r>
              <a:rPr lang="en-US" sz="3600" b="1" dirty="0" smtClean="0">
                <a:solidFill>
                  <a:schemeClr val="bg1"/>
                </a:solidFill>
              </a:rPr>
              <a:t>Conspiração!</a:t>
            </a:r>
          </a:p>
          <a:p>
            <a:pPr algn="ctr"/>
            <a:r>
              <a:rPr lang="en-US" sz="3600" b="1" dirty="0" smtClean="0">
                <a:solidFill>
                  <a:schemeClr val="bg1"/>
                </a:solidFill>
              </a:rPr>
              <a:t>O homem não foi à Lua?</a:t>
            </a:r>
          </a:p>
          <a:p>
            <a:pPr algn="ctr"/>
            <a:endParaRPr lang="en-US" sz="3600" b="1" dirty="0">
              <a:solidFill>
                <a:schemeClr val="bg1"/>
              </a:solidFill>
            </a:endParaRPr>
          </a:p>
          <a:p>
            <a:pPr algn="ctr"/>
            <a:endParaRPr lang="en-US" sz="3600" b="1" dirty="0" smtClean="0">
              <a:solidFill>
                <a:schemeClr val="bg1"/>
              </a:solidFill>
            </a:endParaRPr>
          </a:p>
          <a:p>
            <a:pPr algn="ctr"/>
            <a:r>
              <a:rPr lang="en-US" sz="3200" dirty="0" smtClean="0">
                <a:solidFill>
                  <a:srgbClr val="FF0000"/>
                </a:solidFill>
              </a:rPr>
              <a:t>Disclaimer sobre o direito de cada um.</a:t>
            </a:r>
          </a:p>
        </p:txBody>
      </p:sp>
    </p:spTree>
    <p:extLst>
      <p:ext uri="{BB962C8B-B14F-4D97-AF65-F5344CB8AC3E}">
        <p14:creationId xmlns:p14="http://schemas.microsoft.com/office/powerpoint/2010/main" xmlns="" val="40669135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3" y="215062"/>
            <a:ext cx="9140017" cy="461665"/>
          </a:xfrm>
          <a:prstGeom prst="rect">
            <a:avLst/>
          </a:prstGeom>
          <a:noFill/>
        </p:spPr>
        <p:txBody>
          <a:bodyPr wrap="square" rtlCol="0">
            <a:spAutoFit/>
          </a:bodyPr>
          <a:lstStyle/>
          <a:p>
            <a:pPr marL="457200" indent="-457200">
              <a:buFont typeface="Century Gothic" pitchFamily="34" charset="0"/>
              <a:buChar char="•"/>
            </a:pPr>
            <a:r>
              <a:rPr lang="en-US" sz="2400" dirty="0" smtClean="0">
                <a:solidFill>
                  <a:schemeClr val="bg1"/>
                </a:solidFill>
              </a:rPr>
              <a:t>A Lua não tem atmosfera. Cadê as estrelas nas fotos?</a:t>
            </a:r>
            <a:endParaRPr lang="pt-BR" sz="2400" dirty="0">
              <a:solidFill>
                <a:schemeClr val="bg1"/>
              </a:solidFill>
            </a:endParaRPr>
          </a:p>
        </p:txBody>
      </p:sp>
      <p:pic>
        <p:nvPicPr>
          <p:cNvPr id="17410" name="Picture 2" descr="https://www.hq.nasa.gov/alsj/a11/AS11-40-5875HRedi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0596" y="980727"/>
            <a:ext cx="6506790" cy="5075135"/>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2370623" y="6309320"/>
            <a:ext cx="4406736" cy="369332"/>
          </a:xfrm>
          <a:prstGeom prst="rect">
            <a:avLst/>
          </a:prstGeom>
        </p:spPr>
        <p:txBody>
          <a:bodyPr wrap="square">
            <a:spAutoFit/>
          </a:bodyPr>
          <a:lstStyle/>
          <a:p>
            <a:pPr algn="ctr"/>
            <a:r>
              <a:rPr lang="en-US" dirty="0" smtClean="0">
                <a:solidFill>
                  <a:schemeClr val="bg1"/>
                </a:solidFill>
                <a:effectLst>
                  <a:outerShdw blurRad="50800" dist="38100" dir="2700000" algn="tl" rotWithShape="0">
                    <a:prstClr val="black"/>
                  </a:outerShdw>
                </a:effectLst>
              </a:rPr>
              <a:t>Apollo 11.</a:t>
            </a:r>
            <a:endParaRPr lang="pt-BR" i="1" dirty="0">
              <a:solidFill>
                <a:schemeClr val="bg1"/>
              </a:solidFill>
              <a:effectLst>
                <a:outerShdw blurRad="50800" dist="38100" dir="2700000" algn="tl" rotWithShape="0">
                  <a:prstClr val="black"/>
                </a:outerShdw>
              </a:effectLst>
            </a:endParaRPr>
          </a:p>
        </p:txBody>
      </p:sp>
      <p:pic>
        <p:nvPicPr>
          <p:cNvPr id="5124"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0557" t="34747" r="19889" b="1"/>
          <a:stretch/>
        </p:blipFill>
        <p:spPr bwMode="auto">
          <a:xfrm>
            <a:off x="3982" y="980726"/>
            <a:ext cx="9112697" cy="56136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0700" t="34091" r="20010"/>
          <a:stretch/>
        </p:blipFill>
        <p:spPr bwMode="auto">
          <a:xfrm>
            <a:off x="0" y="908720"/>
            <a:ext cx="9116680" cy="5697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130331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3" y="215062"/>
            <a:ext cx="9140017" cy="461665"/>
          </a:xfrm>
          <a:prstGeom prst="rect">
            <a:avLst/>
          </a:prstGeom>
          <a:noFill/>
        </p:spPr>
        <p:txBody>
          <a:bodyPr wrap="square" rtlCol="0">
            <a:spAutoFit/>
          </a:bodyPr>
          <a:lstStyle/>
          <a:p>
            <a:pPr marL="457200" indent="-457200">
              <a:buFont typeface="Century Gothic" pitchFamily="34" charset="0"/>
              <a:buChar char="•"/>
            </a:pPr>
            <a:r>
              <a:rPr lang="en-US" sz="2400" dirty="0" smtClean="0">
                <a:solidFill>
                  <a:schemeClr val="bg1"/>
                </a:solidFill>
              </a:rPr>
              <a:t>Apollo 11 e as sombras diferentes: fontes de luz distintas?</a:t>
            </a:r>
            <a:endParaRPr lang="pt-BR" sz="2400" dirty="0">
              <a:solidFill>
                <a:schemeClr val="bg1"/>
              </a:solidFill>
            </a:endParaRPr>
          </a:p>
        </p:txBody>
      </p:sp>
      <p:pic>
        <p:nvPicPr>
          <p:cNvPr id="20482" name="Picture 2" descr="http://www.clavius.org/img/shadlen.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926588"/>
            <a:ext cx="7972898" cy="4032448"/>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983" y="5207308"/>
            <a:ext cx="9140017" cy="830997"/>
          </a:xfrm>
          <a:prstGeom prst="rect">
            <a:avLst/>
          </a:prstGeom>
          <a:noFill/>
        </p:spPr>
        <p:txBody>
          <a:bodyPr wrap="square" rtlCol="0">
            <a:spAutoFit/>
          </a:bodyPr>
          <a:lstStyle/>
          <a:p>
            <a:pPr algn="ctr"/>
            <a:r>
              <a:rPr lang="en-US" sz="2400" dirty="0" smtClean="0">
                <a:solidFill>
                  <a:schemeClr val="bg1"/>
                </a:solidFill>
              </a:rPr>
              <a:t>Como bloquear a fonte de luz de um astronauta</a:t>
            </a:r>
          </a:p>
          <a:p>
            <a:pPr algn="ctr"/>
            <a:r>
              <a:rPr lang="en-US" sz="2400" dirty="0" smtClean="0">
                <a:solidFill>
                  <a:schemeClr val="bg1"/>
                </a:solidFill>
              </a:rPr>
              <a:t>para que ela não ilumine o outro?</a:t>
            </a:r>
            <a:endParaRPr lang="pt-BR" sz="2400" dirty="0">
              <a:solidFill>
                <a:schemeClr val="bg1"/>
              </a:solidFill>
            </a:endParaRPr>
          </a:p>
        </p:txBody>
      </p:sp>
    </p:spTree>
    <p:extLst>
      <p:ext uri="{BB962C8B-B14F-4D97-AF65-F5344CB8AC3E}">
        <p14:creationId xmlns:p14="http://schemas.microsoft.com/office/powerpoint/2010/main" xmlns="" val="19094405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3" y="215062"/>
            <a:ext cx="9140017" cy="461665"/>
          </a:xfrm>
          <a:prstGeom prst="rect">
            <a:avLst/>
          </a:prstGeom>
          <a:noFill/>
        </p:spPr>
        <p:txBody>
          <a:bodyPr wrap="square" rtlCol="0">
            <a:spAutoFit/>
          </a:bodyPr>
          <a:lstStyle/>
          <a:p>
            <a:pPr marL="457200" indent="-457200">
              <a:buFont typeface="Century Gothic" pitchFamily="34" charset="0"/>
              <a:buChar char="•"/>
            </a:pPr>
            <a:r>
              <a:rPr lang="en-US" sz="2400" dirty="0" smtClean="0">
                <a:solidFill>
                  <a:schemeClr val="bg1"/>
                </a:solidFill>
              </a:rPr>
              <a:t>Apollo 11 e as sombras diferentes: fontes de luz distintas?</a:t>
            </a:r>
            <a:endParaRPr lang="pt-BR" sz="2400" dirty="0">
              <a:solidFill>
                <a:schemeClr val="bg1"/>
              </a:solidFill>
            </a:endParaRPr>
          </a:p>
        </p:txBody>
      </p:sp>
      <p:pic>
        <p:nvPicPr>
          <p:cNvPr id="21508" name="Picture 4" descr="http://www.clavius.org/img/shdlen-demo-l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29310" y="1149227"/>
            <a:ext cx="4735177" cy="3551383"/>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pic>
        <p:nvPicPr>
          <p:cNvPr id="21510" name="Picture 6" descr="http://www.clavius.org/img/shdlen-demo-ovrh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1149227"/>
            <a:ext cx="3960440" cy="5280589"/>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387785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3" y="215062"/>
            <a:ext cx="9140017" cy="830997"/>
          </a:xfrm>
          <a:prstGeom prst="rect">
            <a:avLst/>
          </a:prstGeom>
          <a:noFill/>
        </p:spPr>
        <p:txBody>
          <a:bodyPr wrap="square" rtlCol="0">
            <a:spAutoFit/>
          </a:bodyPr>
          <a:lstStyle/>
          <a:p>
            <a:pPr marL="457200" indent="-457200">
              <a:buFont typeface="Century Gothic" pitchFamily="34" charset="0"/>
              <a:buChar char="•"/>
            </a:pPr>
            <a:r>
              <a:rPr lang="en-US" sz="2400" dirty="0" smtClean="0">
                <a:solidFill>
                  <a:schemeClr val="bg1"/>
                </a:solidFill>
              </a:rPr>
              <a:t>A propulsão do motor de descida deveria ter feito um buraco </a:t>
            </a:r>
            <a:r>
              <a:rPr lang="en-US" sz="2400" dirty="0" err="1" smtClean="0">
                <a:solidFill>
                  <a:schemeClr val="bg1"/>
                </a:solidFill>
              </a:rPr>
              <a:t>na</a:t>
            </a:r>
            <a:r>
              <a:rPr lang="en-US" sz="2400" dirty="0" smtClean="0">
                <a:solidFill>
                  <a:schemeClr val="bg1"/>
                </a:solidFill>
              </a:rPr>
              <a:t> </a:t>
            </a:r>
            <a:r>
              <a:rPr lang="en-US" sz="2400" dirty="0" err="1" smtClean="0">
                <a:solidFill>
                  <a:schemeClr val="bg1"/>
                </a:solidFill>
              </a:rPr>
              <a:t>superfície</a:t>
            </a:r>
            <a:r>
              <a:rPr lang="en-US" sz="2400" dirty="0" smtClean="0">
                <a:solidFill>
                  <a:schemeClr val="bg1"/>
                </a:solidFill>
              </a:rPr>
              <a:t> </a:t>
            </a:r>
            <a:r>
              <a:rPr lang="en-US" sz="2400" dirty="0" smtClean="0">
                <a:solidFill>
                  <a:schemeClr val="bg1"/>
                </a:solidFill>
              </a:rPr>
              <a:t>lunar?</a:t>
            </a:r>
            <a:endParaRPr lang="pt-BR" sz="2400" dirty="0">
              <a:solidFill>
                <a:schemeClr val="bg1"/>
              </a:solidFill>
            </a:endParaRPr>
          </a:p>
        </p:txBody>
      </p:sp>
      <p:pic>
        <p:nvPicPr>
          <p:cNvPr id="22530" name="Picture 2" descr="http://www.clavius.org/img/lmthrus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30949" y="1046059"/>
            <a:ext cx="5686084" cy="5720338"/>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21499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3" y="215062"/>
            <a:ext cx="9140017" cy="461665"/>
          </a:xfrm>
          <a:prstGeom prst="rect">
            <a:avLst/>
          </a:prstGeom>
          <a:noFill/>
        </p:spPr>
        <p:txBody>
          <a:bodyPr wrap="square" rtlCol="0">
            <a:spAutoFit/>
          </a:bodyPr>
          <a:lstStyle/>
          <a:p>
            <a:pPr marL="457200" indent="-457200">
              <a:buFont typeface="Century Gothic" pitchFamily="34" charset="0"/>
              <a:buChar char="•"/>
            </a:pPr>
            <a:r>
              <a:rPr lang="en-US" sz="2400" dirty="0" smtClean="0">
                <a:solidFill>
                  <a:schemeClr val="bg1"/>
                </a:solidFill>
              </a:rPr>
              <a:t>Objetos contra a luz solar estão iluminados.</a:t>
            </a:r>
            <a:endParaRPr lang="pt-BR" sz="2400" dirty="0">
              <a:solidFill>
                <a:schemeClr val="bg1"/>
              </a:solidFill>
            </a:endParaRPr>
          </a:p>
        </p:txBody>
      </p:sp>
      <p:pic>
        <p:nvPicPr>
          <p:cNvPr id="23554" name="Picture 2" descr="http://pirlwww.lpl.arizona.edu/%7Ejscotti/NOT_faked/nasa7.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0876" y="892751"/>
            <a:ext cx="8206230" cy="5632593"/>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pic>
        <p:nvPicPr>
          <p:cNvPr id="23556" name="Picture 4" descr="http://cache1.asset-cache.net/xd/101669405.jpg?v=1&amp;c=IWSAsset&amp;k=2&amp;d=62CA815BFB1CE4805188614A5FB7BC87D1DB44E5599D888ABC113B0CB0501FD54588D0B6ADD6FC0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3648" y="1700808"/>
            <a:ext cx="6096000" cy="3429001"/>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75155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3" y="215062"/>
            <a:ext cx="9140017" cy="461665"/>
          </a:xfrm>
          <a:prstGeom prst="rect">
            <a:avLst/>
          </a:prstGeom>
          <a:noFill/>
        </p:spPr>
        <p:txBody>
          <a:bodyPr wrap="square" rtlCol="0">
            <a:spAutoFit/>
          </a:bodyPr>
          <a:lstStyle/>
          <a:p>
            <a:pPr marL="457200" indent="-457200">
              <a:buFont typeface="Century Gothic" pitchFamily="34" charset="0"/>
              <a:buChar char="•"/>
            </a:pPr>
            <a:r>
              <a:rPr lang="en-US" sz="2400" dirty="0" smtClean="0">
                <a:solidFill>
                  <a:schemeClr val="bg1"/>
                </a:solidFill>
              </a:rPr>
              <a:t>Por que a bandeira tremula se não há atmosfera/vento?</a:t>
            </a:r>
            <a:endParaRPr lang="pt-BR" sz="2400" dirty="0">
              <a:solidFill>
                <a:schemeClr val="bg1"/>
              </a:solidFill>
            </a:endParaRPr>
          </a:p>
        </p:txBody>
      </p:sp>
      <p:pic>
        <p:nvPicPr>
          <p:cNvPr id="5" name="Picture 8" descr="http://www.clipartbest.com/cliparts/di8/KRL/di8KRL8ie.png">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42538" y="2276872"/>
            <a:ext cx="1416613" cy="14166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49881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2656"/>
            <a:ext cx="9144000" cy="5632311"/>
          </a:xfrm>
          <a:prstGeom prst="rect">
            <a:avLst/>
          </a:prstGeom>
        </p:spPr>
        <p:txBody>
          <a:bodyPr wrap="square">
            <a:spAutoFit/>
          </a:bodyPr>
          <a:lstStyle/>
          <a:p>
            <a:r>
              <a:rPr lang="pt-BR" dirty="0" smtClean="0">
                <a:solidFill>
                  <a:schemeClr val="bg1"/>
                </a:solidFill>
              </a:rPr>
              <a:t>http://www.space.com/32079-five-surprises-last-man-on-moon.html</a:t>
            </a:r>
          </a:p>
          <a:p>
            <a:endParaRPr lang="pt-BR" dirty="0" smtClean="0">
              <a:solidFill>
                <a:schemeClr val="bg1"/>
              </a:solidFill>
            </a:endParaRPr>
          </a:p>
          <a:p>
            <a:r>
              <a:rPr lang="pt-BR" dirty="0" smtClean="0">
                <a:solidFill>
                  <a:schemeClr val="bg1"/>
                </a:solidFill>
              </a:rPr>
              <a:t>https://www.nasa.gov/mission_pages/apollo/missions/apollo11.html</a:t>
            </a:r>
          </a:p>
          <a:p>
            <a:endParaRPr lang="pt-BR" dirty="0" smtClean="0">
              <a:solidFill>
                <a:schemeClr val="bg1"/>
              </a:solidFill>
            </a:endParaRPr>
          </a:p>
          <a:p>
            <a:r>
              <a:rPr lang="pt-BR" dirty="0" smtClean="0">
                <a:solidFill>
                  <a:schemeClr val="bg1"/>
                </a:solidFill>
              </a:rPr>
              <a:t>http://nssdc.gsfc.nasa.gov/planetary/lunar/lunartimeline.html</a:t>
            </a:r>
          </a:p>
          <a:p>
            <a:endParaRPr lang="pt-BR" dirty="0" smtClean="0">
              <a:solidFill>
                <a:schemeClr val="bg1"/>
              </a:solidFill>
            </a:endParaRPr>
          </a:p>
          <a:p>
            <a:r>
              <a:rPr lang="pt-BR" dirty="0">
                <a:solidFill>
                  <a:schemeClr val="bg1"/>
                </a:solidFill>
              </a:rPr>
              <a:t>http://</a:t>
            </a:r>
            <a:r>
              <a:rPr lang="pt-BR" dirty="0" smtClean="0">
                <a:solidFill>
                  <a:schemeClr val="bg1"/>
                </a:solidFill>
              </a:rPr>
              <a:t>nssdc.gsfc.nasa.gov/planetary/lunar/apollo.html</a:t>
            </a:r>
          </a:p>
          <a:p>
            <a:endParaRPr lang="pt-BR" dirty="0" smtClean="0">
              <a:solidFill>
                <a:schemeClr val="bg1"/>
              </a:solidFill>
            </a:endParaRPr>
          </a:p>
          <a:p>
            <a:r>
              <a:rPr lang="pt-BR" dirty="0" smtClean="0">
                <a:solidFill>
                  <a:schemeClr val="bg1"/>
                </a:solidFill>
              </a:rPr>
              <a:t>https://en.wikipedia.org/wiki/List_of_Apollo_missions</a:t>
            </a:r>
          </a:p>
          <a:p>
            <a:endParaRPr lang="pt-BR" dirty="0" smtClean="0">
              <a:solidFill>
                <a:schemeClr val="bg1"/>
              </a:solidFill>
            </a:endParaRPr>
          </a:p>
          <a:p>
            <a:r>
              <a:rPr lang="pt-BR" dirty="0">
                <a:solidFill>
                  <a:schemeClr val="bg1"/>
                </a:solidFill>
              </a:rPr>
              <a:t>http://</a:t>
            </a:r>
            <a:r>
              <a:rPr lang="pt-BR" dirty="0" smtClean="0">
                <a:solidFill>
                  <a:schemeClr val="bg1"/>
                </a:solidFill>
              </a:rPr>
              <a:t>www.nasa.gov/mission_pages/mercury/missions/program-toc.html</a:t>
            </a:r>
          </a:p>
          <a:p>
            <a:endParaRPr lang="pt-BR" dirty="0" smtClean="0">
              <a:solidFill>
                <a:schemeClr val="bg1"/>
              </a:solidFill>
            </a:endParaRPr>
          </a:p>
          <a:p>
            <a:r>
              <a:rPr lang="pt-BR" dirty="0">
                <a:solidFill>
                  <a:schemeClr val="bg1"/>
                </a:solidFill>
              </a:rPr>
              <a:t>http://</a:t>
            </a:r>
            <a:r>
              <a:rPr lang="pt-BR" dirty="0" smtClean="0">
                <a:solidFill>
                  <a:schemeClr val="bg1"/>
                </a:solidFill>
              </a:rPr>
              <a:t>www.badastronomy.com/bad/misc/apollohoax.html</a:t>
            </a:r>
          </a:p>
          <a:p>
            <a:endParaRPr lang="pt-BR" dirty="0" smtClean="0">
              <a:solidFill>
                <a:schemeClr val="bg1"/>
              </a:solidFill>
            </a:endParaRPr>
          </a:p>
          <a:p>
            <a:r>
              <a:rPr lang="pt-BR" dirty="0">
                <a:solidFill>
                  <a:schemeClr val="bg1"/>
                </a:solidFill>
              </a:rPr>
              <a:t>https://</a:t>
            </a:r>
            <a:r>
              <a:rPr lang="pt-BR" dirty="0" smtClean="0">
                <a:solidFill>
                  <a:schemeClr val="bg1"/>
                </a:solidFill>
              </a:rPr>
              <a:t>www.youtube.com/watch?v=y3aHsLI178A&amp;index=1&amp;list=PLBBTzMENUiGlscRVw6eqQbbTpkksagw64</a:t>
            </a:r>
          </a:p>
          <a:p>
            <a:endParaRPr lang="pt-BR" dirty="0" smtClean="0"/>
          </a:p>
          <a:p>
            <a:endParaRPr lang="pt-BR" dirty="0" smtClean="0"/>
          </a:p>
          <a:p>
            <a:endParaRPr lang="pt-BR" dirty="0" smtClean="0"/>
          </a:p>
          <a:p>
            <a:endParaRPr lang="pt-BR" dirty="0"/>
          </a:p>
        </p:txBody>
      </p:sp>
    </p:spTree>
    <p:extLst>
      <p:ext uri="{BB962C8B-B14F-4D97-AF65-F5344CB8AC3E}">
        <p14:creationId xmlns:p14="http://schemas.microsoft.com/office/powerpoint/2010/main" xmlns="" val="9150524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6632"/>
            <a:ext cx="9144000" cy="646331"/>
          </a:xfrm>
          <a:prstGeom prst="rect">
            <a:avLst/>
          </a:prstGeom>
          <a:noFill/>
        </p:spPr>
        <p:txBody>
          <a:bodyPr wrap="square" rtlCol="0">
            <a:spAutoFit/>
          </a:bodyPr>
          <a:lstStyle/>
          <a:p>
            <a:pPr algn="ctr"/>
            <a:r>
              <a:rPr lang="en-US" sz="3600" b="1" dirty="0" smtClean="0">
                <a:solidFill>
                  <a:schemeClr val="bg1"/>
                </a:solidFill>
              </a:rPr>
              <a:t>Viagem à Lua - Como vemos:</a:t>
            </a:r>
            <a:endParaRPr lang="pt-BR" sz="3600" b="1" dirty="0">
              <a:solidFill>
                <a:schemeClr val="bg1"/>
              </a:solidFill>
            </a:endParaRPr>
          </a:p>
        </p:txBody>
      </p:sp>
      <p:sp>
        <p:nvSpPr>
          <p:cNvPr id="10" name="TextBox 9"/>
          <p:cNvSpPr txBox="1"/>
          <p:nvPr/>
        </p:nvSpPr>
        <p:spPr>
          <a:xfrm>
            <a:off x="0" y="1876762"/>
            <a:ext cx="9144000" cy="400110"/>
          </a:xfrm>
          <a:prstGeom prst="rect">
            <a:avLst/>
          </a:prstGeom>
          <a:noFill/>
        </p:spPr>
        <p:txBody>
          <a:bodyPr wrap="square" rtlCol="0">
            <a:spAutoFit/>
          </a:bodyPr>
          <a:lstStyle/>
          <a:p>
            <a:r>
              <a:rPr lang="en-US" sz="2000" dirty="0" smtClean="0">
                <a:solidFill>
                  <a:schemeClr val="bg1"/>
                </a:solidFill>
              </a:rPr>
              <a:t>12.04.1961: Yuri Gagarin é o primeiro humano no espaço.</a:t>
            </a:r>
          </a:p>
        </p:txBody>
      </p:sp>
      <p:sp>
        <p:nvSpPr>
          <p:cNvPr id="11" name="TextBox 10"/>
          <p:cNvSpPr txBox="1"/>
          <p:nvPr/>
        </p:nvSpPr>
        <p:spPr>
          <a:xfrm>
            <a:off x="0" y="2276872"/>
            <a:ext cx="9144000" cy="400110"/>
          </a:xfrm>
          <a:prstGeom prst="rect">
            <a:avLst/>
          </a:prstGeom>
          <a:noFill/>
        </p:spPr>
        <p:txBody>
          <a:bodyPr wrap="square" rtlCol="0">
            <a:spAutoFit/>
          </a:bodyPr>
          <a:lstStyle/>
          <a:p>
            <a:r>
              <a:rPr lang="en-US" sz="2000" dirty="0" smtClean="0">
                <a:solidFill>
                  <a:schemeClr val="bg1"/>
                </a:solidFill>
              </a:rPr>
              <a:t>25.05.1961: Kennedy anuncia viagem tripulada</a:t>
            </a:r>
            <a:r>
              <a:rPr lang="en-US" sz="2000" b="1" dirty="0" smtClean="0">
                <a:solidFill>
                  <a:schemeClr val="bg1"/>
                </a:solidFill>
              </a:rPr>
              <a:t> </a:t>
            </a:r>
            <a:r>
              <a:rPr lang="en-US" sz="2000" dirty="0" smtClean="0">
                <a:solidFill>
                  <a:schemeClr val="bg1"/>
                </a:solidFill>
              </a:rPr>
              <a:t>à Lua.</a:t>
            </a:r>
          </a:p>
        </p:txBody>
      </p:sp>
      <p:sp>
        <p:nvSpPr>
          <p:cNvPr id="12" name="TextBox 11"/>
          <p:cNvSpPr txBox="1"/>
          <p:nvPr/>
        </p:nvSpPr>
        <p:spPr>
          <a:xfrm>
            <a:off x="0" y="764704"/>
            <a:ext cx="9144000" cy="400110"/>
          </a:xfrm>
          <a:prstGeom prst="rect">
            <a:avLst/>
          </a:prstGeom>
          <a:noFill/>
        </p:spPr>
        <p:txBody>
          <a:bodyPr wrap="square" rtlCol="0">
            <a:spAutoFit/>
          </a:bodyPr>
          <a:lstStyle/>
          <a:p>
            <a:r>
              <a:rPr lang="en-US" sz="2000" dirty="0" smtClean="0">
                <a:solidFill>
                  <a:schemeClr val="bg1"/>
                </a:solidFill>
              </a:rPr>
              <a:t>Pós 2a. Guerra Mundial: Tensão entre EUA e URSS.</a:t>
            </a:r>
          </a:p>
        </p:txBody>
      </p:sp>
      <p:sp>
        <p:nvSpPr>
          <p:cNvPr id="13" name="TextBox 12"/>
          <p:cNvSpPr txBox="1"/>
          <p:nvPr/>
        </p:nvSpPr>
        <p:spPr>
          <a:xfrm>
            <a:off x="0" y="2668850"/>
            <a:ext cx="9144000" cy="400110"/>
          </a:xfrm>
          <a:prstGeom prst="rect">
            <a:avLst/>
          </a:prstGeom>
          <a:noFill/>
        </p:spPr>
        <p:txBody>
          <a:bodyPr wrap="square" rtlCol="0">
            <a:spAutoFit/>
          </a:bodyPr>
          <a:lstStyle/>
          <a:p>
            <a:r>
              <a:rPr lang="en-US" sz="2000" dirty="0" smtClean="0">
                <a:solidFill>
                  <a:schemeClr val="bg1"/>
                </a:solidFill>
              </a:rPr>
              <a:t>20.07.1969: ‘Buzz’ Aldrin, Neil Armstrong, </a:t>
            </a:r>
            <a:r>
              <a:rPr lang="en-US" sz="2000" dirty="0" err="1" smtClean="0">
                <a:solidFill>
                  <a:schemeClr val="bg1"/>
                </a:solidFill>
              </a:rPr>
              <a:t>alunissagem</a:t>
            </a:r>
            <a:r>
              <a:rPr lang="en-US" sz="2000" dirty="0" smtClean="0">
                <a:solidFill>
                  <a:schemeClr val="bg1"/>
                </a:solidFill>
              </a:rPr>
              <a:t>.</a:t>
            </a:r>
          </a:p>
        </p:txBody>
      </p:sp>
      <p:pic>
        <p:nvPicPr>
          <p:cNvPr id="4098" name="Picture 2" descr="https://upload.wikimedia.org/wikipedia/commons/thumb/7/7b/Buzz_Aldrin_and_the_U.S._flag_on_the_Moon_-_GPN-2001-000012.jpg/800px-Buzz_Aldrin_and_the_U.S._flag_on_the_Moon_-_GPN-2001-00001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59239" y="3068960"/>
            <a:ext cx="3407327" cy="3376352"/>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2405851" y="6427152"/>
            <a:ext cx="3514104" cy="369332"/>
          </a:xfrm>
          <a:prstGeom prst="rect">
            <a:avLst/>
          </a:prstGeom>
          <a:noFill/>
        </p:spPr>
        <p:txBody>
          <a:bodyPr wrap="none" rtlCol="0">
            <a:spAutoFit/>
          </a:bodyPr>
          <a:lstStyle/>
          <a:p>
            <a:r>
              <a:rPr lang="en-US" dirty="0" smtClean="0">
                <a:solidFill>
                  <a:schemeClr val="bg1"/>
                </a:solidFill>
                <a:effectLst>
                  <a:outerShdw blurRad="50800" dist="38100" dir="2700000" algn="tl" rotWithShape="0">
                    <a:prstClr val="black"/>
                  </a:outerShdw>
                </a:effectLst>
              </a:rPr>
              <a:t>‘Buzz’ Aldrin (fonte: nasa.gov)</a:t>
            </a:r>
            <a:endParaRPr lang="pt-BR" dirty="0">
              <a:solidFill>
                <a:schemeClr val="bg1"/>
              </a:solidFill>
              <a:effectLst>
                <a:outerShdw blurRad="50800" dist="38100" dir="2700000" algn="tl" rotWithShape="0">
                  <a:prstClr val="black"/>
                </a:outerShdw>
              </a:effectLst>
            </a:endParaRPr>
          </a:p>
        </p:txBody>
      </p:sp>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9968" t="13001" r="31841" b="58047"/>
          <a:stretch/>
        </p:blipFill>
        <p:spPr bwMode="auto">
          <a:xfrm>
            <a:off x="2731480" y="4652051"/>
            <a:ext cx="6270172" cy="211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TextBox 9"/>
          <p:cNvSpPr txBox="1"/>
          <p:nvPr/>
        </p:nvSpPr>
        <p:spPr>
          <a:xfrm>
            <a:off x="0" y="1124744"/>
            <a:ext cx="9144000" cy="400110"/>
          </a:xfrm>
          <a:prstGeom prst="rect">
            <a:avLst/>
          </a:prstGeom>
          <a:noFill/>
        </p:spPr>
        <p:txBody>
          <a:bodyPr wrap="square" rtlCol="0">
            <a:spAutoFit/>
          </a:bodyPr>
          <a:lstStyle/>
          <a:p>
            <a:r>
              <a:rPr lang="en-US" sz="2000" dirty="0" smtClean="0">
                <a:solidFill>
                  <a:schemeClr val="bg1"/>
                </a:solidFill>
              </a:rPr>
              <a:t>1957: URSS coloca em órbita o satélite Sputnik 1.</a:t>
            </a:r>
          </a:p>
        </p:txBody>
      </p:sp>
      <p:sp>
        <p:nvSpPr>
          <p:cNvPr id="16" name="TextBox 9"/>
          <p:cNvSpPr txBox="1"/>
          <p:nvPr/>
        </p:nvSpPr>
        <p:spPr>
          <a:xfrm>
            <a:off x="0" y="1516722"/>
            <a:ext cx="9144000" cy="400110"/>
          </a:xfrm>
          <a:prstGeom prst="rect">
            <a:avLst/>
          </a:prstGeom>
          <a:noFill/>
        </p:spPr>
        <p:txBody>
          <a:bodyPr wrap="square" rtlCol="0">
            <a:spAutoFit/>
          </a:bodyPr>
          <a:lstStyle/>
          <a:p>
            <a:r>
              <a:rPr lang="en-US" sz="2000" dirty="0" smtClean="0">
                <a:solidFill>
                  <a:schemeClr val="bg1"/>
                </a:solidFill>
              </a:rPr>
              <a:t>1957: Sputnik 2 entra em órbita levando a cadela Laika.</a:t>
            </a:r>
          </a:p>
        </p:txBody>
      </p:sp>
    </p:spTree>
    <p:extLst>
      <p:ext uri="{BB962C8B-B14F-4D97-AF65-F5344CB8AC3E}">
        <p14:creationId xmlns:p14="http://schemas.microsoft.com/office/powerpoint/2010/main" xmlns="" val="37642980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98"/>
                                        </p:tgtEl>
                                        <p:attrNameLst>
                                          <p:attrName>style.visibility</p:attrName>
                                        </p:attrNameLst>
                                      </p:cBhvr>
                                      <p:to>
                                        <p:strVal val="visible"/>
                                      </p:to>
                                    </p:set>
                                    <p:animEffect transition="in" filter="fade">
                                      <p:cBhvr>
                                        <p:cTn id="37" dur="500"/>
                                        <p:tgtEl>
                                          <p:spTgt spid="409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099"/>
                                        </p:tgtEl>
                                        <p:attrNameLst>
                                          <p:attrName>style.visibility</p:attrName>
                                        </p:attrNameLst>
                                      </p:cBhvr>
                                      <p:to>
                                        <p:strVal val="visible"/>
                                      </p:to>
                                    </p:set>
                                    <p:animEffect transition="in" filter="fade">
                                      <p:cBhvr>
                                        <p:cTn id="45" dur="1000"/>
                                        <p:tgtEl>
                                          <p:spTgt spid="4099"/>
                                        </p:tgtEl>
                                      </p:cBhvr>
                                    </p:animEffect>
                                    <p:anim calcmode="lin" valueType="num">
                                      <p:cBhvr>
                                        <p:cTn id="46" dur="1000" fill="hold"/>
                                        <p:tgtEl>
                                          <p:spTgt spid="4099"/>
                                        </p:tgtEl>
                                        <p:attrNameLst>
                                          <p:attrName>ppt_x</p:attrName>
                                        </p:attrNameLst>
                                      </p:cBhvr>
                                      <p:tavLst>
                                        <p:tav tm="0">
                                          <p:val>
                                            <p:strVal val="#ppt_x"/>
                                          </p:val>
                                        </p:tav>
                                        <p:tav tm="100000">
                                          <p:val>
                                            <p:strVal val="#ppt_x"/>
                                          </p:val>
                                        </p:tav>
                                      </p:tavLst>
                                    </p:anim>
                                    <p:anim calcmode="lin" valueType="num">
                                      <p:cBhvr>
                                        <p:cTn id="47"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p:bldP spid="14"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2656"/>
            <a:ext cx="9144000" cy="646331"/>
          </a:xfrm>
          <a:prstGeom prst="rect">
            <a:avLst/>
          </a:prstGeom>
          <a:noFill/>
        </p:spPr>
        <p:txBody>
          <a:bodyPr wrap="square" rtlCol="0">
            <a:spAutoFit/>
          </a:bodyPr>
          <a:lstStyle/>
          <a:p>
            <a:pPr algn="ctr"/>
            <a:r>
              <a:rPr lang="en-US" sz="3600" dirty="0" smtClean="0">
                <a:solidFill>
                  <a:schemeClr val="bg1"/>
                </a:solidFill>
                <a:latin typeface="Bookman Old Style" pitchFamily="18" charset="0"/>
              </a:rPr>
              <a:t>MUITO OBRIGADA!</a:t>
            </a:r>
            <a:endParaRPr lang="pt-BR" sz="3600" dirty="0">
              <a:solidFill>
                <a:schemeClr val="bg1"/>
              </a:solidFill>
              <a:latin typeface="Bookman Old Style" pitchFamily="18" charset="0"/>
            </a:endParaRPr>
          </a:p>
        </p:txBody>
      </p:sp>
      <p:pic>
        <p:nvPicPr>
          <p:cNvPr id="2" name="Picture 1"/>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15000" contrast="47000"/>
                    </a14:imgEffect>
                  </a14:imgLayer>
                </a14:imgProps>
              </a:ext>
              <a:ext uri="{28A0092B-C50C-407E-A947-70E740481C1C}">
                <a14:useLocalDpi xmlns:a14="http://schemas.microsoft.com/office/drawing/2010/main" xmlns="" val="0"/>
              </a:ext>
            </a:extLst>
          </a:blip>
          <a:stretch>
            <a:fillRect/>
          </a:stretch>
        </p:blipFill>
        <p:spPr>
          <a:xfrm>
            <a:off x="1" y="1189700"/>
            <a:ext cx="9144000" cy="4903596"/>
          </a:xfrm>
          <a:prstGeom prst="rect">
            <a:avLst/>
          </a:prstGeom>
        </p:spPr>
      </p:pic>
      <p:sp>
        <p:nvSpPr>
          <p:cNvPr id="6" name="TextBox 5"/>
          <p:cNvSpPr txBox="1"/>
          <p:nvPr/>
        </p:nvSpPr>
        <p:spPr>
          <a:xfrm>
            <a:off x="5076056" y="6237312"/>
            <a:ext cx="3926076" cy="461665"/>
          </a:xfrm>
          <a:prstGeom prst="rect">
            <a:avLst/>
          </a:prstGeom>
          <a:noFill/>
        </p:spPr>
        <p:txBody>
          <a:bodyPr wrap="none" rtlCol="0">
            <a:spAutoFit/>
          </a:bodyPr>
          <a:lstStyle/>
          <a:p>
            <a:pPr algn="ctr"/>
            <a:r>
              <a:rPr lang="en-US" sz="2400" dirty="0" smtClean="0">
                <a:solidFill>
                  <a:schemeClr val="bg1"/>
                </a:solidFill>
                <a:effectLst>
                  <a:outerShdw blurRad="50800" dist="38100" dir="2700000" algn="tl" rotWithShape="0">
                    <a:prstClr val="black"/>
                  </a:outerShdw>
                </a:effectLst>
              </a:rPr>
              <a:t>natalia.palivanas@usp.br</a:t>
            </a:r>
          </a:p>
        </p:txBody>
      </p:sp>
    </p:spTree>
    <p:extLst>
      <p:ext uri="{BB962C8B-B14F-4D97-AF65-F5344CB8AC3E}">
        <p14:creationId xmlns:p14="http://schemas.microsoft.com/office/powerpoint/2010/main" xmlns="" val="35211122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0" y="116632"/>
            <a:ext cx="9144000" cy="646331"/>
          </a:xfrm>
          <a:prstGeom prst="rect">
            <a:avLst/>
          </a:prstGeom>
          <a:noFill/>
        </p:spPr>
        <p:txBody>
          <a:bodyPr wrap="square" rtlCol="0">
            <a:spAutoFit/>
          </a:bodyPr>
          <a:lstStyle/>
          <a:p>
            <a:pPr algn="ctr"/>
            <a:r>
              <a:rPr lang="en-US" sz="3600" b="1" dirty="0" smtClean="0">
                <a:solidFill>
                  <a:schemeClr val="bg1"/>
                </a:solidFill>
              </a:rPr>
              <a:t>Viagem à Lua - Como foi:</a:t>
            </a:r>
            <a:endParaRPr lang="pt-BR" sz="3600" b="1" dirty="0">
              <a:solidFill>
                <a:schemeClr val="bg1"/>
              </a:solidFill>
            </a:endParaRPr>
          </a:p>
        </p:txBody>
      </p:sp>
      <p:sp>
        <p:nvSpPr>
          <p:cNvPr id="14" name="TextBox 13"/>
          <p:cNvSpPr txBox="1"/>
          <p:nvPr/>
        </p:nvSpPr>
        <p:spPr>
          <a:xfrm>
            <a:off x="0" y="764704"/>
            <a:ext cx="9144000" cy="461665"/>
          </a:xfrm>
          <a:prstGeom prst="rect">
            <a:avLst/>
          </a:prstGeom>
          <a:noFill/>
        </p:spPr>
        <p:txBody>
          <a:bodyPr wrap="square" rtlCol="0">
            <a:spAutoFit/>
          </a:bodyPr>
          <a:lstStyle/>
          <a:p>
            <a:pPr algn="ctr"/>
            <a:r>
              <a:rPr lang="en-US" sz="2400" b="1" dirty="0" smtClean="0">
                <a:solidFill>
                  <a:schemeClr val="bg1"/>
                </a:solidFill>
              </a:rPr>
              <a:t>Missoes com sucesso no lançamento</a:t>
            </a:r>
          </a:p>
        </p:txBody>
      </p:sp>
      <p:cxnSp>
        <p:nvCxnSpPr>
          <p:cNvPr id="6" name="Straight Arrow Connector 5"/>
          <p:cNvCxnSpPr/>
          <p:nvPr/>
        </p:nvCxnSpPr>
        <p:spPr>
          <a:xfrm>
            <a:off x="107504" y="4012029"/>
            <a:ext cx="8964488" cy="0"/>
          </a:xfrm>
          <a:prstGeom prst="straightConnector1">
            <a:avLst/>
          </a:prstGeom>
          <a:ln>
            <a:solidFill>
              <a:schemeClr val="bg1">
                <a:lumMod val="50000"/>
              </a:schemeClr>
            </a:solidFill>
            <a:tailEnd type="arrow"/>
          </a:ln>
        </p:spPr>
        <p:style>
          <a:lnRef idx="3">
            <a:schemeClr val="accent4"/>
          </a:lnRef>
          <a:fillRef idx="0">
            <a:schemeClr val="accent4"/>
          </a:fillRef>
          <a:effectRef idx="2">
            <a:schemeClr val="accent4"/>
          </a:effectRef>
          <a:fontRef idx="minor">
            <a:schemeClr val="tx1"/>
          </a:fontRef>
        </p:style>
      </p:cxnSp>
      <p:sp>
        <p:nvSpPr>
          <p:cNvPr id="18" name="TextBox 17"/>
          <p:cNvSpPr txBox="1"/>
          <p:nvPr/>
        </p:nvSpPr>
        <p:spPr>
          <a:xfrm>
            <a:off x="-36512" y="3717032"/>
            <a:ext cx="9065302" cy="400110"/>
          </a:xfrm>
          <a:prstGeom prst="rect">
            <a:avLst/>
          </a:prstGeom>
          <a:noFill/>
        </p:spPr>
        <p:txBody>
          <a:bodyPr wrap="none" rtlCol="0">
            <a:spAutoFit/>
          </a:bodyPr>
          <a:lstStyle/>
          <a:p>
            <a:r>
              <a:rPr lang="en-US" sz="2000" b="1" dirty="0" smtClean="0">
                <a:solidFill>
                  <a:schemeClr val="bg1"/>
                </a:solidFill>
              </a:rPr>
              <a:t>1959	1961	1962	1963	1964	1965	1966	1967	1968	1969</a:t>
            </a:r>
            <a:endParaRPr lang="pt-BR" sz="2000" b="1" dirty="0">
              <a:solidFill>
                <a:schemeClr val="bg1"/>
              </a:solidFill>
            </a:endParaRPr>
          </a:p>
        </p:txBody>
      </p:sp>
      <p:sp>
        <p:nvSpPr>
          <p:cNvPr id="19" name="TextBox 18"/>
          <p:cNvSpPr txBox="1"/>
          <p:nvPr/>
        </p:nvSpPr>
        <p:spPr>
          <a:xfrm>
            <a:off x="11235" y="4077072"/>
            <a:ext cx="1337226" cy="1323439"/>
          </a:xfrm>
          <a:prstGeom prst="rect">
            <a:avLst/>
          </a:prstGeom>
          <a:noFill/>
        </p:spPr>
        <p:txBody>
          <a:bodyPr wrap="none" rtlCol="0">
            <a:spAutoFit/>
          </a:bodyPr>
          <a:lstStyle/>
          <a:p>
            <a:r>
              <a:rPr lang="en-US" sz="2000" dirty="0" smtClean="0">
                <a:solidFill>
                  <a:srgbClr val="FF0000"/>
                </a:solidFill>
              </a:rPr>
              <a:t>Luna 1</a:t>
            </a:r>
          </a:p>
          <a:p>
            <a:r>
              <a:rPr lang="en-US" sz="2000" i="1" dirty="0">
                <a:solidFill>
                  <a:schemeClr val="accent5"/>
                </a:solidFill>
              </a:rPr>
              <a:t>Pioneer 4</a:t>
            </a:r>
          </a:p>
          <a:p>
            <a:r>
              <a:rPr lang="en-US" sz="2000" dirty="0" smtClean="0">
                <a:solidFill>
                  <a:srgbClr val="FF0000"/>
                </a:solidFill>
              </a:rPr>
              <a:t>Luna 2</a:t>
            </a:r>
          </a:p>
          <a:p>
            <a:r>
              <a:rPr lang="en-US" sz="2000" dirty="0" smtClean="0">
                <a:solidFill>
                  <a:srgbClr val="FF0000"/>
                </a:solidFill>
              </a:rPr>
              <a:t>Luna 3</a:t>
            </a:r>
            <a:endParaRPr lang="pt-BR" sz="2000" dirty="0">
              <a:solidFill>
                <a:srgbClr val="FF0000"/>
              </a:solidFill>
            </a:endParaRPr>
          </a:p>
        </p:txBody>
      </p:sp>
      <p:sp>
        <p:nvSpPr>
          <p:cNvPr id="25" name="TextBox 24"/>
          <p:cNvSpPr txBox="1"/>
          <p:nvPr/>
        </p:nvSpPr>
        <p:spPr>
          <a:xfrm>
            <a:off x="674300" y="3009146"/>
            <a:ext cx="1301959" cy="1015663"/>
          </a:xfrm>
          <a:prstGeom prst="rect">
            <a:avLst/>
          </a:prstGeom>
          <a:noFill/>
        </p:spPr>
        <p:txBody>
          <a:bodyPr wrap="none" rtlCol="0">
            <a:spAutoFit/>
          </a:bodyPr>
          <a:lstStyle/>
          <a:p>
            <a:r>
              <a:rPr lang="en-US" sz="2000" dirty="0">
                <a:solidFill>
                  <a:schemeClr val="accent5"/>
                </a:solidFill>
              </a:rPr>
              <a:t>Ranger 1</a:t>
            </a:r>
          </a:p>
          <a:p>
            <a:r>
              <a:rPr lang="en-US" sz="2000" dirty="0">
                <a:solidFill>
                  <a:schemeClr val="accent5"/>
                </a:solidFill>
              </a:rPr>
              <a:t>Ranger </a:t>
            </a:r>
            <a:r>
              <a:rPr lang="en-US" sz="2000" dirty="0" smtClean="0">
                <a:solidFill>
                  <a:schemeClr val="accent5"/>
                </a:solidFill>
              </a:rPr>
              <a:t>2</a:t>
            </a:r>
          </a:p>
          <a:p>
            <a:endParaRPr lang="pt-BR" sz="2000" dirty="0">
              <a:solidFill>
                <a:schemeClr val="accent5"/>
              </a:solidFill>
            </a:endParaRPr>
          </a:p>
        </p:txBody>
      </p:sp>
      <p:sp>
        <p:nvSpPr>
          <p:cNvPr id="27" name="TextBox 26"/>
          <p:cNvSpPr txBox="1"/>
          <p:nvPr/>
        </p:nvSpPr>
        <p:spPr>
          <a:xfrm>
            <a:off x="1619672" y="4077072"/>
            <a:ext cx="1301959" cy="1323439"/>
          </a:xfrm>
          <a:prstGeom prst="rect">
            <a:avLst/>
          </a:prstGeom>
          <a:noFill/>
        </p:spPr>
        <p:txBody>
          <a:bodyPr wrap="none" rtlCol="0">
            <a:spAutoFit/>
          </a:bodyPr>
          <a:lstStyle/>
          <a:p>
            <a:r>
              <a:rPr lang="en-US" sz="2000" i="1" dirty="0" smtClean="0">
                <a:solidFill>
                  <a:schemeClr val="accent5"/>
                </a:solidFill>
              </a:rPr>
              <a:t>Ranger </a:t>
            </a:r>
            <a:r>
              <a:rPr lang="en-US" sz="2000" i="1" dirty="0">
                <a:solidFill>
                  <a:schemeClr val="accent5"/>
                </a:solidFill>
              </a:rPr>
              <a:t>3</a:t>
            </a:r>
          </a:p>
          <a:p>
            <a:r>
              <a:rPr lang="en-US" sz="2000" i="1" dirty="0">
                <a:solidFill>
                  <a:schemeClr val="accent5"/>
                </a:solidFill>
              </a:rPr>
              <a:t>Ranger 4</a:t>
            </a:r>
          </a:p>
          <a:p>
            <a:r>
              <a:rPr lang="en-US" sz="2000" i="1" dirty="0">
                <a:solidFill>
                  <a:schemeClr val="accent5"/>
                </a:solidFill>
              </a:rPr>
              <a:t>Ranger 5</a:t>
            </a:r>
          </a:p>
          <a:p>
            <a:endParaRPr lang="pt-BR" sz="2000" dirty="0">
              <a:solidFill>
                <a:schemeClr val="accent5"/>
              </a:solidFill>
            </a:endParaRPr>
          </a:p>
        </p:txBody>
      </p:sp>
      <p:sp>
        <p:nvSpPr>
          <p:cNvPr id="31" name="TextBox 30"/>
          <p:cNvSpPr txBox="1"/>
          <p:nvPr/>
        </p:nvSpPr>
        <p:spPr>
          <a:xfrm>
            <a:off x="4467284" y="1470263"/>
            <a:ext cx="1301959" cy="2554545"/>
          </a:xfrm>
          <a:prstGeom prst="rect">
            <a:avLst/>
          </a:prstGeom>
          <a:noFill/>
        </p:spPr>
        <p:txBody>
          <a:bodyPr wrap="none" rtlCol="0">
            <a:spAutoFit/>
          </a:bodyPr>
          <a:lstStyle/>
          <a:p>
            <a:r>
              <a:rPr lang="en-US" sz="2000" dirty="0" smtClean="0">
                <a:solidFill>
                  <a:schemeClr val="accent5"/>
                </a:solidFill>
              </a:rPr>
              <a:t>Ranger 8</a:t>
            </a:r>
          </a:p>
          <a:p>
            <a:r>
              <a:rPr lang="en-US" sz="2000" dirty="0" smtClean="0">
                <a:solidFill>
                  <a:schemeClr val="accent5"/>
                </a:solidFill>
              </a:rPr>
              <a:t>Ranger 9</a:t>
            </a:r>
          </a:p>
          <a:p>
            <a:r>
              <a:rPr lang="en-US" sz="2000" i="1" dirty="0" smtClean="0">
                <a:solidFill>
                  <a:srgbClr val="FF0000"/>
                </a:solidFill>
              </a:rPr>
              <a:t>Luna 5</a:t>
            </a:r>
          </a:p>
          <a:p>
            <a:r>
              <a:rPr lang="en-US" sz="2000" i="1" dirty="0" smtClean="0">
                <a:solidFill>
                  <a:srgbClr val="FF0000"/>
                </a:solidFill>
              </a:rPr>
              <a:t>Luna 6</a:t>
            </a:r>
          </a:p>
          <a:p>
            <a:r>
              <a:rPr lang="en-US" sz="2000" dirty="0" smtClean="0">
                <a:solidFill>
                  <a:srgbClr val="FF0000"/>
                </a:solidFill>
              </a:rPr>
              <a:t>Zond 3</a:t>
            </a:r>
          </a:p>
          <a:p>
            <a:r>
              <a:rPr lang="en-US" sz="2000" i="1" dirty="0" smtClean="0">
                <a:solidFill>
                  <a:srgbClr val="FF0000"/>
                </a:solidFill>
              </a:rPr>
              <a:t>Luna 7</a:t>
            </a:r>
          </a:p>
          <a:p>
            <a:r>
              <a:rPr lang="en-US" sz="2000" i="1" dirty="0" smtClean="0">
                <a:solidFill>
                  <a:srgbClr val="FF0000"/>
                </a:solidFill>
              </a:rPr>
              <a:t>Luna 8</a:t>
            </a:r>
          </a:p>
          <a:p>
            <a:endParaRPr lang="pt-BR" sz="2000" dirty="0">
              <a:solidFill>
                <a:srgbClr val="FF0000"/>
              </a:solidFill>
            </a:endParaRPr>
          </a:p>
        </p:txBody>
      </p:sp>
      <p:sp>
        <p:nvSpPr>
          <p:cNvPr id="32" name="TextBox 31"/>
          <p:cNvSpPr txBox="1"/>
          <p:nvPr/>
        </p:nvSpPr>
        <p:spPr>
          <a:xfrm>
            <a:off x="3377279" y="4077072"/>
            <a:ext cx="1301959" cy="707886"/>
          </a:xfrm>
          <a:prstGeom prst="rect">
            <a:avLst/>
          </a:prstGeom>
          <a:noFill/>
        </p:spPr>
        <p:txBody>
          <a:bodyPr wrap="none" rtlCol="0">
            <a:spAutoFit/>
          </a:bodyPr>
          <a:lstStyle/>
          <a:p>
            <a:r>
              <a:rPr lang="en-US" sz="2000" i="1" dirty="0">
                <a:solidFill>
                  <a:schemeClr val="accent5"/>
                </a:solidFill>
              </a:rPr>
              <a:t>Ranger 6</a:t>
            </a:r>
          </a:p>
          <a:p>
            <a:r>
              <a:rPr lang="en-US" sz="2000" dirty="0">
                <a:solidFill>
                  <a:schemeClr val="accent5"/>
                </a:solidFill>
              </a:rPr>
              <a:t>Ranger 7</a:t>
            </a:r>
          </a:p>
        </p:txBody>
      </p:sp>
      <p:sp>
        <p:nvSpPr>
          <p:cNvPr id="33" name="TextBox 32"/>
          <p:cNvSpPr txBox="1"/>
          <p:nvPr/>
        </p:nvSpPr>
        <p:spPr>
          <a:xfrm>
            <a:off x="5264535" y="4077072"/>
            <a:ext cx="2007281" cy="2862322"/>
          </a:xfrm>
          <a:prstGeom prst="rect">
            <a:avLst/>
          </a:prstGeom>
          <a:noFill/>
        </p:spPr>
        <p:txBody>
          <a:bodyPr wrap="none" rtlCol="0">
            <a:spAutoFit/>
          </a:bodyPr>
          <a:lstStyle/>
          <a:p>
            <a:r>
              <a:rPr lang="en-US" sz="2000" dirty="0" smtClean="0">
                <a:solidFill>
                  <a:srgbClr val="FF0000"/>
                </a:solidFill>
              </a:rPr>
              <a:t>Luna 9</a:t>
            </a:r>
          </a:p>
          <a:p>
            <a:r>
              <a:rPr lang="en-US" sz="2000" dirty="0" smtClean="0">
                <a:solidFill>
                  <a:srgbClr val="FF0000"/>
                </a:solidFill>
              </a:rPr>
              <a:t>Luna 10</a:t>
            </a:r>
          </a:p>
          <a:p>
            <a:r>
              <a:rPr lang="en-US" sz="2000" dirty="0" smtClean="0">
                <a:solidFill>
                  <a:schemeClr val="accent5"/>
                </a:solidFill>
              </a:rPr>
              <a:t>Surveyor 1</a:t>
            </a:r>
          </a:p>
          <a:p>
            <a:r>
              <a:rPr lang="en-US" sz="2000" i="1" dirty="0" smtClean="0">
                <a:solidFill>
                  <a:schemeClr val="accent5"/>
                </a:solidFill>
              </a:rPr>
              <a:t>Lunar Orbiter 1</a:t>
            </a:r>
          </a:p>
          <a:p>
            <a:r>
              <a:rPr lang="en-US" sz="2000" i="1" dirty="0">
                <a:solidFill>
                  <a:srgbClr val="FF0000"/>
                </a:solidFill>
              </a:rPr>
              <a:t>Luna 11</a:t>
            </a:r>
          </a:p>
          <a:p>
            <a:r>
              <a:rPr lang="en-US" sz="2000" i="1" dirty="0" smtClean="0">
                <a:solidFill>
                  <a:schemeClr val="accent5"/>
                </a:solidFill>
              </a:rPr>
              <a:t>Surveyor 2</a:t>
            </a:r>
          </a:p>
          <a:p>
            <a:r>
              <a:rPr lang="en-US" sz="2000" dirty="0">
                <a:solidFill>
                  <a:srgbClr val="FF0000"/>
                </a:solidFill>
              </a:rPr>
              <a:t>Luna 12</a:t>
            </a:r>
          </a:p>
          <a:p>
            <a:r>
              <a:rPr lang="en-US" sz="2000" dirty="0" smtClean="0">
                <a:solidFill>
                  <a:schemeClr val="accent5"/>
                </a:solidFill>
              </a:rPr>
              <a:t>Lunar Orbiter 2</a:t>
            </a:r>
          </a:p>
          <a:p>
            <a:r>
              <a:rPr lang="en-US" sz="2000" dirty="0">
                <a:solidFill>
                  <a:srgbClr val="FF0000"/>
                </a:solidFill>
              </a:rPr>
              <a:t>Luna 13</a:t>
            </a:r>
          </a:p>
        </p:txBody>
      </p:sp>
      <p:sp>
        <p:nvSpPr>
          <p:cNvPr id="34" name="TextBox 33"/>
          <p:cNvSpPr txBox="1"/>
          <p:nvPr/>
        </p:nvSpPr>
        <p:spPr>
          <a:xfrm>
            <a:off x="5819677" y="1196752"/>
            <a:ext cx="2007281" cy="2862322"/>
          </a:xfrm>
          <a:prstGeom prst="rect">
            <a:avLst/>
          </a:prstGeom>
          <a:noFill/>
        </p:spPr>
        <p:txBody>
          <a:bodyPr wrap="none" rtlCol="0">
            <a:spAutoFit/>
          </a:bodyPr>
          <a:lstStyle/>
          <a:p>
            <a:r>
              <a:rPr lang="en-US" sz="2000" dirty="0" smtClean="0">
                <a:solidFill>
                  <a:schemeClr val="accent5"/>
                </a:solidFill>
              </a:rPr>
              <a:t>Lunar Orbiter 3</a:t>
            </a:r>
          </a:p>
          <a:p>
            <a:r>
              <a:rPr lang="en-US" sz="2000" dirty="0" smtClean="0">
                <a:solidFill>
                  <a:schemeClr val="accent5"/>
                </a:solidFill>
              </a:rPr>
              <a:t>Surveyor 3</a:t>
            </a:r>
          </a:p>
          <a:p>
            <a:r>
              <a:rPr lang="en-US" sz="2000" dirty="0" smtClean="0">
                <a:solidFill>
                  <a:schemeClr val="accent5"/>
                </a:solidFill>
              </a:rPr>
              <a:t>Lunar Orbiter 4</a:t>
            </a:r>
          </a:p>
          <a:p>
            <a:r>
              <a:rPr lang="en-US" sz="2000" i="1" dirty="0" smtClean="0">
                <a:solidFill>
                  <a:schemeClr val="accent5"/>
                </a:solidFill>
              </a:rPr>
              <a:t>Surveyor 4</a:t>
            </a:r>
          </a:p>
          <a:p>
            <a:r>
              <a:rPr lang="en-US" sz="2000" dirty="0" smtClean="0">
                <a:solidFill>
                  <a:schemeClr val="accent5"/>
                </a:solidFill>
              </a:rPr>
              <a:t>Explorer 35</a:t>
            </a:r>
          </a:p>
          <a:p>
            <a:r>
              <a:rPr lang="en-US" sz="2000" dirty="0" smtClean="0">
                <a:solidFill>
                  <a:schemeClr val="accent5"/>
                </a:solidFill>
              </a:rPr>
              <a:t>Lunar Orbiter 5</a:t>
            </a:r>
          </a:p>
          <a:p>
            <a:r>
              <a:rPr lang="en-US" sz="2000" dirty="0" smtClean="0">
                <a:solidFill>
                  <a:schemeClr val="accent5"/>
                </a:solidFill>
              </a:rPr>
              <a:t>Surveyor 5</a:t>
            </a:r>
          </a:p>
          <a:p>
            <a:r>
              <a:rPr lang="en-US" sz="2000" dirty="0" smtClean="0">
                <a:solidFill>
                  <a:schemeClr val="accent5"/>
                </a:solidFill>
              </a:rPr>
              <a:t>Surveyor 6</a:t>
            </a:r>
          </a:p>
          <a:p>
            <a:endParaRPr lang="pt-BR" sz="2000" dirty="0">
              <a:solidFill>
                <a:schemeClr val="accent5"/>
              </a:solidFill>
            </a:endParaRPr>
          </a:p>
        </p:txBody>
      </p:sp>
      <p:sp>
        <p:nvSpPr>
          <p:cNvPr id="35" name="TextBox 34"/>
          <p:cNvSpPr txBox="1"/>
          <p:nvPr/>
        </p:nvSpPr>
        <p:spPr>
          <a:xfrm>
            <a:off x="7117951" y="4077072"/>
            <a:ext cx="1451038" cy="1631216"/>
          </a:xfrm>
          <a:prstGeom prst="rect">
            <a:avLst/>
          </a:prstGeom>
          <a:noFill/>
        </p:spPr>
        <p:txBody>
          <a:bodyPr wrap="none" rtlCol="0">
            <a:spAutoFit/>
          </a:bodyPr>
          <a:lstStyle/>
          <a:p>
            <a:r>
              <a:rPr lang="en-US" sz="2000" dirty="0" smtClean="0">
                <a:solidFill>
                  <a:schemeClr val="accent5"/>
                </a:solidFill>
              </a:rPr>
              <a:t>Surveyor 7</a:t>
            </a:r>
          </a:p>
          <a:p>
            <a:r>
              <a:rPr lang="en-US" sz="2000" dirty="0" smtClean="0">
                <a:solidFill>
                  <a:srgbClr val="FF0000"/>
                </a:solidFill>
              </a:rPr>
              <a:t>Luna 14</a:t>
            </a:r>
          </a:p>
          <a:p>
            <a:r>
              <a:rPr lang="en-US" sz="2000" dirty="0" smtClean="0">
                <a:solidFill>
                  <a:srgbClr val="FF0000"/>
                </a:solidFill>
              </a:rPr>
              <a:t>Zond 5</a:t>
            </a:r>
          </a:p>
          <a:p>
            <a:r>
              <a:rPr lang="en-US" sz="2000" i="1" dirty="0" smtClean="0">
                <a:solidFill>
                  <a:srgbClr val="FF0000"/>
                </a:solidFill>
              </a:rPr>
              <a:t>Zond 6</a:t>
            </a:r>
          </a:p>
          <a:p>
            <a:r>
              <a:rPr lang="en-US" sz="2000" dirty="0" smtClean="0">
                <a:solidFill>
                  <a:schemeClr val="accent5"/>
                </a:solidFill>
              </a:rPr>
              <a:t>Apollo 8</a:t>
            </a:r>
          </a:p>
        </p:txBody>
      </p:sp>
      <p:sp>
        <p:nvSpPr>
          <p:cNvPr id="36" name="TextBox 35"/>
          <p:cNvSpPr txBox="1"/>
          <p:nvPr/>
        </p:nvSpPr>
        <p:spPr>
          <a:xfrm>
            <a:off x="7843470" y="2701369"/>
            <a:ext cx="1343638" cy="1323439"/>
          </a:xfrm>
          <a:prstGeom prst="rect">
            <a:avLst/>
          </a:prstGeom>
          <a:noFill/>
        </p:spPr>
        <p:txBody>
          <a:bodyPr wrap="none" rtlCol="0">
            <a:spAutoFit/>
          </a:bodyPr>
          <a:lstStyle/>
          <a:p>
            <a:r>
              <a:rPr lang="en-US" sz="2000" dirty="0" smtClean="0">
                <a:solidFill>
                  <a:schemeClr val="accent5"/>
                </a:solidFill>
              </a:rPr>
              <a:t>Apollo 10</a:t>
            </a:r>
          </a:p>
          <a:p>
            <a:r>
              <a:rPr lang="en-US" sz="2000" i="1" dirty="0" smtClean="0">
                <a:solidFill>
                  <a:srgbClr val="FF0000"/>
                </a:solidFill>
              </a:rPr>
              <a:t>Luna 15</a:t>
            </a:r>
          </a:p>
          <a:p>
            <a:r>
              <a:rPr lang="en-US" sz="2000" dirty="0" smtClean="0">
                <a:solidFill>
                  <a:schemeClr val="accent5"/>
                </a:solidFill>
              </a:rPr>
              <a:t>Apollo 11</a:t>
            </a:r>
          </a:p>
          <a:p>
            <a:endParaRPr lang="pt-BR" sz="2000" dirty="0">
              <a:solidFill>
                <a:schemeClr val="accent5"/>
              </a:solidFill>
            </a:endParaRPr>
          </a:p>
        </p:txBody>
      </p:sp>
      <p:sp>
        <p:nvSpPr>
          <p:cNvPr id="20" name="TextBox 19"/>
          <p:cNvSpPr txBox="1"/>
          <p:nvPr/>
        </p:nvSpPr>
        <p:spPr>
          <a:xfrm>
            <a:off x="130153" y="1549241"/>
            <a:ext cx="3733714" cy="1015663"/>
          </a:xfrm>
          <a:prstGeom prst="rect">
            <a:avLst/>
          </a:prstGeom>
          <a:noFill/>
          <a:ln>
            <a:solidFill>
              <a:schemeClr val="bg1">
                <a:lumMod val="50000"/>
              </a:schemeClr>
            </a:solidFill>
          </a:ln>
        </p:spPr>
        <p:txBody>
          <a:bodyPr wrap="none" rtlCol="0">
            <a:spAutoFit/>
          </a:bodyPr>
          <a:lstStyle/>
          <a:p>
            <a:r>
              <a:rPr lang="en-US" sz="2000" b="1" dirty="0" smtClean="0">
                <a:solidFill>
                  <a:schemeClr val="accent5"/>
                </a:solidFill>
              </a:rPr>
              <a:t>EUA</a:t>
            </a:r>
          </a:p>
          <a:p>
            <a:r>
              <a:rPr lang="en-US" sz="2000" b="1" dirty="0" smtClean="0">
                <a:solidFill>
                  <a:srgbClr val="FF0000"/>
                </a:solidFill>
              </a:rPr>
              <a:t>URSS</a:t>
            </a:r>
          </a:p>
          <a:p>
            <a:r>
              <a:rPr lang="en-US" sz="2000" b="1" dirty="0" smtClean="0">
                <a:solidFill>
                  <a:schemeClr val="bg1"/>
                </a:solidFill>
              </a:rPr>
              <a:t>Itálico: Falha durante missao</a:t>
            </a:r>
            <a:endParaRPr lang="pt-BR" sz="2000" b="1" dirty="0">
              <a:solidFill>
                <a:schemeClr val="bg1"/>
              </a:solidFill>
            </a:endParaRPr>
          </a:p>
        </p:txBody>
      </p:sp>
      <p:sp>
        <p:nvSpPr>
          <p:cNvPr id="37" name="Rectangle 36"/>
          <p:cNvSpPr/>
          <p:nvPr/>
        </p:nvSpPr>
        <p:spPr>
          <a:xfrm>
            <a:off x="2699791" y="3347700"/>
            <a:ext cx="1003801" cy="707886"/>
          </a:xfrm>
          <a:prstGeom prst="rect">
            <a:avLst/>
          </a:prstGeom>
        </p:spPr>
        <p:txBody>
          <a:bodyPr wrap="none">
            <a:spAutoFit/>
          </a:bodyPr>
          <a:lstStyle/>
          <a:p>
            <a:r>
              <a:rPr lang="en-US" sz="2000" i="1" dirty="0" smtClean="0">
                <a:solidFill>
                  <a:srgbClr val="FF0000"/>
                </a:solidFill>
              </a:rPr>
              <a:t>Luna 4</a:t>
            </a:r>
          </a:p>
          <a:p>
            <a:endParaRPr lang="en-US" sz="2000" dirty="0" smtClean="0">
              <a:solidFill>
                <a:srgbClr val="FF0000"/>
              </a:solidFill>
            </a:endParaRPr>
          </a:p>
        </p:txBody>
      </p:sp>
    </p:spTree>
    <p:extLst>
      <p:ext uri="{BB962C8B-B14F-4D97-AF65-F5344CB8AC3E}">
        <p14:creationId xmlns:p14="http://schemas.microsoft.com/office/powerpoint/2010/main" xmlns="" val="14491217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5" grpId="0"/>
      <p:bldP spid="27" grpId="0"/>
      <p:bldP spid="31" grpId="0"/>
      <p:bldP spid="32" grpId="0"/>
      <p:bldP spid="33" grpId="0"/>
      <p:bldP spid="34" grpId="0"/>
      <p:bldP spid="35" grpId="0"/>
      <p:bldP spid="36" grpId="0"/>
      <p:bldP spid="20" grpId="0" animBg="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6632"/>
            <a:ext cx="9144000" cy="646331"/>
          </a:xfrm>
          <a:prstGeom prst="rect">
            <a:avLst/>
          </a:prstGeom>
          <a:noFill/>
        </p:spPr>
        <p:txBody>
          <a:bodyPr wrap="square" rtlCol="0">
            <a:spAutoFit/>
          </a:bodyPr>
          <a:lstStyle/>
          <a:p>
            <a:pPr algn="ctr"/>
            <a:r>
              <a:rPr lang="en-US" sz="3600" b="1" dirty="0" smtClean="0">
                <a:solidFill>
                  <a:schemeClr val="bg1"/>
                </a:solidFill>
              </a:rPr>
              <a:t>Viagem à Lua - Como foi:</a:t>
            </a:r>
            <a:endParaRPr lang="pt-BR" sz="3600" b="1" dirty="0">
              <a:solidFill>
                <a:schemeClr val="bg1"/>
              </a:solidFill>
            </a:endParaRPr>
          </a:p>
        </p:txBody>
      </p:sp>
      <p:sp>
        <p:nvSpPr>
          <p:cNvPr id="14" name="TextBox 13"/>
          <p:cNvSpPr txBox="1"/>
          <p:nvPr/>
        </p:nvSpPr>
        <p:spPr>
          <a:xfrm>
            <a:off x="0" y="764704"/>
            <a:ext cx="9144000" cy="461665"/>
          </a:xfrm>
          <a:prstGeom prst="rect">
            <a:avLst/>
          </a:prstGeom>
          <a:noFill/>
        </p:spPr>
        <p:txBody>
          <a:bodyPr wrap="square" rtlCol="0">
            <a:spAutoFit/>
          </a:bodyPr>
          <a:lstStyle/>
          <a:p>
            <a:pPr algn="ctr"/>
            <a:r>
              <a:rPr lang="en-US" sz="2400" b="1" dirty="0" smtClean="0">
                <a:solidFill>
                  <a:schemeClr val="bg1"/>
                </a:solidFill>
              </a:rPr>
              <a:t>Missões com sucesso no lançamento</a:t>
            </a:r>
          </a:p>
        </p:txBody>
      </p:sp>
      <p:sp>
        <p:nvSpPr>
          <p:cNvPr id="18" name="TextBox 17"/>
          <p:cNvSpPr txBox="1"/>
          <p:nvPr/>
        </p:nvSpPr>
        <p:spPr>
          <a:xfrm>
            <a:off x="-36512" y="3717032"/>
            <a:ext cx="8494633" cy="461665"/>
          </a:xfrm>
          <a:prstGeom prst="rect">
            <a:avLst/>
          </a:prstGeom>
          <a:noFill/>
        </p:spPr>
        <p:txBody>
          <a:bodyPr wrap="none" rtlCol="0">
            <a:spAutoFit/>
          </a:bodyPr>
          <a:lstStyle/>
          <a:p>
            <a:r>
              <a:rPr lang="en-US" sz="2400" b="1" dirty="0" smtClean="0">
                <a:solidFill>
                  <a:schemeClr val="bg1"/>
                </a:solidFill>
                <a:effectLst>
                  <a:outerShdw blurRad="50800" dist="38100" dir="2700000" algn="tl" rotWithShape="0">
                    <a:prstClr val="black"/>
                  </a:outerShdw>
                </a:effectLst>
              </a:rPr>
              <a:t>									</a:t>
            </a:r>
            <a:endParaRPr lang="pt-BR" sz="2400" b="1" dirty="0">
              <a:solidFill>
                <a:schemeClr val="bg1"/>
              </a:solidFill>
              <a:effectLst>
                <a:outerShdw blurRad="50800" dist="38100" dir="2700000" algn="tl" rotWithShape="0">
                  <a:prstClr val="black"/>
                </a:outerShdw>
              </a:effectLst>
            </a:endParaRPr>
          </a:p>
        </p:txBody>
      </p:sp>
      <p:sp>
        <p:nvSpPr>
          <p:cNvPr id="19" name="TextBox 18"/>
          <p:cNvSpPr txBox="1"/>
          <p:nvPr/>
        </p:nvSpPr>
        <p:spPr>
          <a:xfrm>
            <a:off x="0" y="1412776"/>
            <a:ext cx="5880136" cy="461665"/>
          </a:xfrm>
          <a:prstGeom prst="rect">
            <a:avLst/>
          </a:prstGeom>
          <a:noFill/>
        </p:spPr>
        <p:txBody>
          <a:bodyPr wrap="none" rtlCol="0">
            <a:spAutoFit/>
          </a:bodyPr>
          <a:lstStyle/>
          <a:p>
            <a:r>
              <a:rPr lang="en-US" sz="2400" b="1" dirty="0" smtClean="0">
                <a:solidFill>
                  <a:schemeClr val="bg1"/>
                </a:solidFill>
                <a:effectLst>
                  <a:outerShdw blurRad="50800" dist="38100" dir="2700000" algn="tl" rotWithShape="0">
                    <a:prstClr val="black"/>
                  </a:outerShdw>
                </a:effectLst>
              </a:rPr>
              <a:t>1959: </a:t>
            </a:r>
            <a:r>
              <a:rPr lang="en-US" sz="2400" dirty="0" smtClean="0">
                <a:solidFill>
                  <a:srgbClr val="FF0000"/>
                </a:solidFill>
                <a:effectLst>
                  <a:outerShdw blurRad="50800" dist="38100" dir="2700000" algn="tl" rotWithShape="0">
                    <a:prstClr val="black"/>
                  </a:outerShdw>
                </a:effectLst>
              </a:rPr>
              <a:t>Luna 1</a:t>
            </a:r>
            <a:r>
              <a:rPr lang="en-US" sz="2400" dirty="0" smtClean="0">
                <a:solidFill>
                  <a:schemeClr val="bg1"/>
                </a:solidFill>
                <a:effectLst>
                  <a:outerShdw blurRad="50800" dist="38100" dir="2700000" algn="tl" rotWithShape="0">
                    <a:prstClr val="black"/>
                  </a:outerShdw>
                </a:effectLst>
              </a:rPr>
              <a:t>, </a:t>
            </a:r>
            <a:r>
              <a:rPr lang="en-US" sz="2400" i="1" dirty="0" smtClean="0">
                <a:solidFill>
                  <a:schemeClr val="accent5"/>
                </a:solidFill>
                <a:effectLst>
                  <a:outerShdw blurRad="50800" dist="38100" dir="2700000" algn="tl" rotWithShape="0">
                    <a:prstClr val="black"/>
                  </a:outerShdw>
                </a:effectLst>
              </a:rPr>
              <a:t>Pioneer 4</a:t>
            </a:r>
            <a:r>
              <a:rPr lang="en-US" sz="2400" dirty="0" smtClean="0">
                <a:solidFill>
                  <a:schemeClr val="bg1"/>
                </a:solidFill>
                <a:effectLst>
                  <a:outerShdw blurRad="50800" dist="38100" dir="2700000" algn="tl" rotWithShape="0">
                    <a:prstClr val="black"/>
                  </a:outerShdw>
                </a:effectLst>
              </a:rPr>
              <a:t>, </a:t>
            </a:r>
            <a:r>
              <a:rPr lang="en-US" sz="2400" dirty="0" smtClean="0">
                <a:solidFill>
                  <a:srgbClr val="FF0000"/>
                </a:solidFill>
                <a:effectLst>
                  <a:outerShdw blurRad="50800" dist="38100" dir="2700000" algn="tl" rotWithShape="0">
                    <a:prstClr val="black"/>
                  </a:outerShdw>
                </a:effectLst>
              </a:rPr>
              <a:t>Luna 2</a:t>
            </a:r>
            <a:r>
              <a:rPr lang="en-US" sz="2400" dirty="0" smtClean="0">
                <a:solidFill>
                  <a:schemeClr val="bg1"/>
                </a:solidFill>
                <a:effectLst>
                  <a:outerShdw blurRad="50800" dist="38100" dir="2700000" algn="tl" rotWithShape="0">
                    <a:prstClr val="black"/>
                  </a:outerShdw>
                </a:effectLst>
              </a:rPr>
              <a:t>, </a:t>
            </a:r>
            <a:r>
              <a:rPr lang="en-US" sz="2400" dirty="0" smtClean="0">
                <a:solidFill>
                  <a:srgbClr val="FF0000"/>
                </a:solidFill>
                <a:effectLst>
                  <a:outerShdw blurRad="50800" dist="38100" dir="2700000" algn="tl" rotWithShape="0">
                    <a:prstClr val="black"/>
                  </a:outerShdw>
                </a:effectLst>
              </a:rPr>
              <a:t>Luna 3</a:t>
            </a:r>
            <a:endParaRPr lang="pt-BR" sz="2400" dirty="0">
              <a:solidFill>
                <a:srgbClr val="FF0000"/>
              </a:solidFill>
              <a:effectLst>
                <a:outerShdw blurRad="50800" dist="38100" dir="2700000" algn="tl" rotWithShape="0">
                  <a:prstClr val="black"/>
                </a:outerShdw>
              </a:effectLst>
            </a:endParaRPr>
          </a:p>
        </p:txBody>
      </p:sp>
      <p:sp>
        <p:nvSpPr>
          <p:cNvPr id="25" name="TextBox 24"/>
          <p:cNvSpPr txBox="1"/>
          <p:nvPr/>
        </p:nvSpPr>
        <p:spPr>
          <a:xfrm>
            <a:off x="13318" y="1844824"/>
            <a:ext cx="3890809" cy="461665"/>
          </a:xfrm>
          <a:prstGeom prst="rect">
            <a:avLst/>
          </a:prstGeom>
          <a:noFill/>
        </p:spPr>
        <p:txBody>
          <a:bodyPr wrap="none" rtlCol="0">
            <a:spAutoFit/>
          </a:bodyPr>
          <a:lstStyle/>
          <a:p>
            <a:r>
              <a:rPr lang="en-US" sz="2400" b="1" dirty="0" smtClean="0">
                <a:solidFill>
                  <a:schemeClr val="bg1"/>
                </a:solidFill>
                <a:effectLst>
                  <a:outerShdw blurRad="50800" dist="38100" dir="2700000" algn="tl" rotWithShape="0">
                    <a:prstClr val="black"/>
                  </a:outerShdw>
                </a:effectLst>
              </a:rPr>
              <a:t>1961: </a:t>
            </a:r>
            <a:r>
              <a:rPr lang="en-US" sz="2400" dirty="0" smtClean="0">
                <a:solidFill>
                  <a:schemeClr val="accent5"/>
                </a:solidFill>
                <a:effectLst>
                  <a:outerShdw blurRad="50800" dist="38100" dir="2700000" algn="tl" rotWithShape="0">
                    <a:prstClr val="black"/>
                  </a:outerShdw>
                </a:effectLst>
              </a:rPr>
              <a:t>Ranger 1</a:t>
            </a:r>
            <a:r>
              <a:rPr lang="en-US" sz="2400" dirty="0" smtClean="0">
                <a:solidFill>
                  <a:schemeClr val="bg1"/>
                </a:solidFill>
                <a:effectLst>
                  <a:outerShdw blurRad="50800" dist="38100" dir="2700000" algn="tl" rotWithShape="0">
                    <a:prstClr val="black"/>
                  </a:outerShdw>
                </a:effectLst>
              </a:rPr>
              <a:t>, </a:t>
            </a:r>
            <a:r>
              <a:rPr lang="en-US" sz="2400" dirty="0" smtClean="0">
                <a:solidFill>
                  <a:schemeClr val="accent5"/>
                </a:solidFill>
                <a:effectLst>
                  <a:outerShdw blurRad="50800" dist="38100" dir="2700000" algn="tl" rotWithShape="0">
                    <a:prstClr val="black"/>
                  </a:outerShdw>
                </a:effectLst>
              </a:rPr>
              <a:t>Ranger 2</a:t>
            </a:r>
          </a:p>
        </p:txBody>
      </p:sp>
      <p:sp>
        <p:nvSpPr>
          <p:cNvPr id="27" name="TextBox 26"/>
          <p:cNvSpPr txBox="1"/>
          <p:nvPr/>
        </p:nvSpPr>
        <p:spPr>
          <a:xfrm>
            <a:off x="-27415" y="2319263"/>
            <a:ext cx="5400837" cy="461665"/>
          </a:xfrm>
          <a:prstGeom prst="rect">
            <a:avLst/>
          </a:prstGeom>
          <a:noFill/>
        </p:spPr>
        <p:txBody>
          <a:bodyPr wrap="none" rtlCol="0">
            <a:spAutoFit/>
          </a:bodyPr>
          <a:lstStyle/>
          <a:p>
            <a:r>
              <a:rPr lang="en-US" sz="2400" b="1" dirty="0" smtClean="0">
                <a:solidFill>
                  <a:schemeClr val="bg1"/>
                </a:solidFill>
                <a:effectLst>
                  <a:outerShdw blurRad="50800" dist="38100" dir="2700000" algn="tl" rotWithShape="0">
                    <a:prstClr val="black"/>
                  </a:outerShdw>
                </a:effectLst>
              </a:rPr>
              <a:t>1962: </a:t>
            </a:r>
            <a:r>
              <a:rPr lang="en-US" sz="2400" i="1" dirty="0" smtClean="0">
                <a:solidFill>
                  <a:schemeClr val="accent5"/>
                </a:solidFill>
                <a:effectLst>
                  <a:outerShdw blurRad="50800" dist="38100" dir="2700000" algn="tl" rotWithShape="0">
                    <a:prstClr val="black"/>
                  </a:outerShdw>
                </a:effectLst>
              </a:rPr>
              <a:t>Ranger 3</a:t>
            </a:r>
            <a:r>
              <a:rPr lang="en-US" sz="2400" dirty="0" smtClean="0">
                <a:solidFill>
                  <a:schemeClr val="bg1"/>
                </a:solidFill>
                <a:effectLst>
                  <a:outerShdw blurRad="50800" dist="38100" dir="2700000" algn="tl" rotWithShape="0">
                    <a:prstClr val="black"/>
                  </a:outerShdw>
                </a:effectLst>
              </a:rPr>
              <a:t>, </a:t>
            </a:r>
            <a:r>
              <a:rPr lang="en-US" sz="2400" i="1" dirty="0" smtClean="0">
                <a:solidFill>
                  <a:schemeClr val="accent5"/>
                </a:solidFill>
                <a:effectLst>
                  <a:outerShdw blurRad="50800" dist="38100" dir="2700000" algn="tl" rotWithShape="0">
                    <a:prstClr val="black"/>
                  </a:outerShdw>
                </a:effectLst>
              </a:rPr>
              <a:t>Ranger 4</a:t>
            </a:r>
            <a:r>
              <a:rPr lang="en-US" sz="2400" dirty="0" smtClean="0">
                <a:solidFill>
                  <a:schemeClr val="bg1"/>
                </a:solidFill>
                <a:effectLst>
                  <a:outerShdw blurRad="50800" dist="38100" dir="2700000" algn="tl" rotWithShape="0">
                    <a:prstClr val="black"/>
                  </a:outerShdw>
                </a:effectLst>
              </a:rPr>
              <a:t>, </a:t>
            </a:r>
            <a:r>
              <a:rPr lang="en-US" sz="2400" i="1" dirty="0" smtClean="0">
                <a:solidFill>
                  <a:schemeClr val="accent5"/>
                </a:solidFill>
                <a:effectLst>
                  <a:outerShdw blurRad="50800" dist="38100" dir="2700000" algn="tl" rotWithShape="0">
                    <a:prstClr val="black"/>
                  </a:outerShdw>
                </a:effectLst>
              </a:rPr>
              <a:t>Ranger 5</a:t>
            </a:r>
            <a:endParaRPr lang="pt-BR" sz="2400" dirty="0">
              <a:solidFill>
                <a:schemeClr val="accent5"/>
              </a:solidFill>
              <a:effectLst>
                <a:outerShdw blurRad="50800" dist="38100" dir="2700000" algn="tl" rotWithShape="0">
                  <a:prstClr val="black"/>
                </a:outerShdw>
              </a:effectLst>
            </a:endParaRPr>
          </a:p>
        </p:txBody>
      </p:sp>
      <p:sp>
        <p:nvSpPr>
          <p:cNvPr id="31" name="TextBox 30"/>
          <p:cNvSpPr txBox="1"/>
          <p:nvPr/>
        </p:nvSpPr>
        <p:spPr>
          <a:xfrm>
            <a:off x="0" y="3606115"/>
            <a:ext cx="8606843" cy="830997"/>
          </a:xfrm>
          <a:prstGeom prst="rect">
            <a:avLst/>
          </a:prstGeom>
          <a:noFill/>
        </p:spPr>
        <p:txBody>
          <a:bodyPr wrap="none" rtlCol="0">
            <a:spAutoFit/>
          </a:bodyPr>
          <a:lstStyle/>
          <a:p>
            <a:r>
              <a:rPr lang="en-US" sz="2400" b="1" dirty="0" smtClean="0">
                <a:solidFill>
                  <a:schemeClr val="bg1"/>
                </a:solidFill>
                <a:effectLst>
                  <a:outerShdw blurRad="50800" dist="38100" dir="2700000" algn="tl" rotWithShape="0">
                    <a:prstClr val="black"/>
                  </a:outerShdw>
                </a:effectLst>
              </a:rPr>
              <a:t>1965: </a:t>
            </a:r>
            <a:r>
              <a:rPr lang="en-US" sz="2400" dirty="0" smtClean="0">
                <a:solidFill>
                  <a:schemeClr val="accent5"/>
                </a:solidFill>
                <a:effectLst>
                  <a:outerShdw blurRad="50800" dist="38100" dir="2700000" algn="tl" rotWithShape="0">
                    <a:prstClr val="black"/>
                  </a:outerShdw>
                </a:effectLst>
              </a:rPr>
              <a:t>Ranger 8</a:t>
            </a:r>
            <a:r>
              <a:rPr lang="en-US" sz="2400" dirty="0" smtClean="0">
                <a:solidFill>
                  <a:schemeClr val="bg1"/>
                </a:solidFill>
                <a:effectLst>
                  <a:outerShdw blurRad="50800" dist="38100" dir="2700000" algn="tl" rotWithShape="0">
                    <a:prstClr val="black"/>
                  </a:outerShdw>
                </a:effectLst>
              </a:rPr>
              <a:t>, </a:t>
            </a:r>
            <a:r>
              <a:rPr lang="en-US" sz="2400" dirty="0" smtClean="0">
                <a:solidFill>
                  <a:schemeClr val="accent5"/>
                </a:solidFill>
                <a:effectLst>
                  <a:outerShdw blurRad="50800" dist="38100" dir="2700000" algn="tl" rotWithShape="0">
                    <a:prstClr val="black"/>
                  </a:outerShdw>
                </a:effectLst>
              </a:rPr>
              <a:t>Ranger 9</a:t>
            </a:r>
            <a:r>
              <a:rPr lang="en-US" sz="2400" dirty="0" smtClean="0">
                <a:solidFill>
                  <a:schemeClr val="bg1"/>
                </a:solidFill>
                <a:effectLst>
                  <a:outerShdw blurRad="50800" dist="38100" dir="2700000" algn="tl" rotWithShape="0">
                    <a:prstClr val="black"/>
                  </a:outerShdw>
                </a:effectLst>
              </a:rPr>
              <a:t>, </a:t>
            </a:r>
            <a:r>
              <a:rPr lang="en-US" sz="2400" i="1" dirty="0" smtClean="0">
                <a:solidFill>
                  <a:srgbClr val="FF0000"/>
                </a:solidFill>
                <a:effectLst>
                  <a:outerShdw blurRad="50800" dist="38100" dir="2700000" algn="tl" rotWithShape="0">
                    <a:prstClr val="black"/>
                  </a:outerShdw>
                </a:effectLst>
              </a:rPr>
              <a:t>Luna 5</a:t>
            </a:r>
            <a:r>
              <a:rPr lang="en-US" sz="2400" dirty="0" smtClean="0">
                <a:solidFill>
                  <a:schemeClr val="bg1"/>
                </a:solidFill>
                <a:effectLst>
                  <a:outerShdw blurRad="50800" dist="38100" dir="2700000" algn="tl" rotWithShape="0">
                    <a:prstClr val="black"/>
                  </a:outerShdw>
                </a:effectLst>
              </a:rPr>
              <a:t>, </a:t>
            </a:r>
            <a:r>
              <a:rPr lang="en-US" sz="2400" i="1" dirty="0" smtClean="0">
                <a:solidFill>
                  <a:srgbClr val="FF0000"/>
                </a:solidFill>
                <a:effectLst>
                  <a:outerShdw blurRad="50800" dist="38100" dir="2700000" algn="tl" rotWithShape="0">
                    <a:prstClr val="black"/>
                  </a:outerShdw>
                </a:effectLst>
              </a:rPr>
              <a:t>Luna 6</a:t>
            </a:r>
            <a:r>
              <a:rPr lang="en-US" sz="2400" dirty="0" smtClean="0">
                <a:solidFill>
                  <a:schemeClr val="bg1"/>
                </a:solidFill>
                <a:effectLst>
                  <a:outerShdw blurRad="50800" dist="38100" dir="2700000" algn="tl" rotWithShape="0">
                    <a:prstClr val="black"/>
                  </a:outerShdw>
                </a:effectLst>
              </a:rPr>
              <a:t>, </a:t>
            </a:r>
            <a:r>
              <a:rPr lang="en-US" sz="2400" dirty="0" smtClean="0">
                <a:solidFill>
                  <a:srgbClr val="FF0000"/>
                </a:solidFill>
                <a:effectLst>
                  <a:outerShdw blurRad="50800" dist="38100" dir="2700000" algn="tl" rotWithShape="0">
                    <a:prstClr val="black"/>
                  </a:outerShdw>
                </a:effectLst>
              </a:rPr>
              <a:t>Zond 3</a:t>
            </a:r>
            <a:r>
              <a:rPr lang="en-US" sz="2400" dirty="0" smtClean="0">
                <a:solidFill>
                  <a:schemeClr val="bg1"/>
                </a:solidFill>
                <a:effectLst>
                  <a:outerShdw blurRad="50800" dist="38100" dir="2700000" algn="tl" rotWithShape="0">
                    <a:prstClr val="black"/>
                  </a:outerShdw>
                </a:effectLst>
              </a:rPr>
              <a:t>, </a:t>
            </a:r>
            <a:r>
              <a:rPr lang="en-US" sz="2400" i="1" dirty="0" smtClean="0">
                <a:solidFill>
                  <a:srgbClr val="FF0000"/>
                </a:solidFill>
                <a:effectLst>
                  <a:outerShdw blurRad="50800" dist="38100" dir="2700000" algn="tl" rotWithShape="0">
                    <a:prstClr val="black"/>
                  </a:outerShdw>
                </a:effectLst>
              </a:rPr>
              <a:t>Luna 7</a:t>
            </a:r>
            <a:r>
              <a:rPr lang="en-US" sz="2400" dirty="0" smtClean="0">
                <a:solidFill>
                  <a:schemeClr val="bg1"/>
                </a:solidFill>
                <a:effectLst>
                  <a:outerShdw blurRad="50800" dist="38100" dir="2700000" algn="tl" rotWithShape="0">
                    <a:prstClr val="black"/>
                  </a:outerShdw>
                </a:effectLst>
              </a:rPr>
              <a:t>,</a:t>
            </a:r>
          </a:p>
          <a:p>
            <a:r>
              <a:rPr lang="en-US" sz="2400" i="1" dirty="0">
                <a:solidFill>
                  <a:schemeClr val="bg1"/>
                </a:solidFill>
                <a:effectLst>
                  <a:outerShdw blurRad="50800" dist="38100" dir="2700000" algn="tl" rotWithShape="0">
                    <a:prstClr val="black"/>
                  </a:outerShdw>
                </a:effectLst>
              </a:rPr>
              <a:t>	</a:t>
            </a:r>
            <a:r>
              <a:rPr lang="en-US" sz="2400" i="1" dirty="0" smtClean="0">
                <a:solidFill>
                  <a:srgbClr val="FF0000"/>
                </a:solidFill>
                <a:effectLst>
                  <a:outerShdw blurRad="50800" dist="38100" dir="2700000" algn="tl" rotWithShape="0">
                    <a:prstClr val="black"/>
                  </a:outerShdw>
                </a:effectLst>
              </a:rPr>
              <a:t>Luna 8</a:t>
            </a:r>
          </a:p>
        </p:txBody>
      </p:sp>
      <p:sp>
        <p:nvSpPr>
          <p:cNvPr id="32" name="TextBox 31"/>
          <p:cNvSpPr txBox="1"/>
          <p:nvPr/>
        </p:nvSpPr>
        <p:spPr>
          <a:xfrm>
            <a:off x="13318" y="3183359"/>
            <a:ext cx="3890809" cy="461665"/>
          </a:xfrm>
          <a:prstGeom prst="rect">
            <a:avLst/>
          </a:prstGeom>
          <a:noFill/>
        </p:spPr>
        <p:txBody>
          <a:bodyPr wrap="none" rtlCol="0">
            <a:spAutoFit/>
          </a:bodyPr>
          <a:lstStyle/>
          <a:p>
            <a:r>
              <a:rPr lang="en-US" sz="2400" b="1" dirty="0" smtClean="0">
                <a:solidFill>
                  <a:schemeClr val="bg1"/>
                </a:solidFill>
                <a:effectLst>
                  <a:outerShdw blurRad="50800" dist="38100" dir="2700000" algn="tl" rotWithShape="0">
                    <a:prstClr val="black"/>
                  </a:outerShdw>
                </a:effectLst>
              </a:rPr>
              <a:t>1964: </a:t>
            </a:r>
            <a:r>
              <a:rPr lang="en-US" sz="2400" i="1" dirty="0" smtClean="0">
                <a:solidFill>
                  <a:schemeClr val="accent5"/>
                </a:solidFill>
                <a:effectLst>
                  <a:outerShdw blurRad="50800" dist="38100" dir="2700000" algn="tl" rotWithShape="0">
                    <a:prstClr val="black"/>
                  </a:outerShdw>
                </a:effectLst>
              </a:rPr>
              <a:t>Ranger 6</a:t>
            </a:r>
            <a:r>
              <a:rPr lang="en-US" sz="2400" dirty="0" smtClean="0">
                <a:solidFill>
                  <a:schemeClr val="bg1"/>
                </a:solidFill>
                <a:effectLst>
                  <a:outerShdw blurRad="50800" dist="38100" dir="2700000" algn="tl" rotWithShape="0">
                    <a:prstClr val="black"/>
                  </a:outerShdw>
                </a:effectLst>
              </a:rPr>
              <a:t>, </a:t>
            </a:r>
            <a:r>
              <a:rPr lang="en-US" sz="2400" dirty="0" smtClean="0">
                <a:solidFill>
                  <a:schemeClr val="accent5"/>
                </a:solidFill>
                <a:effectLst>
                  <a:outerShdw blurRad="50800" dist="38100" dir="2700000" algn="tl" rotWithShape="0">
                    <a:prstClr val="black"/>
                  </a:outerShdw>
                </a:effectLst>
              </a:rPr>
              <a:t>Ranger </a:t>
            </a:r>
            <a:r>
              <a:rPr lang="en-US" sz="2400" dirty="0">
                <a:solidFill>
                  <a:schemeClr val="accent5"/>
                </a:solidFill>
                <a:effectLst>
                  <a:outerShdw blurRad="50800" dist="38100" dir="2700000" algn="tl" rotWithShape="0">
                    <a:prstClr val="black"/>
                  </a:outerShdw>
                </a:effectLst>
              </a:rPr>
              <a:t>7</a:t>
            </a:r>
          </a:p>
        </p:txBody>
      </p:sp>
      <p:sp>
        <p:nvSpPr>
          <p:cNvPr id="33" name="TextBox 32"/>
          <p:cNvSpPr txBox="1"/>
          <p:nvPr/>
        </p:nvSpPr>
        <p:spPr>
          <a:xfrm>
            <a:off x="0" y="4326195"/>
            <a:ext cx="8802410" cy="830997"/>
          </a:xfrm>
          <a:prstGeom prst="rect">
            <a:avLst/>
          </a:prstGeom>
          <a:noFill/>
        </p:spPr>
        <p:txBody>
          <a:bodyPr wrap="none" rtlCol="0">
            <a:spAutoFit/>
          </a:bodyPr>
          <a:lstStyle/>
          <a:p>
            <a:r>
              <a:rPr lang="en-US" sz="2400" b="1" dirty="0" smtClean="0">
                <a:solidFill>
                  <a:schemeClr val="bg1"/>
                </a:solidFill>
                <a:effectLst>
                  <a:outerShdw blurRad="50800" dist="38100" dir="2700000" algn="tl" rotWithShape="0">
                    <a:prstClr val="black"/>
                  </a:outerShdw>
                </a:effectLst>
              </a:rPr>
              <a:t>1966: </a:t>
            </a:r>
            <a:r>
              <a:rPr lang="en-US" sz="2400" dirty="0" smtClean="0">
                <a:solidFill>
                  <a:srgbClr val="FF0000"/>
                </a:solidFill>
                <a:effectLst>
                  <a:outerShdw blurRad="50800" dist="38100" dir="2700000" algn="tl" rotWithShape="0">
                    <a:prstClr val="black"/>
                  </a:outerShdw>
                </a:effectLst>
              </a:rPr>
              <a:t>Luna 9</a:t>
            </a:r>
            <a:r>
              <a:rPr lang="en-US" sz="2400" dirty="0" smtClean="0">
                <a:solidFill>
                  <a:schemeClr val="bg1"/>
                </a:solidFill>
                <a:effectLst>
                  <a:outerShdw blurRad="50800" dist="38100" dir="2700000" algn="tl" rotWithShape="0">
                    <a:prstClr val="black"/>
                  </a:outerShdw>
                </a:effectLst>
              </a:rPr>
              <a:t>, </a:t>
            </a:r>
            <a:r>
              <a:rPr lang="en-US" sz="2400" dirty="0" smtClean="0">
                <a:solidFill>
                  <a:srgbClr val="FF0000"/>
                </a:solidFill>
                <a:effectLst>
                  <a:outerShdw blurRad="50800" dist="38100" dir="2700000" algn="tl" rotWithShape="0">
                    <a:prstClr val="black"/>
                  </a:outerShdw>
                </a:effectLst>
              </a:rPr>
              <a:t>Luna 10</a:t>
            </a:r>
            <a:r>
              <a:rPr lang="en-US" sz="2400" dirty="0" smtClean="0">
                <a:solidFill>
                  <a:schemeClr val="bg1"/>
                </a:solidFill>
                <a:effectLst>
                  <a:outerShdw blurRad="50800" dist="38100" dir="2700000" algn="tl" rotWithShape="0">
                    <a:prstClr val="black"/>
                  </a:outerShdw>
                </a:effectLst>
              </a:rPr>
              <a:t>, </a:t>
            </a:r>
            <a:r>
              <a:rPr lang="en-US" sz="2400" dirty="0" smtClean="0">
                <a:solidFill>
                  <a:schemeClr val="accent5"/>
                </a:solidFill>
                <a:effectLst>
                  <a:outerShdw blurRad="50800" dist="38100" dir="2700000" algn="tl" rotWithShape="0">
                    <a:prstClr val="black"/>
                  </a:outerShdw>
                </a:effectLst>
              </a:rPr>
              <a:t>Surveyor 1</a:t>
            </a:r>
            <a:r>
              <a:rPr lang="en-US" sz="2400" dirty="0" smtClean="0">
                <a:solidFill>
                  <a:schemeClr val="bg1"/>
                </a:solidFill>
                <a:effectLst>
                  <a:outerShdw blurRad="50800" dist="38100" dir="2700000" algn="tl" rotWithShape="0">
                    <a:prstClr val="black"/>
                  </a:outerShdw>
                </a:effectLst>
              </a:rPr>
              <a:t>, </a:t>
            </a:r>
            <a:r>
              <a:rPr lang="en-US" sz="2400" i="1" dirty="0" smtClean="0">
                <a:solidFill>
                  <a:schemeClr val="accent5"/>
                </a:solidFill>
                <a:effectLst>
                  <a:outerShdw blurRad="50800" dist="38100" dir="2700000" algn="tl" rotWithShape="0">
                    <a:prstClr val="black"/>
                  </a:outerShdw>
                </a:effectLst>
              </a:rPr>
              <a:t>Lunar Orbiter 1</a:t>
            </a:r>
            <a:r>
              <a:rPr lang="en-US" sz="2400" dirty="0" smtClean="0">
                <a:solidFill>
                  <a:schemeClr val="bg1"/>
                </a:solidFill>
                <a:effectLst>
                  <a:outerShdw blurRad="50800" dist="38100" dir="2700000" algn="tl" rotWithShape="0">
                    <a:prstClr val="black"/>
                  </a:outerShdw>
                </a:effectLst>
              </a:rPr>
              <a:t>, </a:t>
            </a:r>
            <a:r>
              <a:rPr lang="en-US" sz="2400" i="1" dirty="0" smtClean="0">
                <a:solidFill>
                  <a:srgbClr val="FF0000"/>
                </a:solidFill>
                <a:effectLst>
                  <a:outerShdw blurRad="50800" dist="38100" dir="2700000" algn="tl" rotWithShape="0">
                    <a:prstClr val="black"/>
                  </a:outerShdw>
                </a:effectLst>
              </a:rPr>
              <a:t>Luna 11</a:t>
            </a:r>
            <a:r>
              <a:rPr lang="en-US" sz="2400" dirty="0" smtClean="0">
                <a:solidFill>
                  <a:schemeClr val="bg1"/>
                </a:solidFill>
                <a:effectLst>
                  <a:outerShdw blurRad="50800" dist="38100" dir="2700000" algn="tl" rotWithShape="0">
                    <a:prstClr val="black"/>
                  </a:outerShdw>
                </a:effectLst>
              </a:rPr>
              <a:t>,</a:t>
            </a:r>
          </a:p>
          <a:p>
            <a:r>
              <a:rPr lang="en-US" sz="2400" i="1" dirty="0">
                <a:solidFill>
                  <a:schemeClr val="bg1"/>
                </a:solidFill>
                <a:effectLst>
                  <a:outerShdw blurRad="50800" dist="38100" dir="2700000" algn="tl" rotWithShape="0">
                    <a:prstClr val="black"/>
                  </a:outerShdw>
                </a:effectLst>
              </a:rPr>
              <a:t>	</a:t>
            </a:r>
            <a:r>
              <a:rPr lang="en-US" sz="2400" i="1" dirty="0" smtClean="0">
                <a:solidFill>
                  <a:schemeClr val="accent5"/>
                </a:solidFill>
                <a:effectLst>
                  <a:outerShdw blurRad="50800" dist="38100" dir="2700000" algn="tl" rotWithShape="0">
                    <a:prstClr val="black"/>
                  </a:outerShdw>
                </a:effectLst>
              </a:rPr>
              <a:t>Surveyor 2</a:t>
            </a:r>
            <a:r>
              <a:rPr lang="en-US" sz="2400" dirty="0" smtClean="0">
                <a:solidFill>
                  <a:schemeClr val="bg1"/>
                </a:solidFill>
                <a:effectLst>
                  <a:outerShdw blurRad="50800" dist="38100" dir="2700000" algn="tl" rotWithShape="0">
                    <a:prstClr val="black"/>
                  </a:outerShdw>
                </a:effectLst>
              </a:rPr>
              <a:t>,</a:t>
            </a:r>
            <a:r>
              <a:rPr lang="en-US" sz="2400" i="1" dirty="0" smtClean="0">
                <a:solidFill>
                  <a:schemeClr val="accent5"/>
                </a:solidFill>
                <a:effectLst>
                  <a:outerShdw blurRad="50800" dist="38100" dir="2700000" algn="tl" rotWithShape="0">
                    <a:prstClr val="black"/>
                  </a:outerShdw>
                </a:effectLst>
              </a:rPr>
              <a:t> </a:t>
            </a:r>
            <a:r>
              <a:rPr lang="en-US" sz="2400" dirty="0" smtClean="0">
                <a:solidFill>
                  <a:srgbClr val="FF0000"/>
                </a:solidFill>
                <a:effectLst>
                  <a:outerShdw blurRad="50800" dist="38100" dir="2700000" algn="tl" rotWithShape="0">
                    <a:prstClr val="black"/>
                  </a:outerShdw>
                </a:effectLst>
              </a:rPr>
              <a:t>Luna 12</a:t>
            </a:r>
            <a:r>
              <a:rPr lang="en-US" sz="2400" dirty="0" smtClean="0">
                <a:solidFill>
                  <a:schemeClr val="bg1"/>
                </a:solidFill>
                <a:effectLst>
                  <a:outerShdw blurRad="50800" dist="38100" dir="2700000" algn="tl" rotWithShape="0">
                    <a:prstClr val="black"/>
                  </a:outerShdw>
                </a:effectLst>
              </a:rPr>
              <a:t>, </a:t>
            </a:r>
            <a:r>
              <a:rPr lang="en-US" sz="2400" dirty="0" smtClean="0">
                <a:solidFill>
                  <a:schemeClr val="accent5"/>
                </a:solidFill>
                <a:effectLst>
                  <a:outerShdw blurRad="50800" dist="38100" dir="2700000" algn="tl" rotWithShape="0">
                    <a:prstClr val="black"/>
                  </a:outerShdw>
                </a:effectLst>
              </a:rPr>
              <a:t>Lunar Orbiter 2</a:t>
            </a:r>
            <a:r>
              <a:rPr lang="en-US" sz="2400" dirty="0" smtClean="0">
                <a:solidFill>
                  <a:schemeClr val="bg1"/>
                </a:solidFill>
                <a:effectLst>
                  <a:outerShdw blurRad="50800" dist="38100" dir="2700000" algn="tl" rotWithShape="0">
                    <a:prstClr val="black"/>
                  </a:outerShdw>
                </a:effectLst>
              </a:rPr>
              <a:t>, </a:t>
            </a:r>
            <a:r>
              <a:rPr lang="en-US" sz="2400" dirty="0" smtClean="0">
                <a:solidFill>
                  <a:srgbClr val="FF0000"/>
                </a:solidFill>
                <a:effectLst>
                  <a:outerShdw blurRad="50800" dist="38100" dir="2700000" algn="tl" rotWithShape="0">
                    <a:prstClr val="black"/>
                  </a:outerShdw>
                </a:effectLst>
              </a:rPr>
              <a:t>Luna </a:t>
            </a:r>
            <a:r>
              <a:rPr lang="en-US" sz="2400" dirty="0">
                <a:solidFill>
                  <a:srgbClr val="FF0000"/>
                </a:solidFill>
                <a:effectLst>
                  <a:outerShdw blurRad="50800" dist="38100" dir="2700000" algn="tl" rotWithShape="0">
                    <a:prstClr val="black"/>
                  </a:outerShdw>
                </a:effectLst>
              </a:rPr>
              <a:t>13</a:t>
            </a:r>
          </a:p>
        </p:txBody>
      </p:sp>
      <p:sp>
        <p:nvSpPr>
          <p:cNvPr id="34" name="TextBox 33"/>
          <p:cNvSpPr txBox="1"/>
          <p:nvPr/>
        </p:nvSpPr>
        <p:spPr>
          <a:xfrm>
            <a:off x="0" y="5118283"/>
            <a:ext cx="9291711" cy="830997"/>
          </a:xfrm>
          <a:prstGeom prst="rect">
            <a:avLst/>
          </a:prstGeom>
          <a:noFill/>
        </p:spPr>
        <p:txBody>
          <a:bodyPr wrap="none" rtlCol="0">
            <a:spAutoFit/>
          </a:bodyPr>
          <a:lstStyle/>
          <a:p>
            <a:r>
              <a:rPr lang="en-US" sz="2400" b="1" dirty="0" smtClean="0">
                <a:solidFill>
                  <a:schemeClr val="bg1"/>
                </a:solidFill>
                <a:effectLst>
                  <a:outerShdw blurRad="50800" dist="38100" dir="2700000" algn="tl" rotWithShape="0">
                    <a:prstClr val="black"/>
                  </a:outerShdw>
                </a:effectLst>
              </a:rPr>
              <a:t>1967: </a:t>
            </a:r>
            <a:r>
              <a:rPr lang="en-US" sz="2400" dirty="0" smtClean="0">
                <a:solidFill>
                  <a:schemeClr val="accent5"/>
                </a:solidFill>
                <a:effectLst>
                  <a:outerShdw blurRad="50800" dist="38100" dir="2700000" algn="tl" rotWithShape="0">
                    <a:prstClr val="black"/>
                  </a:outerShdw>
                </a:effectLst>
              </a:rPr>
              <a:t>Lunar Orbiter 3</a:t>
            </a:r>
            <a:r>
              <a:rPr lang="en-US" sz="2400" dirty="0" smtClean="0">
                <a:solidFill>
                  <a:schemeClr val="bg1"/>
                </a:solidFill>
                <a:effectLst>
                  <a:outerShdw blurRad="50800" dist="38100" dir="2700000" algn="tl" rotWithShape="0">
                    <a:prstClr val="black"/>
                  </a:outerShdw>
                </a:effectLst>
              </a:rPr>
              <a:t>, </a:t>
            </a:r>
            <a:r>
              <a:rPr lang="en-US" sz="2400" dirty="0" smtClean="0">
                <a:solidFill>
                  <a:schemeClr val="accent5"/>
                </a:solidFill>
                <a:effectLst>
                  <a:outerShdw blurRad="50800" dist="38100" dir="2700000" algn="tl" rotWithShape="0">
                    <a:prstClr val="black"/>
                  </a:outerShdw>
                </a:effectLst>
              </a:rPr>
              <a:t>Surveyor 3</a:t>
            </a:r>
            <a:r>
              <a:rPr lang="en-US" sz="2400" dirty="0" smtClean="0">
                <a:solidFill>
                  <a:schemeClr val="bg1"/>
                </a:solidFill>
                <a:effectLst>
                  <a:outerShdw blurRad="50800" dist="38100" dir="2700000" algn="tl" rotWithShape="0">
                    <a:prstClr val="black"/>
                  </a:outerShdw>
                </a:effectLst>
              </a:rPr>
              <a:t>, </a:t>
            </a:r>
            <a:r>
              <a:rPr lang="en-US" sz="2400" dirty="0" smtClean="0">
                <a:solidFill>
                  <a:schemeClr val="accent5"/>
                </a:solidFill>
                <a:effectLst>
                  <a:outerShdw blurRad="50800" dist="38100" dir="2700000" algn="tl" rotWithShape="0">
                    <a:prstClr val="black"/>
                  </a:outerShdw>
                </a:effectLst>
              </a:rPr>
              <a:t>Lunar Orbiter 4</a:t>
            </a:r>
            <a:r>
              <a:rPr lang="en-US" sz="2400" dirty="0" smtClean="0">
                <a:solidFill>
                  <a:schemeClr val="bg1"/>
                </a:solidFill>
                <a:effectLst>
                  <a:outerShdw blurRad="50800" dist="38100" dir="2700000" algn="tl" rotWithShape="0">
                    <a:prstClr val="black"/>
                  </a:outerShdw>
                </a:effectLst>
              </a:rPr>
              <a:t>, </a:t>
            </a:r>
            <a:r>
              <a:rPr lang="en-US" sz="2400" i="1" dirty="0" smtClean="0">
                <a:solidFill>
                  <a:schemeClr val="accent5"/>
                </a:solidFill>
                <a:effectLst>
                  <a:outerShdw blurRad="50800" dist="38100" dir="2700000" algn="tl" rotWithShape="0">
                    <a:prstClr val="black"/>
                  </a:outerShdw>
                </a:effectLst>
              </a:rPr>
              <a:t>Surveyor 4</a:t>
            </a:r>
            <a:r>
              <a:rPr lang="en-US" sz="2400" dirty="0" smtClean="0">
                <a:solidFill>
                  <a:schemeClr val="bg1"/>
                </a:solidFill>
                <a:effectLst>
                  <a:outerShdw blurRad="50800" dist="38100" dir="2700000" algn="tl" rotWithShape="0">
                    <a:prstClr val="black"/>
                  </a:outerShdw>
                </a:effectLst>
              </a:rPr>
              <a:t>,</a:t>
            </a:r>
          </a:p>
          <a:p>
            <a:r>
              <a:rPr lang="en-US" sz="2400" dirty="0">
                <a:solidFill>
                  <a:schemeClr val="bg1"/>
                </a:solidFill>
                <a:effectLst>
                  <a:outerShdw blurRad="50800" dist="38100" dir="2700000" algn="tl" rotWithShape="0">
                    <a:prstClr val="black"/>
                  </a:outerShdw>
                </a:effectLst>
              </a:rPr>
              <a:t>	</a:t>
            </a:r>
            <a:r>
              <a:rPr lang="en-US" sz="2400" dirty="0" smtClean="0">
                <a:solidFill>
                  <a:schemeClr val="accent5"/>
                </a:solidFill>
                <a:effectLst>
                  <a:outerShdw blurRad="50800" dist="38100" dir="2700000" algn="tl" rotWithShape="0">
                    <a:prstClr val="black"/>
                  </a:outerShdw>
                </a:effectLst>
              </a:rPr>
              <a:t>Explorer 35</a:t>
            </a:r>
            <a:r>
              <a:rPr lang="en-US" sz="2400" dirty="0" smtClean="0">
                <a:solidFill>
                  <a:schemeClr val="bg1"/>
                </a:solidFill>
                <a:effectLst>
                  <a:outerShdw blurRad="50800" dist="38100" dir="2700000" algn="tl" rotWithShape="0">
                    <a:prstClr val="black"/>
                  </a:outerShdw>
                </a:effectLst>
              </a:rPr>
              <a:t>, </a:t>
            </a:r>
            <a:r>
              <a:rPr lang="en-US" sz="2400" dirty="0" smtClean="0">
                <a:solidFill>
                  <a:schemeClr val="accent5"/>
                </a:solidFill>
                <a:effectLst>
                  <a:outerShdw blurRad="50800" dist="38100" dir="2700000" algn="tl" rotWithShape="0">
                    <a:prstClr val="black"/>
                  </a:outerShdw>
                </a:effectLst>
              </a:rPr>
              <a:t>Lunar Orbiter 5</a:t>
            </a:r>
            <a:r>
              <a:rPr lang="en-US" sz="2400" dirty="0" smtClean="0">
                <a:solidFill>
                  <a:schemeClr val="bg1"/>
                </a:solidFill>
                <a:effectLst>
                  <a:outerShdw blurRad="50800" dist="38100" dir="2700000" algn="tl" rotWithShape="0">
                    <a:prstClr val="black"/>
                  </a:outerShdw>
                </a:effectLst>
              </a:rPr>
              <a:t>, </a:t>
            </a:r>
            <a:r>
              <a:rPr lang="en-US" sz="2400" dirty="0" smtClean="0">
                <a:solidFill>
                  <a:schemeClr val="accent5"/>
                </a:solidFill>
                <a:effectLst>
                  <a:outerShdw blurRad="50800" dist="38100" dir="2700000" algn="tl" rotWithShape="0">
                    <a:prstClr val="black"/>
                  </a:outerShdw>
                </a:effectLst>
              </a:rPr>
              <a:t>Surveyor 5</a:t>
            </a:r>
            <a:r>
              <a:rPr lang="en-US" sz="2400" dirty="0" smtClean="0">
                <a:solidFill>
                  <a:schemeClr val="bg1"/>
                </a:solidFill>
                <a:effectLst>
                  <a:outerShdw blurRad="50800" dist="38100" dir="2700000" algn="tl" rotWithShape="0">
                    <a:prstClr val="black"/>
                  </a:outerShdw>
                </a:effectLst>
              </a:rPr>
              <a:t>, </a:t>
            </a:r>
            <a:r>
              <a:rPr lang="en-US" sz="2400" dirty="0" smtClean="0">
                <a:solidFill>
                  <a:schemeClr val="accent5"/>
                </a:solidFill>
                <a:effectLst>
                  <a:outerShdw blurRad="50800" dist="38100" dir="2700000" algn="tl" rotWithShape="0">
                    <a:prstClr val="black"/>
                  </a:outerShdw>
                </a:effectLst>
              </a:rPr>
              <a:t>Surveyor 6</a:t>
            </a:r>
          </a:p>
        </p:txBody>
      </p:sp>
      <p:sp>
        <p:nvSpPr>
          <p:cNvPr id="35" name="TextBox 34"/>
          <p:cNvSpPr txBox="1"/>
          <p:nvPr/>
        </p:nvSpPr>
        <p:spPr>
          <a:xfrm>
            <a:off x="0" y="5847655"/>
            <a:ext cx="7617791" cy="461665"/>
          </a:xfrm>
          <a:prstGeom prst="rect">
            <a:avLst/>
          </a:prstGeom>
          <a:noFill/>
        </p:spPr>
        <p:txBody>
          <a:bodyPr wrap="none" rtlCol="0">
            <a:spAutoFit/>
          </a:bodyPr>
          <a:lstStyle/>
          <a:p>
            <a:r>
              <a:rPr lang="en-US" sz="2400" b="1" dirty="0" smtClean="0">
                <a:solidFill>
                  <a:schemeClr val="bg1"/>
                </a:solidFill>
                <a:effectLst>
                  <a:outerShdw blurRad="50800" dist="38100" dir="2700000" algn="tl" rotWithShape="0">
                    <a:prstClr val="black"/>
                  </a:outerShdw>
                </a:effectLst>
              </a:rPr>
              <a:t>1968: </a:t>
            </a:r>
            <a:r>
              <a:rPr lang="en-US" sz="2400" dirty="0" smtClean="0">
                <a:solidFill>
                  <a:schemeClr val="accent5"/>
                </a:solidFill>
                <a:effectLst>
                  <a:outerShdw blurRad="50800" dist="38100" dir="2700000" algn="tl" rotWithShape="0">
                    <a:prstClr val="black"/>
                  </a:outerShdw>
                </a:effectLst>
              </a:rPr>
              <a:t>Surveyor 7</a:t>
            </a:r>
            <a:r>
              <a:rPr lang="en-US" sz="2400" dirty="0" smtClean="0">
                <a:solidFill>
                  <a:schemeClr val="bg1"/>
                </a:solidFill>
                <a:effectLst>
                  <a:outerShdw blurRad="50800" dist="38100" dir="2700000" algn="tl" rotWithShape="0">
                    <a:prstClr val="black"/>
                  </a:outerShdw>
                </a:effectLst>
              </a:rPr>
              <a:t>, </a:t>
            </a:r>
            <a:r>
              <a:rPr lang="en-US" sz="2400" dirty="0" smtClean="0">
                <a:solidFill>
                  <a:srgbClr val="FF0000"/>
                </a:solidFill>
                <a:effectLst>
                  <a:outerShdw blurRad="50800" dist="38100" dir="2700000" algn="tl" rotWithShape="0">
                    <a:prstClr val="black"/>
                  </a:outerShdw>
                </a:effectLst>
              </a:rPr>
              <a:t>Luna 14</a:t>
            </a:r>
            <a:r>
              <a:rPr lang="en-US" sz="2400" dirty="0" smtClean="0">
                <a:solidFill>
                  <a:schemeClr val="bg1"/>
                </a:solidFill>
                <a:effectLst>
                  <a:outerShdw blurRad="50800" dist="38100" dir="2700000" algn="tl" rotWithShape="0">
                    <a:prstClr val="black"/>
                  </a:outerShdw>
                </a:effectLst>
              </a:rPr>
              <a:t>, </a:t>
            </a:r>
            <a:r>
              <a:rPr lang="en-US" sz="2400" dirty="0" smtClean="0">
                <a:solidFill>
                  <a:srgbClr val="FF0000"/>
                </a:solidFill>
                <a:effectLst>
                  <a:outerShdw blurRad="50800" dist="38100" dir="2700000" algn="tl" rotWithShape="0">
                    <a:prstClr val="black"/>
                  </a:outerShdw>
                </a:effectLst>
              </a:rPr>
              <a:t>Zond 5</a:t>
            </a:r>
            <a:r>
              <a:rPr lang="en-US" sz="2400" dirty="0" smtClean="0">
                <a:solidFill>
                  <a:schemeClr val="bg1"/>
                </a:solidFill>
                <a:effectLst>
                  <a:outerShdw blurRad="50800" dist="38100" dir="2700000" algn="tl" rotWithShape="0">
                    <a:prstClr val="black"/>
                  </a:outerShdw>
                </a:effectLst>
              </a:rPr>
              <a:t>, </a:t>
            </a:r>
            <a:r>
              <a:rPr lang="en-US" sz="2400" i="1" dirty="0" smtClean="0">
                <a:solidFill>
                  <a:srgbClr val="FF0000"/>
                </a:solidFill>
                <a:effectLst>
                  <a:outerShdw blurRad="50800" dist="38100" dir="2700000" algn="tl" rotWithShape="0">
                    <a:prstClr val="black"/>
                  </a:outerShdw>
                </a:effectLst>
              </a:rPr>
              <a:t>Zond 6</a:t>
            </a:r>
            <a:r>
              <a:rPr lang="en-US" sz="2400" dirty="0" smtClean="0">
                <a:solidFill>
                  <a:schemeClr val="bg1"/>
                </a:solidFill>
                <a:effectLst>
                  <a:outerShdw blurRad="50800" dist="38100" dir="2700000" algn="tl" rotWithShape="0">
                    <a:prstClr val="black"/>
                  </a:outerShdw>
                </a:effectLst>
              </a:rPr>
              <a:t>, </a:t>
            </a:r>
            <a:r>
              <a:rPr lang="en-US" sz="2400" dirty="0" smtClean="0">
                <a:solidFill>
                  <a:schemeClr val="accent5"/>
                </a:solidFill>
                <a:effectLst>
                  <a:outerShdw blurRad="50800" dist="38100" dir="2700000" algn="tl" rotWithShape="0">
                    <a:prstClr val="black"/>
                  </a:outerShdw>
                </a:effectLst>
              </a:rPr>
              <a:t>Apollo 8</a:t>
            </a:r>
          </a:p>
        </p:txBody>
      </p:sp>
      <p:sp>
        <p:nvSpPr>
          <p:cNvPr id="36" name="TextBox 35"/>
          <p:cNvSpPr txBox="1"/>
          <p:nvPr/>
        </p:nvSpPr>
        <p:spPr>
          <a:xfrm>
            <a:off x="0" y="6279703"/>
            <a:ext cx="5309467" cy="461665"/>
          </a:xfrm>
          <a:prstGeom prst="rect">
            <a:avLst/>
          </a:prstGeom>
          <a:noFill/>
        </p:spPr>
        <p:txBody>
          <a:bodyPr wrap="none" rtlCol="0">
            <a:spAutoFit/>
          </a:bodyPr>
          <a:lstStyle/>
          <a:p>
            <a:r>
              <a:rPr lang="en-US" sz="2400" b="1" dirty="0" smtClean="0">
                <a:solidFill>
                  <a:schemeClr val="bg1"/>
                </a:solidFill>
                <a:effectLst>
                  <a:outerShdw blurRad="50800" dist="38100" dir="2700000" algn="tl" rotWithShape="0">
                    <a:prstClr val="black"/>
                  </a:outerShdw>
                </a:effectLst>
              </a:rPr>
              <a:t>1969</a:t>
            </a:r>
            <a:r>
              <a:rPr lang="pt-BR" sz="2400" b="1" dirty="0" smtClean="0">
                <a:solidFill>
                  <a:schemeClr val="bg1"/>
                </a:solidFill>
                <a:effectLst>
                  <a:outerShdw blurRad="50800" dist="38100" dir="2700000" algn="tl" rotWithShape="0">
                    <a:prstClr val="black"/>
                  </a:outerShdw>
                </a:effectLst>
              </a:rPr>
              <a:t>: </a:t>
            </a:r>
            <a:r>
              <a:rPr lang="en-US" sz="2400" dirty="0" smtClean="0">
                <a:solidFill>
                  <a:schemeClr val="accent5"/>
                </a:solidFill>
                <a:effectLst>
                  <a:outerShdw blurRad="50800" dist="38100" dir="2700000" algn="tl" rotWithShape="0">
                    <a:prstClr val="black"/>
                  </a:outerShdw>
                </a:effectLst>
              </a:rPr>
              <a:t>Apollo 10</a:t>
            </a:r>
            <a:r>
              <a:rPr lang="en-US" sz="2400" dirty="0" smtClean="0">
                <a:solidFill>
                  <a:schemeClr val="bg1"/>
                </a:solidFill>
                <a:effectLst>
                  <a:outerShdw blurRad="50800" dist="38100" dir="2700000" algn="tl" rotWithShape="0">
                    <a:prstClr val="black"/>
                  </a:outerShdw>
                </a:effectLst>
              </a:rPr>
              <a:t>, </a:t>
            </a:r>
            <a:r>
              <a:rPr lang="en-US" sz="2400" i="1" dirty="0" smtClean="0">
                <a:solidFill>
                  <a:srgbClr val="FF0000"/>
                </a:solidFill>
                <a:effectLst>
                  <a:outerShdw blurRad="50800" dist="38100" dir="2700000" algn="tl" rotWithShape="0">
                    <a:prstClr val="black"/>
                  </a:outerShdw>
                </a:effectLst>
              </a:rPr>
              <a:t>Luna 15</a:t>
            </a:r>
            <a:r>
              <a:rPr lang="en-US" sz="2400" dirty="0" smtClean="0">
                <a:solidFill>
                  <a:schemeClr val="bg1"/>
                </a:solidFill>
                <a:effectLst>
                  <a:outerShdw blurRad="50800" dist="38100" dir="2700000" algn="tl" rotWithShape="0">
                    <a:prstClr val="black"/>
                  </a:outerShdw>
                </a:effectLst>
              </a:rPr>
              <a:t>, </a:t>
            </a:r>
            <a:r>
              <a:rPr lang="en-US" sz="2400" dirty="0" smtClean="0">
                <a:solidFill>
                  <a:schemeClr val="accent5"/>
                </a:solidFill>
                <a:effectLst>
                  <a:outerShdw blurRad="50800" dist="38100" dir="2700000" algn="tl" rotWithShape="0">
                    <a:prstClr val="black"/>
                  </a:outerShdw>
                </a:effectLst>
              </a:rPr>
              <a:t>Apollo 11</a:t>
            </a:r>
          </a:p>
        </p:txBody>
      </p:sp>
      <p:sp>
        <p:nvSpPr>
          <p:cNvPr id="20" name="TextBox 19"/>
          <p:cNvSpPr txBox="1"/>
          <p:nvPr/>
        </p:nvSpPr>
        <p:spPr>
          <a:xfrm>
            <a:off x="6213092" y="1582228"/>
            <a:ext cx="2836033" cy="1015663"/>
          </a:xfrm>
          <a:prstGeom prst="rect">
            <a:avLst/>
          </a:prstGeom>
          <a:noFill/>
          <a:ln>
            <a:solidFill>
              <a:schemeClr val="bg1">
                <a:lumMod val="50000"/>
              </a:schemeClr>
            </a:solidFill>
          </a:ln>
        </p:spPr>
        <p:txBody>
          <a:bodyPr wrap="none" rtlCol="0">
            <a:spAutoFit/>
          </a:bodyPr>
          <a:lstStyle/>
          <a:p>
            <a:pPr algn="r"/>
            <a:r>
              <a:rPr lang="en-US" sz="2000" b="1" dirty="0" smtClean="0">
                <a:solidFill>
                  <a:schemeClr val="accent5"/>
                </a:solidFill>
                <a:effectLst>
                  <a:outerShdw blurRad="50800" dist="38100" dir="2700000" algn="tl" rotWithShape="0">
                    <a:prstClr val="black"/>
                  </a:outerShdw>
                </a:effectLst>
              </a:rPr>
              <a:t>EUA</a:t>
            </a:r>
          </a:p>
          <a:p>
            <a:pPr algn="r"/>
            <a:r>
              <a:rPr lang="en-US" sz="2000" b="1" dirty="0" smtClean="0">
                <a:solidFill>
                  <a:srgbClr val="FF0000"/>
                </a:solidFill>
                <a:effectLst>
                  <a:outerShdw blurRad="50800" dist="38100" dir="2700000" algn="tl" rotWithShape="0">
                    <a:prstClr val="black"/>
                  </a:outerShdw>
                </a:effectLst>
              </a:rPr>
              <a:t>URSS</a:t>
            </a:r>
          </a:p>
          <a:p>
            <a:pPr algn="r"/>
            <a:r>
              <a:rPr lang="en-US" sz="2000" i="1" dirty="0" smtClean="0">
                <a:solidFill>
                  <a:schemeClr val="bg1"/>
                </a:solidFill>
                <a:effectLst>
                  <a:outerShdw blurRad="50800" dist="38100" dir="2700000" algn="tl" rotWithShape="0">
                    <a:prstClr val="black"/>
                  </a:outerShdw>
                </a:effectLst>
              </a:rPr>
              <a:t>Falha durante missão</a:t>
            </a:r>
            <a:endParaRPr lang="pt-BR" sz="2000" i="1" dirty="0">
              <a:solidFill>
                <a:schemeClr val="bg1"/>
              </a:solidFill>
              <a:effectLst>
                <a:outerShdw blurRad="50800" dist="38100" dir="2700000" algn="tl" rotWithShape="0">
                  <a:prstClr val="black"/>
                </a:outerShdw>
              </a:effectLst>
            </a:endParaRPr>
          </a:p>
        </p:txBody>
      </p:sp>
      <p:sp>
        <p:nvSpPr>
          <p:cNvPr id="37" name="Rectangle 36"/>
          <p:cNvSpPr/>
          <p:nvPr/>
        </p:nvSpPr>
        <p:spPr>
          <a:xfrm>
            <a:off x="0" y="2751311"/>
            <a:ext cx="2023311" cy="461665"/>
          </a:xfrm>
          <a:prstGeom prst="rect">
            <a:avLst/>
          </a:prstGeom>
        </p:spPr>
        <p:txBody>
          <a:bodyPr wrap="none">
            <a:spAutoFit/>
          </a:bodyPr>
          <a:lstStyle/>
          <a:p>
            <a:r>
              <a:rPr lang="en-US" sz="2400" b="1" dirty="0" smtClean="0">
                <a:solidFill>
                  <a:schemeClr val="bg1"/>
                </a:solidFill>
                <a:effectLst>
                  <a:outerShdw blurRad="50800" dist="38100" dir="2700000" algn="tl" rotWithShape="0">
                    <a:prstClr val="black"/>
                  </a:outerShdw>
                </a:effectLst>
              </a:rPr>
              <a:t>1963: </a:t>
            </a:r>
            <a:r>
              <a:rPr lang="en-US" sz="2400" i="1" dirty="0" smtClean="0">
                <a:solidFill>
                  <a:srgbClr val="FF0000"/>
                </a:solidFill>
                <a:effectLst>
                  <a:outerShdw blurRad="50800" dist="38100" dir="2700000" algn="tl" rotWithShape="0">
                    <a:prstClr val="black"/>
                  </a:outerShdw>
                </a:effectLst>
              </a:rPr>
              <a:t>Luna 4</a:t>
            </a:r>
          </a:p>
        </p:txBody>
      </p:sp>
    </p:spTree>
    <p:extLst>
      <p:ext uri="{BB962C8B-B14F-4D97-AF65-F5344CB8AC3E}">
        <p14:creationId xmlns:p14="http://schemas.microsoft.com/office/powerpoint/2010/main" xmlns="" val="18567746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6632"/>
            <a:ext cx="9144000" cy="646331"/>
          </a:xfrm>
          <a:prstGeom prst="rect">
            <a:avLst/>
          </a:prstGeom>
          <a:noFill/>
        </p:spPr>
        <p:txBody>
          <a:bodyPr wrap="square" rtlCol="0">
            <a:spAutoFit/>
          </a:bodyPr>
          <a:lstStyle/>
          <a:p>
            <a:pPr algn="ctr"/>
            <a:r>
              <a:rPr lang="en-US" sz="3600" b="1" dirty="0" smtClean="0">
                <a:solidFill>
                  <a:schemeClr val="bg1"/>
                </a:solidFill>
              </a:rPr>
              <a:t>Por que nunca voltamos?</a:t>
            </a:r>
            <a:endParaRPr lang="pt-BR" sz="3600" b="1" dirty="0">
              <a:solidFill>
                <a:schemeClr val="bg1"/>
              </a:solidFill>
            </a:endParaRPr>
          </a:p>
        </p:txBody>
      </p:sp>
      <p:cxnSp>
        <p:nvCxnSpPr>
          <p:cNvPr id="3" name="Straight Connector 2"/>
          <p:cNvCxnSpPr/>
          <p:nvPr/>
        </p:nvCxnSpPr>
        <p:spPr>
          <a:xfrm>
            <a:off x="1403648" y="476672"/>
            <a:ext cx="6552728"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8" name="Group 7"/>
          <p:cNvGrpSpPr/>
          <p:nvPr/>
        </p:nvGrpSpPr>
        <p:grpSpPr>
          <a:xfrm>
            <a:off x="0" y="692696"/>
            <a:ext cx="6695787" cy="6186309"/>
            <a:chOff x="0" y="692696"/>
            <a:chExt cx="6695787" cy="6186309"/>
          </a:xfrm>
        </p:grpSpPr>
        <p:sp>
          <p:nvSpPr>
            <p:cNvPr id="5" name="TextBox 4"/>
            <p:cNvSpPr txBox="1"/>
            <p:nvPr/>
          </p:nvSpPr>
          <p:spPr>
            <a:xfrm>
              <a:off x="78270" y="692696"/>
              <a:ext cx="6617517" cy="6186309"/>
            </a:xfrm>
            <a:prstGeom prst="rect">
              <a:avLst/>
            </a:prstGeom>
            <a:noFill/>
          </p:spPr>
          <p:txBody>
            <a:bodyPr wrap="none" rtlCol="0">
              <a:spAutoFit/>
            </a:bodyPr>
            <a:lstStyle/>
            <a:p>
              <a:r>
                <a:rPr lang="en-US" sz="2200" b="1" dirty="0" smtClean="0">
                  <a:solidFill>
                    <a:schemeClr val="bg1"/>
                  </a:solidFill>
                  <a:effectLst>
                    <a:outerShdw blurRad="50800" dist="38100" dir="2700000" algn="tl" rotWithShape="0">
                      <a:prstClr val="black"/>
                    </a:outerShdw>
                  </a:effectLst>
                </a:rPr>
                <a:t>1969: </a:t>
              </a:r>
              <a:r>
                <a:rPr lang="en-US" sz="2200" dirty="0" smtClean="0">
                  <a:solidFill>
                    <a:srgbClr val="FF0000"/>
                  </a:solidFill>
                  <a:effectLst>
                    <a:outerShdw blurRad="50800" dist="38100" dir="2700000" algn="tl" rotWithShape="0">
                      <a:prstClr val="black"/>
                    </a:outerShdw>
                  </a:effectLst>
                </a:rPr>
                <a:t>Zond 7</a:t>
              </a:r>
              <a:r>
                <a:rPr lang="en-US" sz="2200" dirty="0" smtClean="0">
                  <a:solidFill>
                    <a:schemeClr val="bg1"/>
                  </a:solidFill>
                  <a:effectLst>
                    <a:outerShdw blurRad="50800" dist="38100" dir="2700000" algn="tl" rotWithShape="0">
                      <a:prstClr val="black"/>
                    </a:outerShdw>
                  </a:effectLst>
                </a:rPr>
                <a:t>, </a:t>
              </a:r>
              <a:r>
                <a:rPr lang="en-US" sz="2200" dirty="0" smtClean="0">
                  <a:solidFill>
                    <a:schemeClr val="accent5"/>
                  </a:solidFill>
                  <a:effectLst>
                    <a:outerShdw blurRad="50800" dist="38100" dir="2700000" algn="tl" rotWithShape="0">
                      <a:prstClr val="black"/>
                    </a:outerShdw>
                  </a:effectLst>
                </a:rPr>
                <a:t>Apollo 12</a:t>
              </a:r>
              <a:r>
                <a:rPr lang="en-US" sz="2200" dirty="0" smtClean="0">
                  <a:solidFill>
                    <a:schemeClr val="bg1"/>
                  </a:solidFill>
                  <a:effectLst>
                    <a:outerShdw blurRad="50800" dist="38100" dir="2700000" algn="tl" rotWithShape="0">
                      <a:prstClr val="black"/>
                    </a:outerShdw>
                  </a:effectLst>
                </a:rPr>
                <a:t>.</a:t>
              </a:r>
            </a:p>
            <a:p>
              <a:r>
                <a:rPr lang="en-US" sz="2200" b="1" dirty="0" smtClean="0">
                  <a:solidFill>
                    <a:schemeClr val="bg1"/>
                  </a:solidFill>
                  <a:effectLst>
                    <a:outerShdw blurRad="50800" dist="38100" dir="2700000" algn="tl" rotWithShape="0">
                      <a:prstClr val="black"/>
                    </a:outerShdw>
                  </a:effectLst>
                </a:rPr>
                <a:t>1970: </a:t>
              </a:r>
              <a:r>
                <a:rPr lang="en-US" sz="2200" i="1" dirty="0" smtClean="0">
                  <a:solidFill>
                    <a:schemeClr val="accent5"/>
                  </a:solidFill>
                  <a:effectLst>
                    <a:outerShdw blurRad="50800" dist="38100" dir="2700000" algn="tl" rotWithShape="0">
                      <a:prstClr val="black"/>
                    </a:outerShdw>
                  </a:effectLst>
                </a:rPr>
                <a:t>Apollo 13</a:t>
              </a:r>
              <a:r>
                <a:rPr lang="en-US" sz="2200" dirty="0" smtClean="0">
                  <a:solidFill>
                    <a:schemeClr val="bg1"/>
                  </a:solidFill>
                  <a:effectLst>
                    <a:outerShdw blurRad="50800" dist="38100" dir="2700000" algn="tl" rotWithShape="0">
                      <a:prstClr val="black"/>
                    </a:outerShdw>
                  </a:effectLst>
                </a:rPr>
                <a:t>, </a:t>
              </a:r>
              <a:r>
                <a:rPr lang="en-US" sz="2200" dirty="0">
                  <a:solidFill>
                    <a:srgbClr val="FF0000"/>
                  </a:solidFill>
                  <a:effectLst>
                    <a:outerShdw blurRad="50800" dist="38100" dir="2700000" algn="tl" rotWithShape="0">
                      <a:prstClr val="black"/>
                    </a:outerShdw>
                  </a:effectLst>
                </a:rPr>
                <a:t>Luna 16</a:t>
              </a:r>
              <a:r>
                <a:rPr lang="en-US" sz="2200" dirty="0" smtClean="0">
                  <a:solidFill>
                    <a:schemeClr val="bg1"/>
                  </a:solidFill>
                  <a:effectLst>
                    <a:outerShdw blurRad="50800" dist="38100" dir="2700000" algn="tl" rotWithShape="0">
                      <a:prstClr val="black"/>
                    </a:outerShdw>
                  </a:effectLst>
                </a:rPr>
                <a:t>, </a:t>
              </a:r>
              <a:r>
                <a:rPr lang="en-US" sz="2200" dirty="0">
                  <a:solidFill>
                    <a:srgbClr val="FF0000"/>
                  </a:solidFill>
                  <a:effectLst>
                    <a:outerShdw blurRad="50800" dist="38100" dir="2700000" algn="tl" rotWithShape="0">
                      <a:prstClr val="black"/>
                    </a:outerShdw>
                  </a:effectLst>
                </a:rPr>
                <a:t>Zond 8</a:t>
              </a:r>
              <a:r>
                <a:rPr lang="en-US" sz="2200" dirty="0" smtClean="0">
                  <a:solidFill>
                    <a:schemeClr val="bg1"/>
                  </a:solidFill>
                  <a:effectLst>
                    <a:outerShdw blurRad="50800" dist="38100" dir="2700000" algn="tl" rotWithShape="0">
                      <a:prstClr val="black"/>
                    </a:outerShdw>
                  </a:effectLst>
                </a:rPr>
                <a:t>, </a:t>
              </a:r>
              <a:r>
                <a:rPr lang="en-US" sz="2200" dirty="0">
                  <a:solidFill>
                    <a:srgbClr val="FF0000"/>
                  </a:solidFill>
                  <a:effectLst>
                    <a:outerShdw blurRad="50800" dist="38100" dir="2700000" algn="tl" rotWithShape="0">
                      <a:prstClr val="black"/>
                    </a:outerShdw>
                  </a:effectLst>
                </a:rPr>
                <a:t>Luna 17</a:t>
              </a:r>
              <a:r>
                <a:rPr lang="en-US" sz="2200" dirty="0" smtClean="0">
                  <a:solidFill>
                    <a:schemeClr val="bg1"/>
                  </a:solidFill>
                  <a:effectLst>
                    <a:outerShdw blurRad="50800" dist="38100" dir="2700000" algn="tl" rotWithShape="0">
                      <a:prstClr val="black"/>
                    </a:outerShdw>
                  </a:effectLst>
                </a:rPr>
                <a:t>.</a:t>
              </a:r>
            </a:p>
            <a:p>
              <a:r>
                <a:rPr lang="en-US" sz="2200" b="1" dirty="0" smtClean="0">
                  <a:solidFill>
                    <a:schemeClr val="bg1"/>
                  </a:solidFill>
                  <a:effectLst>
                    <a:outerShdw blurRad="50800" dist="38100" dir="2700000" algn="tl" rotWithShape="0">
                      <a:prstClr val="black"/>
                    </a:outerShdw>
                  </a:effectLst>
                </a:rPr>
                <a:t>1971: </a:t>
              </a:r>
              <a:r>
                <a:rPr lang="en-US" sz="2200" dirty="0" smtClean="0">
                  <a:solidFill>
                    <a:schemeClr val="accent5"/>
                  </a:solidFill>
                  <a:effectLst>
                    <a:outerShdw blurRad="50800" dist="38100" dir="2700000" algn="tl" rotWithShape="0">
                      <a:prstClr val="black"/>
                    </a:outerShdw>
                  </a:effectLst>
                </a:rPr>
                <a:t>Apollo 14</a:t>
              </a:r>
              <a:r>
                <a:rPr lang="en-US" sz="2200" dirty="0" smtClean="0">
                  <a:solidFill>
                    <a:schemeClr val="bg1"/>
                  </a:solidFill>
                  <a:effectLst>
                    <a:outerShdw blurRad="50800" dist="38100" dir="2700000" algn="tl" rotWithShape="0">
                      <a:prstClr val="black"/>
                    </a:outerShdw>
                  </a:effectLst>
                </a:rPr>
                <a:t>, </a:t>
              </a:r>
              <a:r>
                <a:rPr lang="en-US" sz="2200" dirty="0" smtClean="0">
                  <a:solidFill>
                    <a:schemeClr val="accent5"/>
                  </a:solidFill>
                  <a:effectLst>
                    <a:outerShdw blurRad="50800" dist="38100" dir="2700000" algn="tl" rotWithShape="0">
                      <a:prstClr val="black"/>
                    </a:outerShdw>
                  </a:effectLst>
                </a:rPr>
                <a:t>Apollo 15</a:t>
              </a:r>
              <a:r>
                <a:rPr lang="en-US" sz="2200" dirty="0" smtClean="0">
                  <a:solidFill>
                    <a:schemeClr val="bg1"/>
                  </a:solidFill>
                  <a:effectLst>
                    <a:outerShdw blurRad="50800" dist="38100" dir="2700000" algn="tl" rotWithShape="0">
                      <a:prstClr val="black"/>
                    </a:outerShdw>
                  </a:effectLst>
                </a:rPr>
                <a:t>, </a:t>
              </a:r>
              <a:r>
                <a:rPr lang="en-US" sz="2200" i="1" dirty="0">
                  <a:solidFill>
                    <a:srgbClr val="FF0000"/>
                  </a:solidFill>
                  <a:effectLst>
                    <a:outerShdw blurRad="50800" dist="38100" dir="2700000" algn="tl" rotWithShape="0">
                      <a:prstClr val="black"/>
                    </a:outerShdw>
                  </a:effectLst>
                </a:rPr>
                <a:t>Luna 18</a:t>
              </a:r>
              <a:r>
                <a:rPr lang="en-US" sz="2200" dirty="0" smtClean="0">
                  <a:solidFill>
                    <a:schemeClr val="bg1"/>
                  </a:solidFill>
                  <a:effectLst>
                    <a:outerShdw blurRad="50800" dist="38100" dir="2700000" algn="tl" rotWithShape="0">
                      <a:prstClr val="black"/>
                    </a:outerShdw>
                  </a:effectLst>
                </a:rPr>
                <a:t>, </a:t>
              </a:r>
              <a:r>
                <a:rPr lang="en-US" sz="2200" dirty="0">
                  <a:solidFill>
                    <a:srgbClr val="FF0000"/>
                  </a:solidFill>
                  <a:effectLst>
                    <a:outerShdw blurRad="50800" dist="38100" dir="2700000" algn="tl" rotWithShape="0">
                      <a:prstClr val="black"/>
                    </a:outerShdw>
                  </a:effectLst>
                </a:rPr>
                <a:t>Luna 19</a:t>
              </a:r>
              <a:r>
                <a:rPr lang="en-US" sz="2200" dirty="0" smtClean="0">
                  <a:solidFill>
                    <a:schemeClr val="bg1"/>
                  </a:solidFill>
                  <a:effectLst>
                    <a:outerShdw blurRad="50800" dist="38100" dir="2700000" algn="tl" rotWithShape="0">
                      <a:prstClr val="black"/>
                    </a:outerShdw>
                  </a:effectLst>
                </a:rPr>
                <a:t>.</a:t>
              </a:r>
            </a:p>
            <a:p>
              <a:r>
                <a:rPr lang="en-US" sz="2200" b="1" dirty="0" smtClean="0">
                  <a:solidFill>
                    <a:schemeClr val="bg1"/>
                  </a:solidFill>
                  <a:effectLst>
                    <a:outerShdw blurRad="50800" dist="38100" dir="2700000" algn="tl" rotWithShape="0">
                      <a:prstClr val="black"/>
                    </a:outerShdw>
                  </a:effectLst>
                </a:rPr>
                <a:t>1972: </a:t>
              </a:r>
              <a:r>
                <a:rPr lang="en-US" sz="2200" dirty="0">
                  <a:solidFill>
                    <a:srgbClr val="FF0000"/>
                  </a:solidFill>
                  <a:effectLst>
                    <a:outerShdw blurRad="50800" dist="38100" dir="2700000" algn="tl" rotWithShape="0">
                      <a:prstClr val="black"/>
                    </a:outerShdw>
                  </a:effectLst>
                </a:rPr>
                <a:t>Luna 20</a:t>
              </a:r>
              <a:r>
                <a:rPr lang="en-US" sz="2200" dirty="0" smtClean="0">
                  <a:solidFill>
                    <a:schemeClr val="bg1"/>
                  </a:solidFill>
                  <a:effectLst>
                    <a:outerShdw blurRad="50800" dist="38100" dir="2700000" algn="tl" rotWithShape="0">
                      <a:prstClr val="black"/>
                    </a:outerShdw>
                  </a:effectLst>
                </a:rPr>
                <a:t>, </a:t>
              </a:r>
              <a:r>
                <a:rPr lang="en-US" sz="2200" dirty="0" smtClean="0">
                  <a:solidFill>
                    <a:schemeClr val="accent5"/>
                  </a:solidFill>
                  <a:effectLst>
                    <a:outerShdw blurRad="50800" dist="38100" dir="2700000" algn="tl" rotWithShape="0">
                      <a:prstClr val="black"/>
                    </a:outerShdw>
                  </a:effectLst>
                </a:rPr>
                <a:t>Apollo 16</a:t>
              </a:r>
              <a:r>
                <a:rPr lang="en-US" sz="2200" dirty="0" smtClean="0">
                  <a:solidFill>
                    <a:schemeClr val="bg1"/>
                  </a:solidFill>
                  <a:effectLst>
                    <a:outerShdw blurRad="50800" dist="38100" dir="2700000" algn="tl" rotWithShape="0">
                      <a:prstClr val="black"/>
                    </a:outerShdw>
                  </a:effectLst>
                </a:rPr>
                <a:t>, </a:t>
              </a:r>
              <a:r>
                <a:rPr lang="en-US" sz="2200" dirty="0" smtClean="0">
                  <a:solidFill>
                    <a:schemeClr val="accent5"/>
                  </a:solidFill>
                  <a:effectLst>
                    <a:outerShdw blurRad="50800" dist="38100" dir="2700000" algn="tl" rotWithShape="0">
                      <a:prstClr val="black"/>
                    </a:outerShdw>
                  </a:effectLst>
                </a:rPr>
                <a:t>Apollo 17</a:t>
              </a:r>
              <a:r>
                <a:rPr lang="en-US" sz="2200" dirty="0" smtClean="0">
                  <a:solidFill>
                    <a:schemeClr val="bg1"/>
                  </a:solidFill>
                  <a:effectLst>
                    <a:outerShdw blurRad="50800" dist="38100" dir="2700000" algn="tl" rotWithShape="0">
                      <a:prstClr val="black"/>
                    </a:outerShdw>
                  </a:effectLst>
                </a:rPr>
                <a:t>.</a:t>
              </a:r>
            </a:p>
            <a:p>
              <a:r>
                <a:rPr lang="en-US" sz="2200" b="1" dirty="0" smtClean="0">
                  <a:solidFill>
                    <a:schemeClr val="bg1"/>
                  </a:solidFill>
                  <a:effectLst>
                    <a:outerShdw blurRad="50800" dist="38100" dir="2700000" algn="tl" rotWithShape="0">
                      <a:prstClr val="black"/>
                    </a:outerShdw>
                  </a:effectLst>
                </a:rPr>
                <a:t>1973: </a:t>
              </a:r>
              <a:r>
                <a:rPr lang="en-US" sz="2200" dirty="0">
                  <a:solidFill>
                    <a:srgbClr val="FF0000"/>
                  </a:solidFill>
                  <a:effectLst>
                    <a:outerShdw blurRad="50800" dist="38100" dir="2700000" algn="tl" rotWithShape="0">
                      <a:prstClr val="black"/>
                    </a:outerShdw>
                  </a:effectLst>
                </a:rPr>
                <a:t>Luna 21</a:t>
              </a:r>
              <a:r>
                <a:rPr lang="en-US" sz="2200" dirty="0" smtClean="0">
                  <a:solidFill>
                    <a:schemeClr val="bg1"/>
                  </a:solidFill>
                  <a:effectLst>
                    <a:outerShdw blurRad="50800" dist="38100" dir="2700000" algn="tl" rotWithShape="0">
                      <a:prstClr val="black"/>
                    </a:outerShdw>
                  </a:effectLst>
                </a:rPr>
                <a:t>, </a:t>
              </a:r>
              <a:r>
                <a:rPr lang="en-US" sz="2200" dirty="0" smtClean="0">
                  <a:solidFill>
                    <a:schemeClr val="accent5"/>
                  </a:solidFill>
                  <a:effectLst>
                    <a:outerShdw blurRad="50800" dist="38100" dir="2700000" algn="tl" rotWithShape="0">
                      <a:prstClr val="black"/>
                    </a:outerShdw>
                  </a:effectLst>
                </a:rPr>
                <a:t>Explorer 49</a:t>
              </a:r>
              <a:r>
                <a:rPr lang="en-US" sz="2200" dirty="0" smtClean="0">
                  <a:solidFill>
                    <a:schemeClr val="bg1"/>
                  </a:solidFill>
                  <a:effectLst>
                    <a:outerShdw blurRad="50800" dist="38100" dir="2700000" algn="tl" rotWithShape="0">
                      <a:prstClr val="black"/>
                    </a:outerShdw>
                  </a:effectLst>
                </a:rPr>
                <a:t>.</a:t>
              </a:r>
            </a:p>
            <a:p>
              <a:r>
                <a:rPr lang="en-US" sz="2200" b="1" dirty="0" smtClean="0">
                  <a:solidFill>
                    <a:schemeClr val="bg1"/>
                  </a:solidFill>
                  <a:effectLst>
                    <a:outerShdw blurRad="50800" dist="38100" dir="2700000" algn="tl" rotWithShape="0">
                      <a:prstClr val="black"/>
                    </a:outerShdw>
                  </a:effectLst>
                </a:rPr>
                <a:t>1974: </a:t>
              </a:r>
              <a:r>
                <a:rPr lang="en-US" sz="2200" dirty="0">
                  <a:solidFill>
                    <a:srgbClr val="FF0000"/>
                  </a:solidFill>
                  <a:effectLst>
                    <a:outerShdw blurRad="50800" dist="38100" dir="2700000" algn="tl" rotWithShape="0">
                      <a:prstClr val="black"/>
                    </a:outerShdw>
                  </a:effectLst>
                </a:rPr>
                <a:t>Luna 22</a:t>
              </a:r>
              <a:r>
                <a:rPr lang="en-US" sz="2200" dirty="0" smtClean="0">
                  <a:solidFill>
                    <a:schemeClr val="bg1"/>
                  </a:solidFill>
                  <a:effectLst>
                    <a:outerShdw blurRad="50800" dist="38100" dir="2700000" algn="tl" rotWithShape="0">
                      <a:prstClr val="black"/>
                    </a:outerShdw>
                  </a:effectLst>
                </a:rPr>
                <a:t>, </a:t>
              </a:r>
              <a:r>
                <a:rPr lang="en-US" sz="2200" i="1" dirty="0">
                  <a:solidFill>
                    <a:srgbClr val="FF0000"/>
                  </a:solidFill>
                  <a:effectLst>
                    <a:outerShdw blurRad="50800" dist="38100" dir="2700000" algn="tl" rotWithShape="0">
                      <a:prstClr val="black"/>
                    </a:outerShdw>
                  </a:effectLst>
                </a:rPr>
                <a:t>Luna 23</a:t>
              </a:r>
              <a:r>
                <a:rPr lang="en-US" sz="2200" dirty="0" smtClean="0">
                  <a:solidFill>
                    <a:schemeClr val="bg1"/>
                  </a:solidFill>
                  <a:effectLst>
                    <a:outerShdw blurRad="50800" dist="38100" dir="2700000" algn="tl" rotWithShape="0">
                      <a:prstClr val="black"/>
                    </a:outerShdw>
                  </a:effectLst>
                </a:rPr>
                <a:t>.</a:t>
              </a:r>
            </a:p>
            <a:p>
              <a:r>
                <a:rPr lang="en-US" sz="2200" b="1" dirty="0" smtClean="0">
                  <a:solidFill>
                    <a:schemeClr val="bg1"/>
                  </a:solidFill>
                  <a:effectLst>
                    <a:outerShdw blurRad="50800" dist="38100" dir="2700000" algn="tl" rotWithShape="0">
                      <a:prstClr val="black"/>
                    </a:outerShdw>
                  </a:effectLst>
                </a:rPr>
                <a:t>1976: </a:t>
              </a:r>
              <a:r>
                <a:rPr lang="en-US" sz="2200" dirty="0">
                  <a:solidFill>
                    <a:srgbClr val="FF0000"/>
                  </a:solidFill>
                  <a:effectLst>
                    <a:outerShdw blurRad="50800" dist="38100" dir="2700000" algn="tl" rotWithShape="0">
                      <a:prstClr val="black"/>
                    </a:outerShdw>
                  </a:effectLst>
                </a:rPr>
                <a:t>Luna 24</a:t>
              </a:r>
              <a:r>
                <a:rPr lang="en-US" sz="2200" dirty="0" smtClean="0">
                  <a:solidFill>
                    <a:schemeClr val="bg1"/>
                  </a:solidFill>
                  <a:effectLst>
                    <a:outerShdw blurRad="50800" dist="38100" dir="2700000" algn="tl" rotWithShape="0">
                      <a:prstClr val="black"/>
                    </a:outerShdw>
                  </a:effectLst>
                </a:rPr>
                <a:t>.</a:t>
              </a:r>
            </a:p>
            <a:p>
              <a:r>
                <a:rPr lang="en-US" sz="2200" b="1" dirty="0" smtClean="0">
                  <a:solidFill>
                    <a:schemeClr val="bg1"/>
                  </a:solidFill>
                  <a:effectLst>
                    <a:outerShdw blurRad="50800" dist="38100" dir="2700000" algn="tl" rotWithShape="0">
                      <a:prstClr val="black"/>
                    </a:outerShdw>
                  </a:effectLst>
                </a:rPr>
                <a:t>1990: </a:t>
              </a:r>
              <a:r>
                <a:rPr lang="en-US" sz="2200" dirty="0" smtClean="0">
                  <a:solidFill>
                    <a:schemeClr val="accent6"/>
                  </a:solidFill>
                  <a:effectLst>
                    <a:outerShdw blurRad="50800" dist="38100" dir="2700000" algn="tl" rotWithShape="0">
                      <a:prstClr val="black"/>
                    </a:outerShdw>
                  </a:effectLst>
                </a:rPr>
                <a:t>Hiten</a:t>
              </a:r>
              <a:r>
                <a:rPr lang="en-US" sz="2200" dirty="0" smtClean="0">
                  <a:solidFill>
                    <a:schemeClr val="bg1"/>
                  </a:solidFill>
                  <a:effectLst>
                    <a:outerShdw blurRad="50800" dist="38100" dir="2700000" algn="tl" rotWithShape="0">
                      <a:prstClr val="black"/>
                    </a:outerShdw>
                  </a:effectLst>
                </a:rPr>
                <a:t>.</a:t>
              </a:r>
            </a:p>
            <a:p>
              <a:r>
                <a:rPr lang="en-US" sz="2200" b="1" dirty="0" smtClean="0">
                  <a:solidFill>
                    <a:schemeClr val="bg1"/>
                  </a:solidFill>
                  <a:effectLst>
                    <a:outerShdw blurRad="50800" dist="38100" dir="2700000" algn="tl" rotWithShape="0">
                      <a:prstClr val="black"/>
                    </a:outerShdw>
                  </a:effectLst>
                </a:rPr>
                <a:t>1994: </a:t>
              </a:r>
              <a:r>
                <a:rPr lang="en-US" sz="2200" dirty="0" smtClean="0">
                  <a:solidFill>
                    <a:schemeClr val="accent5"/>
                  </a:solidFill>
                  <a:effectLst>
                    <a:outerShdw blurRad="50800" dist="38100" dir="2700000" algn="tl" rotWithShape="0">
                      <a:prstClr val="black"/>
                    </a:outerShdw>
                  </a:effectLst>
                </a:rPr>
                <a:t>Clementine</a:t>
              </a:r>
              <a:r>
                <a:rPr lang="en-US" sz="2200" dirty="0" smtClean="0">
                  <a:solidFill>
                    <a:schemeClr val="bg1"/>
                  </a:solidFill>
                  <a:effectLst>
                    <a:outerShdw blurRad="50800" dist="38100" dir="2700000" algn="tl" rotWithShape="0">
                      <a:prstClr val="black"/>
                    </a:outerShdw>
                  </a:effectLst>
                </a:rPr>
                <a:t>.</a:t>
              </a:r>
            </a:p>
            <a:p>
              <a:r>
                <a:rPr lang="en-US" sz="2200" b="1" dirty="0" smtClean="0">
                  <a:solidFill>
                    <a:schemeClr val="bg1"/>
                  </a:solidFill>
                  <a:effectLst>
                    <a:outerShdw blurRad="50800" dist="38100" dir="2700000" algn="tl" rotWithShape="0">
                      <a:prstClr val="black"/>
                    </a:outerShdw>
                  </a:effectLst>
                </a:rPr>
                <a:t>1997: </a:t>
              </a:r>
              <a:r>
                <a:rPr lang="en-US" sz="2200" dirty="0" smtClean="0">
                  <a:solidFill>
                    <a:schemeClr val="accent5"/>
                  </a:solidFill>
                  <a:effectLst>
                    <a:outerShdw blurRad="50800" dist="38100" dir="2700000" algn="tl" rotWithShape="0">
                      <a:prstClr val="black"/>
                    </a:outerShdw>
                  </a:effectLst>
                </a:rPr>
                <a:t>AsiaSat 3</a:t>
              </a:r>
              <a:r>
                <a:rPr lang="en-US" sz="2200" dirty="0" smtClean="0">
                  <a:solidFill>
                    <a:schemeClr val="bg1"/>
                  </a:solidFill>
                  <a:effectLst>
                    <a:outerShdw blurRad="50800" dist="38100" dir="2700000" algn="tl" rotWithShape="0">
                      <a:prstClr val="black"/>
                    </a:outerShdw>
                  </a:effectLst>
                </a:rPr>
                <a:t>.</a:t>
              </a:r>
            </a:p>
            <a:p>
              <a:r>
                <a:rPr lang="en-US" sz="2200" b="1" dirty="0" smtClean="0">
                  <a:solidFill>
                    <a:schemeClr val="bg1"/>
                  </a:solidFill>
                  <a:effectLst>
                    <a:outerShdw blurRad="50800" dist="38100" dir="2700000" algn="tl" rotWithShape="0">
                      <a:prstClr val="black"/>
                    </a:outerShdw>
                  </a:effectLst>
                </a:rPr>
                <a:t>1998: </a:t>
              </a:r>
              <a:r>
                <a:rPr lang="en-US" sz="2200" dirty="0" smtClean="0">
                  <a:solidFill>
                    <a:schemeClr val="accent5"/>
                  </a:solidFill>
                  <a:effectLst>
                    <a:outerShdw blurRad="50800" dist="38100" dir="2700000" algn="tl" rotWithShape="0">
                      <a:prstClr val="black"/>
                    </a:outerShdw>
                  </a:effectLst>
                </a:rPr>
                <a:t>Lunar Prospector</a:t>
              </a:r>
              <a:r>
                <a:rPr lang="en-US" sz="2200" dirty="0" smtClean="0">
                  <a:solidFill>
                    <a:schemeClr val="bg1"/>
                  </a:solidFill>
                  <a:effectLst>
                    <a:outerShdw blurRad="50800" dist="38100" dir="2700000" algn="tl" rotWithShape="0">
                      <a:prstClr val="black"/>
                    </a:outerShdw>
                  </a:effectLst>
                </a:rPr>
                <a:t>.</a:t>
              </a:r>
            </a:p>
            <a:p>
              <a:r>
                <a:rPr lang="en-US" sz="2200" b="1" dirty="0" smtClean="0">
                  <a:solidFill>
                    <a:schemeClr val="bg1"/>
                  </a:solidFill>
                  <a:effectLst>
                    <a:outerShdw blurRad="50800" dist="38100" dir="2700000" algn="tl" rotWithShape="0">
                      <a:prstClr val="black"/>
                    </a:outerShdw>
                  </a:effectLst>
                </a:rPr>
                <a:t>2003: </a:t>
              </a:r>
              <a:r>
                <a:rPr lang="en-US" sz="2200" dirty="0" smtClean="0">
                  <a:solidFill>
                    <a:srgbClr val="FFFF00"/>
                  </a:solidFill>
                  <a:effectLst>
                    <a:outerShdw blurRad="50800" dist="38100" dir="2700000" algn="tl" rotWithShape="0">
                      <a:prstClr val="black"/>
                    </a:outerShdw>
                  </a:effectLst>
                </a:rPr>
                <a:t>SMART 1</a:t>
              </a:r>
              <a:r>
                <a:rPr lang="en-US" sz="2200" dirty="0" smtClean="0">
                  <a:solidFill>
                    <a:schemeClr val="bg1"/>
                  </a:solidFill>
                  <a:effectLst>
                    <a:outerShdw blurRad="50800" dist="38100" dir="2700000" algn="tl" rotWithShape="0">
                      <a:prstClr val="black"/>
                    </a:outerShdw>
                  </a:effectLst>
                </a:rPr>
                <a:t>.</a:t>
              </a:r>
            </a:p>
            <a:p>
              <a:r>
                <a:rPr lang="en-US" sz="2200" b="1" dirty="0" smtClean="0">
                  <a:solidFill>
                    <a:schemeClr val="bg1"/>
                  </a:solidFill>
                  <a:effectLst>
                    <a:outerShdw blurRad="50800" dist="38100" dir="2700000" algn="tl" rotWithShape="0">
                      <a:prstClr val="black"/>
                    </a:outerShdw>
                  </a:effectLst>
                </a:rPr>
                <a:t>2007: </a:t>
              </a:r>
              <a:r>
                <a:rPr lang="en-US" sz="2200" dirty="0" smtClean="0">
                  <a:solidFill>
                    <a:schemeClr val="accent6"/>
                  </a:solidFill>
                  <a:effectLst>
                    <a:outerShdw blurRad="50800" dist="38100" dir="2700000" algn="tl" rotWithShape="0">
                      <a:prstClr val="black"/>
                    </a:outerShdw>
                  </a:effectLst>
                </a:rPr>
                <a:t>Kaguya</a:t>
              </a:r>
              <a:r>
                <a:rPr lang="en-US" sz="2200" dirty="0" smtClean="0">
                  <a:solidFill>
                    <a:schemeClr val="bg1"/>
                  </a:solidFill>
                  <a:effectLst>
                    <a:outerShdw blurRad="50800" dist="38100" dir="2700000" algn="tl" rotWithShape="0">
                      <a:prstClr val="black"/>
                    </a:outerShdw>
                  </a:effectLst>
                </a:rPr>
                <a:t>, </a:t>
              </a:r>
              <a:r>
                <a:rPr lang="en-US" sz="2200" dirty="0" smtClean="0">
                  <a:solidFill>
                    <a:schemeClr val="accent4">
                      <a:lumMod val="60000"/>
                      <a:lumOff val="40000"/>
                    </a:schemeClr>
                  </a:solidFill>
                  <a:effectLst>
                    <a:outerShdw blurRad="50800" dist="38100" dir="2700000" algn="tl" rotWithShape="0">
                      <a:prstClr val="black"/>
                    </a:outerShdw>
                  </a:effectLst>
                </a:rPr>
                <a:t>Chang’e 1</a:t>
              </a:r>
              <a:r>
                <a:rPr lang="en-US" sz="2200" dirty="0" smtClean="0">
                  <a:solidFill>
                    <a:schemeClr val="bg1"/>
                  </a:solidFill>
                  <a:effectLst>
                    <a:outerShdw blurRad="50800" dist="38100" dir="2700000" algn="tl" rotWithShape="0">
                      <a:prstClr val="black"/>
                    </a:outerShdw>
                  </a:effectLst>
                </a:rPr>
                <a:t>.</a:t>
              </a:r>
            </a:p>
            <a:p>
              <a:r>
                <a:rPr lang="en-US" sz="2200" b="1" dirty="0" smtClean="0">
                  <a:solidFill>
                    <a:schemeClr val="bg1"/>
                  </a:solidFill>
                  <a:effectLst>
                    <a:outerShdw blurRad="50800" dist="38100" dir="2700000" algn="tl" rotWithShape="0">
                      <a:prstClr val="black"/>
                    </a:outerShdw>
                  </a:effectLst>
                </a:rPr>
                <a:t>2008: </a:t>
              </a:r>
              <a:r>
                <a:rPr lang="en-US" sz="2200" i="1" dirty="0" smtClean="0">
                  <a:solidFill>
                    <a:srgbClr val="92D050"/>
                  </a:solidFill>
                  <a:effectLst>
                    <a:outerShdw blurRad="50800" dist="38100" dir="2700000" algn="tl" rotWithShape="0">
                      <a:prstClr val="black"/>
                    </a:outerShdw>
                  </a:effectLst>
                </a:rPr>
                <a:t>Chandrayaan 1</a:t>
              </a:r>
              <a:r>
                <a:rPr lang="en-US" sz="2200" dirty="0" smtClean="0">
                  <a:solidFill>
                    <a:schemeClr val="bg1"/>
                  </a:solidFill>
                  <a:effectLst>
                    <a:outerShdw blurRad="50800" dist="38100" dir="2700000" algn="tl" rotWithShape="0">
                      <a:prstClr val="black"/>
                    </a:outerShdw>
                  </a:effectLst>
                </a:rPr>
                <a:t>.</a:t>
              </a:r>
            </a:p>
            <a:p>
              <a:r>
                <a:rPr lang="en-US" sz="2200" b="1" dirty="0" smtClean="0">
                  <a:solidFill>
                    <a:schemeClr val="bg1"/>
                  </a:solidFill>
                  <a:effectLst>
                    <a:outerShdw blurRad="50800" dist="38100" dir="2700000" algn="tl" rotWithShape="0">
                      <a:prstClr val="black"/>
                    </a:outerShdw>
                  </a:effectLst>
                </a:rPr>
                <a:t>2009: </a:t>
              </a:r>
              <a:r>
                <a:rPr lang="en-US" sz="2200" dirty="0" smtClean="0">
                  <a:solidFill>
                    <a:schemeClr val="accent5"/>
                  </a:solidFill>
                  <a:effectLst>
                    <a:outerShdw blurRad="50800" dist="38100" dir="2700000" algn="tl" rotWithShape="0">
                      <a:prstClr val="black"/>
                    </a:outerShdw>
                  </a:effectLst>
                </a:rPr>
                <a:t>Lunar Reconnaissance Orbiter</a:t>
              </a:r>
              <a:r>
                <a:rPr lang="en-US" sz="2200" dirty="0" smtClean="0">
                  <a:solidFill>
                    <a:schemeClr val="bg1"/>
                  </a:solidFill>
                  <a:effectLst>
                    <a:outerShdw blurRad="50800" dist="38100" dir="2700000" algn="tl" rotWithShape="0">
                      <a:prstClr val="black"/>
                    </a:outerShdw>
                  </a:effectLst>
                </a:rPr>
                <a:t>, </a:t>
              </a:r>
              <a:r>
                <a:rPr lang="en-US" sz="2200" dirty="0" smtClean="0">
                  <a:solidFill>
                    <a:schemeClr val="accent5"/>
                  </a:solidFill>
                  <a:effectLst>
                    <a:outerShdw blurRad="50800" dist="38100" dir="2700000" algn="tl" rotWithShape="0">
                      <a:prstClr val="black"/>
                    </a:outerShdw>
                  </a:effectLst>
                </a:rPr>
                <a:t>LCROSS</a:t>
              </a:r>
              <a:r>
                <a:rPr lang="en-US" sz="2200" dirty="0" smtClean="0">
                  <a:solidFill>
                    <a:schemeClr val="bg1"/>
                  </a:solidFill>
                  <a:effectLst>
                    <a:outerShdw blurRad="50800" dist="38100" dir="2700000" algn="tl" rotWithShape="0">
                      <a:prstClr val="black"/>
                    </a:outerShdw>
                  </a:effectLst>
                </a:rPr>
                <a:t>.</a:t>
              </a:r>
            </a:p>
            <a:p>
              <a:r>
                <a:rPr lang="en-US" sz="2200" b="1" dirty="0" smtClean="0">
                  <a:solidFill>
                    <a:schemeClr val="bg1"/>
                  </a:solidFill>
                  <a:effectLst>
                    <a:outerShdw blurRad="50800" dist="38100" dir="2700000" algn="tl" rotWithShape="0">
                      <a:prstClr val="black"/>
                    </a:outerShdw>
                  </a:effectLst>
                </a:rPr>
                <a:t>2010: </a:t>
              </a:r>
              <a:r>
                <a:rPr lang="en-US" sz="2200" dirty="0" smtClean="0">
                  <a:solidFill>
                    <a:schemeClr val="accent4">
                      <a:lumMod val="60000"/>
                      <a:lumOff val="40000"/>
                    </a:schemeClr>
                  </a:solidFill>
                  <a:effectLst>
                    <a:outerShdw blurRad="50800" dist="38100" dir="2700000" algn="tl" rotWithShape="0">
                      <a:prstClr val="black"/>
                    </a:outerShdw>
                  </a:effectLst>
                </a:rPr>
                <a:t>Chang’e 2</a:t>
              </a:r>
              <a:r>
                <a:rPr lang="en-US" sz="2200" dirty="0" smtClean="0">
                  <a:solidFill>
                    <a:schemeClr val="bg1"/>
                  </a:solidFill>
                  <a:effectLst>
                    <a:outerShdw blurRad="50800" dist="38100" dir="2700000" algn="tl" rotWithShape="0">
                      <a:prstClr val="black"/>
                    </a:outerShdw>
                  </a:effectLst>
                </a:rPr>
                <a:t>.</a:t>
              </a:r>
            </a:p>
            <a:p>
              <a:r>
                <a:rPr lang="en-US" sz="2200" b="1" dirty="0" smtClean="0">
                  <a:solidFill>
                    <a:schemeClr val="bg1"/>
                  </a:solidFill>
                  <a:effectLst>
                    <a:outerShdw blurRad="50800" dist="38100" dir="2700000" algn="tl" rotWithShape="0">
                      <a:prstClr val="black"/>
                    </a:outerShdw>
                  </a:effectLst>
                </a:rPr>
                <a:t>2011: </a:t>
              </a:r>
              <a:r>
                <a:rPr lang="en-US" sz="2200" dirty="0" smtClean="0">
                  <a:solidFill>
                    <a:schemeClr val="accent5"/>
                  </a:solidFill>
                  <a:effectLst>
                    <a:outerShdw blurRad="50800" dist="38100" dir="2700000" algn="tl" rotWithShape="0">
                      <a:prstClr val="black"/>
                    </a:outerShdw>
                  </a:effectLst>
                </a:rPr>
                <a:t>Gravity Recovery and Interior Laboratory</a:t>
              </a:r>
              <a:r>
                <a:rPr lang="en-US" sz="2200" dirty="0" smtClean="0">
                  <a:solidFill>
                    <a:schemeClr val="bg1"/>
                  </a:solidFill>
                  <a:effectLst>
                    <a:outerShdw blurRad="50800" dist="38100" dir="2700000" algn="tl" rotWithShape="0">
                      <a:prstClr val="black"/>
                    </a:outerShdw>
                  </a:effectLst>
                </a:rPr>
                <a:t>.</a:t>
              </a:r>
            </a:p>
            <a:p>
              <a:r>
                <a:rPr lang="en-US" sz="2200" b="1" dirty="0" smtClean="0">
                  <a:solidFill>
                    <a:schemeClr val="bg1"/>
                  </a:solidFill>
                  <a:effectLst>
                    <a:outerShdw blurRad="50800" dist="38100" dir="2700000" algn="tl" rotWithShape="0">
                      <a:prstClr val="black"/>
                    </a:outerShdw>
                  </a:effectLst>
                </a:rPr>
                <a:t>2013: </a:t>
              </a:r>
              <a:r>
                <a:rPr lang="en-US" sz="2200" dirty="0" smtClean="0">
                  <a:solidFill>
                    <a:schemeClr val="accent5"/>
                  </a:solidFill>
                  <a:effectLst>
                    <a:outerShdw blurRad="50800" dist="38100" dir="2700000" algn="tl" rotWithShape="0">
                      <a:prstClr val="black"/>
                    </a:outerShdw>
                  </a:effectLst>
                </a:rPr>
                <a:t>LADEE</a:t>
              </a:r>
              <a:r>
                <a:rPr lang="en-US" sz="2200" dirty="0" smtClean="0">
                  <a:solidFill>
                    <a:schemeClr val="bg1"/>
                  </a:solidFill>
                  <a:effectLst>
                    <a:outerShdw blurRad="50800" dist="38100" dir="2700000" algn="tl" rotWithShape="0">
                      <a:prstClr val="black"/>
                    </a:outerShdw>
                  </a:effectLst>
                </a:rPr>
                <a:t>, </a:t>
              </a:r>
              <a:r>
                <a:rPr lang="en-US" sz="2200" dirty="0" smtClean="0">
                  <a:solidFill>
                    <a:schemeClr val="accent4">
                      <a:lumMod val="60000"/>
                      <a:lumOff val="40000"/>
                    </a:schemeClr>
                  </a:solidFill>
                  <a:effectLst>
                    <a:outerShdw blurRad="50800" dist="38100" dir="2700000" algn="tl" rotWithShape="0">
                      <a:prstClr val="black"/>
                    </a:outerShdw>
                  </a:effectLst>
                </a:rPr>
                <a:t>Chang’e 3</a:t>
              </a:r>
              <a:r>
                <a:rPr lang="en-US" sz="2200" dirty="0" smtClean="0">
                  <a:solidFill>
                    <a:schemeClr val="bg1"/>
                  </a:solidFill>
                  <a:effectLst>
                    <a:outerShdw blurRad="50800" dist="38100" dir="2700000" algn="tl" rotWithShape="0">
                      <a:prstClr val="black"/>
                    </a:outerShdw>
                  </a:effectLst>
                </a:rPr>
                <a:t>.</a:t>
              </a:r>
              <a:endParaRPr lang="pt-BR" sz="2200" dirty="0">
                <a:solidFill>
                  <a:schemeClr val="bg1"/>
                </a:solidFill>
                <a:effectLst>
                  <a:outerShdw blurRad="50800" dist="38100" dir="2700000" algn="tl" rotWithShape="0">
                    <a:prstClr val="black"/>
                  </a:outerShdw>
                </a:effectLst>
              </a:endParaRPr>
            </a:p>
          </p:txBody>
        </p:sp>
        <p:grpSp>
          <p:nvGrpSpPr>
            <p:cNvPr id="7" name="Group 6"/>
            <p:cNvGrpSpPr/>
            <p:nvPr/>
          </p:nvGrpSpPr>
          <p:grpSpPr>
            <a:xfrm>
              <a:off x="0" y="1408573"/>
              <a:ext cx="194184" cy="1906166"/>
              <a:chOff x="0" y="1408573"/>
              <a:chExt cx="194184" cy="1906166"/>
            </a:xfrm>
          </p:grpSpPr>
          <p:sp>
            <p:nvSpPr>
              <p:cNvPr id="21" name="TextBox 20"/>
              <p:cNvSpPr txBox="1"/>
              <p:nvPr/>
            </p:nvSpPr>
            <p:spPr>
              <a:xfrm>
                <a:off x="9453" y="1408573"/>
                <a:ext cx="184731" cy="461665"/>
              </a:xfrm>
              <a:prstGeom prst="rect">
                <a:avLst/>
              </a:prstGeom>
              <a:noFill/>
            </p:spPr>
            <p:txBody>
              <a:bodyPr wrap="none" rtlCol="0">
                <a:spAutoFit/>
              </a:bodyPr>
              <a:lstStyle/>
              <a:p>
                <a:endParaRPr lang="pt-BR" sz="2400" dirty="0">
                  <a:solidFill>
                    <a:schemeClr val="bg1"/>
                  </a:solidFill>
                </a:endParaRPr>
              </a:p>
            </p:txBody>
          </p:sp>
          <p:sp>
            <p:nvSpPr>
              <p:cNvPr id="22" name="TextBox 21"/>
              <p:cNvSpPr txBox="1"/>
              <p:nvPr/>
            </p:nvSpPr>
            <p:spPr>
              <a:xfrm>
                <a:off x="0" y="1870238"/>
                <a:ext cx="184731" cy="461665"/>
              </a:xfrm>
              <a:prstGeom prst="rect">
                <a:avLst/>
              </a:prstGeom>
              <a:noFill/>
            </p:spPr>
            <p:txBody>
              <a:bodyPr wrap="none" rtlCol="0">
                <a:spAutoFit/>
              </a:bodyPr>
              <a:lstStyle/>
              <a:p>
                <a:endParaRPr lang="en-US" sz="2400" dirty="0" smtClean="0">
                  <a:solidFill>
                    <a:schemeClr val="bg1"/>
                  </a:solidFill>
                </a:endParaRPr>
              </a:p>
            </p:txBody>
          </p:sp>
          <p:sp>
            <p:nvSpPr>
              <p:cNvPr id="24" name="TextBox 23"/>
              <p:cNvSpPr txBox="1"/>
              <p:nvPr/>
            </p:nvSpPr>
            <p:spPr>
              <a:xfrm>
                <a:off x="9453" y="2853074"/>
                <a:ext cx="184731" cy="461665"/>
              </a:xfrm>
              <a:prstGeom prst="rect">
                <a:avLst/>
              </a:prstGeom>
              <a:noFill/>
            </p:spPr>
            <p:txBody>
              <a:bodyPr wrap="none" rtlCol="0">
                <a:spAutoFit/>
              </a:bodyPr>
              <a:lstStyle/>
              <a:p>
                <a:endParaRPr lang="en-US" sz="2400" dirty="0" smtClean="0">
                  <a:solidFill>
                    <a:schemeClr val="bg1"/>
                  </a:solidFill>
                </a:endParaRPr>
              </a:p>
            </p:txBody>
          </p:sp>
        </p:grpSp>
      </p:grpSp>
      <p:sp>
        <p:nvSpPr>
          <p:cNvPr id="30" name="TextBox 29"/>
          <p:cNvSpPr txBox="1"/>
          <p:nvPr/>
        </p:nvSpPr>
        <p:spPr>
          <a:xfrm>
            <a:off x="5220072" y="2576288"/>
            <a:ext cx="3733714" cy="2246769"/>
          </a:xfrm>
          <a:prstGeom prst="rect">
            <a:avLst/>
          </a:prstGeom>
          <a:noFill/>
          <a:ln>
            <a:solidFill>
              <a:schemeClr val="bg1">
                <a:lumMod val="50000"/>
              </a:schemeClr>
            </a:solidFill>
          </a:ln>
        </p:spPr>
        <p:txBody>
          <a:bodyPr wrap="none" rtlCol="0">
            <a:spAutoFit/>
          </a:bodyPr>
          <a:lstStyle/>
          <a:p>
            <a:r>
              <a:rPr lang="en-US" sz="2000" b="1" dirty="0" smtClean="0">
                <a:solidFill>
                  <a:schemeClr val="accent5"/>
                </a:solidFill>
              </a:rPr>
              <a:t>EUA</a:t>
            </a:r>
          </a:p>
          <a:p>
            <a:r>
              <a:rPr lang="en-US" sz="2000" b="1" dirty="0" smtClean="0">
                <a:solidFill>
                  <a:srgbClr val="FF0000"/>
                </a:solidFill>
              </a:rPr>
              <a:t>URSS</a:t>
            </a:r>
          </a:p>
          <a:p>
            <a:r>
              <a:rPr lang="en-US" sz="2000" b="1" dirty="0" smtClean="0">
                <a:solidFill>
                  <a:schemeClr val="accent6"/>
                </a:solidFill>
              </a:rPr>
              <a:t>Japao</a:t>
            </a:r>
          </a:p>
          <a:p>
            <a:r>
              <a:rPr lang="en-US" sz="2000" b="1" dirty="0" smtClean="0">
                <a:solidFill>
                  <a:schemeClr val="accent4">
                    <a:lumMod val="60000"/>
                    <a:lumOff val="40000"/>
                  </a:schemeClr>
                </a:solidFill>
              </a:rPr>
              <a:t>China</a:t>
            </a:r>
          </a:p>
          <a:p>
            <a:r>
              <a:rPr lang="en-US" sz="2000" b="1" dirty="0" smtClean="0">
                <a:solidFill>
                  <a:srgbClr val="FFFF00"/>
                </a:solidFill>
              </a:rPr>
              <a:t>ESA</a:t>
            </a:r>
          </a:p>
          <a:p>
            <a:r>
              <a:rPr lang="en-US" sz="2000" b="1" dirty="0" smtClean="0">
                <a:solidFill>
                  <a:srgbClr val="92D050"/>
                </a:solidFill>
              </a:rPr>
              <a:t>India</a:t>
            </a:r>
          </a:p>
          <a:p>
            <a:r>
              <a:rPr lang="en-US" sz="2000" i="1" dirty="0" smtClean="0">
                <a:solidFill>
                  <a:schemeClr val="bg1"/>
                </a:solidFill>
              </a:rPr>
              <a:t>Itálico: Falha durante missão</a:t>
            </a:r>
            <a:endParaRPr lang="pt-BR" sz="2000" i="1" dirty="0">
              <a:solidFill>
                <a:schemeClr val="bg1"/>
              </a:solidFill>
            </a:endParaRPr>
          </a:p>
        </p:txBody>
      </p:sp>
    </p:spTree>
    <p:extLst>
      <p:ext uri="{BB962C8B-B14F-4D97-AF65-F5344CB8AC3E}">
        <p14:creationId xmlns:p14="http://schemas.microsoft.com/office/powerpoint/2010/main" xmlns="" val="31316991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2656"/>
            <a:ext cx="9144000" cy="646331"/>
          </a:xfrm>
          <a:prstGeom prst="rect">
            <a:avLst/>
          </a:prstGeom>
          <a:noFill/>
        </p:spPr>
        <p:txBody>
          <a:bodyPr wrap="square" rtlCol="0">
            <a:spAutoFit/>
          </a:bodyPr>
          <a:lstStyle/>
          <a:p>
            <a:pPr algn="ctr"/>
            <a:r>
              <a:rPr lang="en-US" sz="3600" b="1" dirty="0" smtClean="0">
                <a:solidFill>
                  <a:schemeClr val="bg1"/>
                </a:solidFill>
              </a:rPr>
              <a:t>MISSÕES TRIPULADAS BEM SUCEDIDAS</a:t>
            </a:r>
            <a:endParaRPr lang="pt-BR" sz="36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334862271"/>
              </p:ext>
            </p:extLst>
          </p:nvPr>
        </p:nvGraphicFramePr>
        <p:xfrm>
          <a:off x="35496" y="1124744"/>
          <a:ext cx="9036496" cy="2773680"/>
        </p:xfrm>
        <a:graphic>
          <a:graphicData uri="http://schemas.openxmlformats.org/drawingml/2006/table">
            <a:tbl>
              <a:tblPr firstRow="1" bandRow="1">
                <a:tableStyleId>{E8034E78-7F5D-4C2E-B375-FC64B27BC917}</a:tableStyleId>
              </a:tblPr>
              <a:tblGrid>
                <a:gridCol w="1440160"/>
                <a:gridCol w="1656184"/>
                <a:gridCol w="2230046"/>
                <a:gridCol w="3710106"/>
              </a:tblGrid>
              <a:tr h="370840">
                <a:tc>
                  <a:txBody>
                    <a:bodyPr/>
                    <a:lstStyle/>
                    <a:p>
                      <a:pPr algn="ctr"/>
                      <a:r>
                        <a:rPr lang="en-US" sz="2000" dirty="0" smtClean="0">
                          <a:ln>
                            <a:noFill/>
                          </a:ln>
                          <a:solidFill>
                            <a:schemeClr val="accent5"/>
                          </a:solidFill>
                        </a:rPr>
                        <a:t>Missão</a:t>
                      </a:r>
                      <a:endParaRPr lang="pt-BR" sz="2000" b="1" dirty="0">
                        <a:ln>
                          <a:noFill/>
                        </a:ln>
                        <a:solidFill>
                          <a:schemeClr val="accent5"/>
                        </a:solidFill>
                      </a:endParaRPr>
                    </a:p>
                  </a:txBody>
                  <a:tcPr/>
                </a:tc>
                <a:tc>
                  <a:txBody>
                    <a:bodyPr/>
                    <a:lstStyle/>
                    <a:p>
                      <a:pPr algn="ctr"/>
                      <a:r>
                        <a:rPr lang="en-US" sz="2000" dirty="0" smtClean="0">
                          <a:ln>
                            <a:noFill/>
                          </a:ln>
                          <a:solidFill>
                            <a:schemeClr val="accent5"/>
                          </a:solidFill>
                        </a:rPr>
                        <a:t>Alunagem</a:t>
                      </a:r>
                      <a:endParaRPr lang="pt-BR" sz="2000" b="1" dirty="0">
                        <a:ln>
                          <a:noFill/>
                        </a:ln>
                        <a:solidFill>
                          <a:schemeClr val="accent5"/>
                        </a:solidFill>
                      </a:endParaRPr>
                    </a:p>
                  </a:txBody>
                  <a:tcPr/>
                </a:tc>
                <a:tc>
                  <a:txBody>
                    <a:bodyPr/>
                    <a:lstStyle/>
                    <a:p>
                      <a:pPr algn="ctr"/>
                      <a:r>
                        <a:rPr lang="en-US" sz="2000" dirty="0" smtClean="0">
                          <a:ln>
                            <a:noFill/>
                          </a:ln>
                          <a:solidFill>
                            <a:schemeClr val="accent5"/>
                          </a:solidFill>
                        </a:rPr>
                        <a:t>Módulo Lunar</a:t>
                      </a:r>
                      <a:endParaRPr lang="pt-BR" sz="2000" b="1" dirty="0">
                        <a:ln>
                          <a:noFill/>
                        </a:ln>
                        <a:solidFill>
                          <a:schemeClr val="accent5"/>
                        </a:solidFill>
                      </a:endParaRPr>
                    </a:p>
                  </a:txBody>
                  <a:tcPr/>
                </a:tc>
                <a:tc>
                  <a:txBody>
                    <a:bodyPr/>
                    <a:lstStyle/>
                    <a:p>
                      <a:pPr algn="ctr"/>
                      <a:r>
                        <a:rPr lang="en-US" sz="2000" dirty="0" smtClean="0">
                          <a:ln>
                            <a:noFill/>
                          </a:ln>
                          <a:solidFill>
                            <a:schemeClr val="accent5"/>
                          </a:solidFill>
                        </a:rPr>
                        <a:t>Tempo em superfície</a:t>
                      </a:r>
                      <a:r>
                        <a:rPr lang="en-US" sz="2000" baseline="0" dirty="0" smtClean="0">
                          <a:ln>
                            <a:noFill/>
                          </a:ln>
                          <a:solidFill>
                            <a:schemeClr val="accent5"/>
                          </a:solidFill>
                        </a:rPr>
                        <a:t> Lunar</a:t>
                      </a:r>
                      <a:endParaRPr lang="pt-BR" sz="2000" b="1" dirty="0">
                        <a:ln>
                          <a:noFill/>
                        </a:ln>
                        <a:solidFill>
                          <a:schemeClr val="accent5"/>
                        </a:solidFill>
                      </a:endParaRPr>
                    </a:p>
                  </a:txBody>
                  <a:tcPr/>
                </a:tc>
              </a:tr>
              <a:tr h="370840">
                <a:tc>
                  <a:txBody>
                    <a:bodyPr/>
                    <a:lstStyle/>
                    <a:p>
                      <a:pPr algn="ctr"/>
                      <a:r>
                        <a:rPr lang="en-US" sz="2000" dirty="0" smtClean="0">
                          <a:ln>
                            <a:noFill/>
                          </a:ln>
                        </a:rPr>
                        <a:t>Apollo 11</a:t>
                      </a:r>
                      <a:endParaRPr lang="en-US" sz="2000" dirty="0" smtClean="0">
                        <a:ln>
                          <a:noFill/>
                        </a:ln>
                        <a:solidFill>
                          <a:schemeClr val="bg1"/>
                        </a:solidFill>
                      </a:endParaRPr>
                    </a:p>
                  </a:txBody>
                  <a:tcPr>
                    <a:lnB w="12700" cap="flat" cmpd="sng" algn="ctr">
                      <a:solidFill>
                        <a:schemeClr val="bg1"/>
                      </a:solidFill>
                      <a:prstDash val="solid"/>
                      <a:round/>
                      <a:headEnd type="none" w="med" len="med"/>
                      <a:tailEnd type="none" w="med" len="med"/>
                    </a:lnB>
                    <a:noFill/>
                  </a:tcPr>
                </a:tc>
                <a:tc>
                  <a:txBody>
                    <a:bodyPr/>
                    <a:lstStyle/>
                    <a:p>
                      <a:pPr algn="ctr"/>
                      <a:r>
                        <a:rPr lang="en-US" sz="2000" dirty="0" smtClean="0">
                          <a:ln>
                            <a:noFill/>
                          </a:ln>
                        </a:rPr>
                        <a:t>10.07.1969</a:t>
                      </a:r>
                      <a:endParaRPr lang="pt-BR" sz="2000" dirty="0">
                        <a:ln>
                          <a:noFill/>
                        </a:ln>
                        <a:solidFill>
                          <a:schemeClr val="bg1"/>
                        </a:solidFill>
                      </a:endParaRPr>
                    </a:p>
                  </a:txBody>
                  <a:tcPr>
                    <a:lnB w="12700" cap="flat" cmpd="sng" algn="ctr">
                      <a:solidFill>
                        <a:schemeClr val="bg1"/>
                      </a:solidFill>
                      <a:prstDash val="solid"/>
                      <a:round/>
                      <a:headEnd type="none" w="med" len="med"/>
                      <a:tailEnd type="none" w="med" len="med"/>
                    </a:lnB>
                    <a:noFill/>
                  </a:tcPr>
                </a:tc>
                <a:tc>
                  <a:txBody>
                    <a:bodyPr/>
                    <a:lstStyle/>
                    <a:p>
                      <a:pPr algn="ctr"/>
                      <a:r>
                        <a:rPr lang="en-US" sz="2000" dirty="0" smtClean="0">
                          <a:ln>
                            <a:noFill/>
                          </a:ln>
                        </a:rPr>
                        <a:t>Eagle</a:t>
                      </a:r>
                      <a:endParaRPr lang="pt-BR" sz="2000" dirty="0">
                        <a:ln>
                          <a:noFill/>
                        </a:ln>
                        <a:solidFill>
                          <a:schemeClr val="bg1"/>
                        </a:solidFill>
                      </a:endParaRPr>
                    </a:p>
                  </a:txBody>
                  <a:tcPr>
                    <a:lnB w="12700" cap="flat" cmpd="sng" algn="ctr">
                      <a:solidFill>
                        <a:schemeClr val="bg1"/>
                      </a:solidFill>
                      <a:prstDash val="solid"/>
                      <a:round/>
                      <a:headEnd type="none" w="med" len="med"/>
                      <a:tailEnd type="none" w="med" len="med"/>
                    </a:lnB>
                    <a:noFill/>
                  </a:tcPr>
                </a:tc>
                <a:tc>
                  <a:txBody>
                    <a:bodyPr/>
                    <a:lstStyle/>
                    <a:p>
                      <a:pPr algn="ctr"/>
                      <a:r>
                        <a:rPr lang="en-US" sz="2000" dirty="0" smtClean="0">
                          <a:ln>
                            <a:noFill/>
                          </a:ln>
                        </a:rPr>
                        <a:t>21h</a:t>
                      </a:r>
                      <a:r>
                        <a:rPr lang="en-US" sz="2000" baseline="0" dirty="0" smtClean="0">
                          <a:ln>
                            <a:noFill/>
                          </a:ln>
                        </a:rPr>
                        <a:t> e </a:t>
                      </a:r>
                      <a:r>
                        <a:rPr lang="en-US" sz="2000" dirty="0" smtClean="0">
                          <a:ln>
                            <a:noFill/>
                          </a:ln>
                        </a:rPr>
                        <a:t>31min</a:t>
                      </a:r>
                      <a:endParaRPr lang="pt-BR" sz="2000" dirty="0">
                        <a:ln>
                          <a:noFill/>
                        </a:ln>
                        <a:solidFill>
                          <a:schemeClr val="bg1"/>
                        </a:solidFill>
                      </a:endParaRPr>
                    </a:p>
                  </a:txBody>
                  <a:tcPr>
                    <a:lnB w="12700" cap="flat" cmpd="sng" algn="ctr">
                      <a:solidFill>
                        <a:schemeClr val="bg1"/>
                      </a:solidFill>
                      <a:prstDash val="solid"/>
                      <a:round/>
                      <a:headEnd type="none" w="med" len="med"/>
                      <a:tailEnd type="none" w="med" len="med"/>
                    </a:lnB>
                    <a:noFill/>
                  </a:tcPr>
                </a:tc>
              </a:tr>
              <a:tr h="370840">
                <a:tc>
                  <a:txBody>
                    <a:bodyPr/>
                    <a:lstStyle/>
                    <a:p>
                      <a:pPr algn="ctr"/>
                      <a:r>
                        <a:rPr lang="en-US" sz="2000" dirty="0" smtClean="0">
                          <a:ln>
                            <a:noFill/>
                          </a:ln>
                        </a:rPr>
                        <a:t>Apollo</a:t>
                      </a:r>
                      <a:r>
                        <a:rPr lang="en-US" sz="2000" baseline="0" dirty="0" smtClean="0">
                          <a:ln>
                            <a:noFill/>
                          </a:ln>
                        </a:rPr>
                        <a:t> 12</a:t>
                      </a:r>
                      <a:endParaRPr lang="pt-BR" sz="2000" dirty="0">
                        <a:ln>
                          <a:noFill/>
                        </a:ln>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2000" dirty="0" smtClean="0">
                          <a:ln>
                            <a:noFill/>
                          </a:ln>
                        </a:rPr>
                        <a:t>19.11.</a:t>
                      </a:r>
                      <a:r>
                        <a:rPr lang="en-US" sz="2000" baseline="0" dirty="0" smtClean="0">
                          <a:ln>
                            <a:noFill/>
                          </a:ln>
                        </a:rPr>
                        <a:t>1969</a:t>
                      </a:r>
                      <a:endParaRPr lang="pt-BR" sz="2000" dirty="0">
                        <a:ln>
                          <a:noFill/>
                        </a:ln>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2000" dirty="0" smtClean="0">
                          <a:ln>
                            <a:noFill/>
                          </a:ln>
                        </a:rPr>
                        <a:t>Intrepid</a:t>
                      </a:r>
                      <a:endParaRPr lang="pt-BR" sz="2000" dirty="0">
                        <a:ln>
                          <a:noFill/>
                        </a:ln>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2000" dirty="0" smtClean="0">
                          <a:ln>
                            <a:noFill/>
                          </a:ln>
                        </a:rPr>
                        <a:t>1 dia, 7h e 31min</a:t>
                      </a:r>
                      <a:endParaRPr lang="pt-BR" sz="2000" dirty="0">
                        <a:ln>
                          <a:noFill/>
                        </a:ln>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70840">
                <a:tc>
                  <a:txBody>
                    <a:bodyPr/>
                    <a:lstStyle/>
                    <a:p>
                      <a:pPr algn="ctr"/>
                      <a:r>
                        <a:rPr lang="en-US" sz="2000" dirty="0" smtClean="0">
                          <a:ln>
                            <a:noFill/>
                          </a:ln>
                        </a:rPr>
                        <a:t>Apollo</a:t>
                      </a:r>
                      <a:r>
                        <a:rPr lang="en-US" sz="2000" baseline="0" dirty="0" smtClean="0">
                          <a:ln>
                            <a:noFill/>
                          </a:ln>
                        </a:rPr>
                        <a:t> 14</a:t>
                      </a:r>
                      <a:endParaRPr lang="pt-BR" sz="2000" dirty="0">
                        <a:ln>
                          <a:noFill/>
                        </a:ln>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2000" dirty="0" smtClean="0">
                          <a:ln>
                            <a:noFill/>
                          </a:ln>
                        </a:rPr>
                        <a:t>05.02.1971</a:t>
                      </a:r>
                      <a:endParaRPr lang="pt-BR" sz="2000" dirty="0">
                        <a:ln>
                          <a:noFill/>
                        </a:ln>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2000" dirty="0" smtClean="0">
                          <a:ln>
                            <a:noFill/>
                          </a:ln>
                        </a:rPr>
                        <a:t>Antares</a:t>
                      </a:r>
                      <a:endParaRPr lang="pt-BR" sz="2000" dirty="0">
                        <a:ln>
                          <a:noFill/>
                        </a:ln>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2000" dirty="0" smtClean="0">
                          <a:ln>
                            <a:noFill/>
                          </a:ln>
                        </a:rPr>
                        <a:t>1 dia, 9h e 30min</a:t>
                      </a:r>
                      <a:endParaRPr lang="pt-BR" sz="2000" dirty="0">
                        <a:ln>
                          <a:noFill/>
                        </a:ln>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70840">
                <a:tc>
                  <a:txBody>
                    <a:bodyPr/>
                    <a:lstStyle/>
                    <a:p>
                      <a:pPr algn="ctr"/>
                      <a:r>
                        <a:rPr lang="en-US" sz="2000" dirty="0" smtClean="0">
                          <a:ln>
                            <a:noFill/>
                          </a:ln>
                        </a:rPr>
                        <a:t>Apollo 15</a:t>
                      </a:r>
                      <a:endParaRPr lang="pt-BR" sz="2000" dirty="0">
                        <a:ln>
                          <a:noFill/>
                        </a:ln>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2000" dirty="0" smtClean="0">
                          <a:ln>
                            <a:noFill/>
                          </a:ln>
                        </a:rPr>
                        <a:t>30.08.1971</a:t>
                      </a:r>
                      <a:endParaRPr lang="pt-BR" sz="2000" dirty="0">
                        <a:ln>
                          <a:noFill/>
                        </a:ln>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2000" dirty="0" smtClean="0">
                          <a:ln>
                            <a:noFill/>
                          </a:ln>
                        </a:rPr>
                        <a:t>Falcon</a:t>
                      </a:r>
                      <a:endParaRPr lang="pt-BR" sz="2000" dirty="0">
                        <a:ln>
                          <a:noFill/>
                        </a:ln>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2000" dirty="0" smtClean="0">
                          <a:ln>
                            <a:noFill/>
                          </a:ln>
                        </a:rPr>
                        <a:t>2 dias, 18h e 55min</a:t>
                      </a:r>
                      <a:endParaRPr lang="pt-BR" sz="2000" dirty="0">
                        <a:ln>
                          <a:noFill/>
                        </a:ln>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70840">
                <a:tc>
                  <a:txBody>
                    <a:bodyPr/>
                    <a:lstStyle/>
                    <a:p>
                      <a:pPr algn="ctr"/>
                      <a:r>
                        <a:rPr lang="en-US" sz="2000" dirty="0" smtClean="0">
                          <a:ln>
                            <a:noFill/>
                          </a:ln>
                        </a:rPr>
                        <a:t>Apollo 16</a:t>
                      </a:r>
                      <a:endParaRPr lang="pt-BR" sz="2000" dirty="0">
                        <a:ln>
                          <a:noFill/>
                        </a:ln>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2000" dirty="0" smtClean="0">
                          <a:ln>
                            <a:noFill/>
                          </a:ln>
                        </a:rPr>
                        <a:t>21.04.1972</a:t>
                      </a:r>
                      <a:endParaRPr lang="pt-BR" sz="2000" dirty="0">
                        <a:ln>
                          <a:noFill/>
                        </a:ln>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2000" dirty="0" smtClean="0">
                          <a:ln>
                            <a:noFill/>
                          </a:ln>
                        </a:rPr>
                        <a:t>Orion</a:t>
                      </a:r>
                      <a:endParaRPr lang="pt-BR" sz="2000" dirty="0">
                        <a:ln>
                          <a:noFill/>
                        </a:ln>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2000" dirty="0" smtClean="0">
                          <a:ln>
                            <a:noFill/>
                          </a:ln>
                        </a:rPr>
                        <a:t>2 dias, 23h e 02min</a:t>
                      </a:r>
                      <a:endParaRPr lang="pt-BR" sz="2000" dirty="0">
                        <a:ln>
                          <a:noFill/>
                        </a:ln>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70840">
                <a:tc>
                  <a:txBody>
                    <a:bodyPr/>
                    <a:lstStyle/>
                    <a:p>
                      <a:pPr algn="ctr"/>
                      <a:r>
                        <a:rPr lang="en-US" sz="2000" dirty="0" smtClean="0">
                          <a:ln>
                            <a:noFill/>
                          </a:ln>
                        </a:rPr>
                        <a:t>Apollo 17</a:t>
                      </a:r>
                      <a:endParaRPr lang="pt-BR" sz="2000" dirty="0">
                        <a:ln>
                          <a:noFill/>
                        </a:ln>
                        <a:solidFill>
                          <a:schemeClr val="bg1"/>
                        </a:solidFill>
                      </a:endParaRPr>
                    </a:p>
                  </a:txBody>
                  <a:tcPr>
                    <a:lnT w="12700" cap="flat" cmpd="sng" algn="ctr">
                      <a:solidFill>
                        <a:schemeClr val="bg1"/>
                      </a:solidFill>
                      <a:prstDash val="solid"/>
                      <a:round/>
                      <a:headEnd type="none" w="med" len="med"/>
                      <a:tailEnd type="none" w="med" len="med"/>
                    </a:lnT>
                    <a:noFill/>
                  </a:tcPr>
                </a:tc>
                <a:tc>
                  <a:txBody>
                    <a:bodyPr/>
                    <a:lstStyle/>
                    <a:p>
                      <a:pPr algn="ctr"/>
                      <a:r>
                        <a:rPr lang="en-US" sz="2000" dirty="0" smtClean="0">
                          <a:ln>
                            <a:noFill/>
                          </a:ln>
                        </a:rPr>
                        <a:t>11.12.1972</a:t>
                      </a:r>
                      <a:endParaRPr lang="pt-BR" sz="2000" dirty="0">
                        <a:ln>
                          <a:noFill/>
                        </a:ln>
                        <a:solidFill>
                          <a:schemeClr val="bg1"/>
                        </a:solidFill>
                      </a:endParaRPr>
                    </a:p>
                  </a:txBody>
                  <a:tcPr>
                    <a:lnT w="12700" cap="flat" cmpd="sng" algn="ctr">
                      <a:solidFill>
                        <a:schemeClr val="bg1"/>
                      </a:solidFill>
                      <a:prstDash val="solid"/>
                      <a:round/>
                      <a:headEnd type="none" w="med" len="med"/>
                      <a:tailEnd type="none" w="med" len="med"/>
                    </a:lnT>
                    <a:noFill/>
                  </a:tcPr>
                </a:tc>
                <a:tc>
                  <a:txBody>
                    <a:bodyPr/>
                    <a:lstStyle/>
                    <a:p>
                      <a:pPr algn="ctr"/>
                      <a:r>
                        <a:rPr lang="en-US" sz="2000" dirty="0" smtClean="0">
                          <a:ln>
                            <a:noFill/>
                          </a:ln>
                        </a:rPr>
                        <a:t>Challenger</a:t>
                      </a:r>
                      <a:endParaRPr lang="pt-BR" sz="2000" dirty="0">
                        <a:ln>
                          <a:noFill/>
                        </a:ln>
                        <a:solidFill>
                          <a:schemeClr val="bg1"/>
                        </a:solidFill>
                      </a:endParaRPr>
                    </a:p>
                  </a:txBody>
                  <a:tcPr>
                    <a:lnT w="12700" cap="flat" cmpd="sng" algn="ctr">
                      <a:solidFill>
                        <a:schemeClr val="bg1"/>
                      </a:solidFill>
                      <a:prstDash val="solid"/>
                      <a:round/>
                      <a:headEnd type="none" w="med" len="med"/>
                      <a:tailEnd type="none" w="med" len="med"/>
                    </a:lnT>
                    <a:noFill/>
                  </a:tcPr>
                </a:tc>
                <a:tc>
                  <a:txBody>
                    <a:bodyPr/>
                    <a:lstStyle/>
                    <a:p>
                      <a:pPr algn="ctr"/>
                      <a:r>
                        <a:rPr lang="en-US" sz="2000" dirty="0" smtClean="0">
                          <a:ln>
                            <a:noFill/>
                          </a:ln>
                        </a:rPr>
                        <a:t>3 dias, 2h e 59min</a:t>
                      </a:r>
                      <a:endParaRPr lang="pt-BR" sz="2000" dirty="0">
                        <a:ln>
                          <a:noFill/>
                        </a:ln>
                        <a:solidFill>
                          <a:schemeClr val="bg1"/>
                        </a:solidFill>
                      </a:endParaRPr>
                    </a:p>
                  </a:txBody>
                  <a:tcPr>
                    <a:lnT w="12700" cap="flat" cmpd="sng" algn="ctr">
                      <a:solidFill>
                        <a:schemeClr val="bg1"/>
                      </a:solidFill>
                      <a:prstDash val="solid"/>
                      <a:round/>
                      <a:headEnd type="none" w="med" len="med"/>
                      <a:tailEnd type="none" w="med" len="med"/>
                    </a:lnT>
                    <a:noFill/>
                  </a:tcPr>
                </a:tc>
              </a:tr>
            </a:tbl>
          </a:graphicData>
        </a:graphic>
      </p:graphicFrame>
      <p:pic>
        <p:nvPicPr>
          <p:cNvPr id="2050" name="Picture 2" descr="http://www.mememaker.net/static/images/memes/459318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02070" y="4070241"/>
            <a:ext cx="4539859" cy="2671127"/>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040467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2656"/>
            <a:ext cx="9144000" cy="646331"/>
          </a:xfrm>
          <a:prstGeom prst="rect">
            <a:avLst/>
          </a:prstGeom>
          <a:noFill/>
        </p:spPr>
        <p:txBody>
          <a:bodyPr wrap="square" rtlCol="0">
            <a:spAutoFit/>
          </a:bodyPr>
          <a:lstStyle/>
          <a:p>
            <a:pPr algn="ctr"/>
            <a:r>
              <a:rPr lang="en-US" sz="3600" b="1" dirty="0" smtClean="0">
                <a:solidFill>
                  <a:schemeClr val="bg1"/>
                </a:solidFill>
              </a:rPr>
              <a:t>PROGRAMA ESPACIAL SOVIÉTICO</a:t>
            </a:r>
            <a:endParaRPr lang="pt-BR" sz="3600" b="1" dirty="0">
              <a:solidFill>
                <a:schemeClr val="bg1"/>
              </a:solidFill>
            </a:endParaRPr>
          </a:p>
        </p:txBody>
      </p:sp>
      <p:pic>
        <p:nvPicPr>
          <p:cNvPr id="2050" name="Picture 2" descr="File:Sputnik as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29720" y="2043997"/>
            <a:ext cx="5084560" cy="4167672"/>
          </a:xfrm>
          <a:prstGeom prst="rect">
            <a:avLst/>
          </a:prstGeom>
          <a:noFill/>
          <a:ln>
            <a:solidFill>
              <a:schemeClr val="bg1">
                <a:lumMod val="50000"/>
              </a:schemeClr>
            </a:solidFill>
          </a:ln>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0" y="1089890"/>
            <a:ext cx="9144000" cy="954107"/>
          </a:xfrm>
          <a:prstGeom prst="rect">
            <a:avLst/>
          </a:prstGeom>
        </p:spPr>
        <p:txBody>
          <a:bodyPr wrap="square">
            <a:spAutoFit/>
          </a:bodyPr>
          <a:lstStyle/>
          <a:p>
            <a:pPr algn="ctr"/>
            <a:r>
              <a:rPr lang="en-US" sz="2800" dirty="0" smtClean="0">
                <a:solidFill>
                  <a:schemeClr val="bg1"/>
                </a:solidFill>
                <a:effectLst>
                  <a:outerShdw blurRad="50800" dist="38100" dir="2700000" algn="tl" rotWithShape="0">
                    <a:prstClr val="black"/>
                  </a:outerShdw>
                </a:effectLst>
              </a:rPr>
              <a:t>1957: Sputnik 1</a:t>
            </a:r>
          </a:p>
          <a:p>
            <a:pPr algn="ctr"/>
            <a:r>
              <a:rPr lang="en-US" sz="2800" dirty="0" smtClean="0">
                <a:solidFill>
                  <a:schemeClr val="bg1"/>
                </a:solidFill>
                <a:effectLst>
                  <a:outerShdw blurRad="50800" dist="38100" dir="2700000" algn="tl" rotWithShape="0">
                    <a:prstClr val="black"/>
                  </a:outerShdw>
                </a:effectLst>
              </a:rPr>
              <a:t>Primeiro satélite artificial colocado em órbita </a:t>
            </a:r>
            <a:endParaRPr lang="pt-BR" sz="2800" dirty="0">
              <a:solidFill>
                <a:schemeClr val="bg1"/>
              </a:solidFill>
              <a:effectLst>
                <a:outerShdw blurRad="50800" dist="38100" dir="2700000" algn="tl" rotWithShape="0">
                  <a:prstClr val="black"/>
                </a:outerShdw>
              </a:effectLst>
            </a:endParaRPr>
          </a:p>
        </p:txBody>
      </p:sp>
      <p:sp>
        <p:nvSpPr>
          <p:cNvPr id="11" name="Rectangle 10"/>
          <p:cNvSpPr/>
          <p:nvPr/>
        </p:nvSpPr>
        <p:spPr>
          <a:xfrm>
            <a:off x="2060848" y="6211669"/>
            <a:ext cx="5022304" cy="646331"/>
          </a:xfrm>
          <a:prstGeom prst="rect">
            <a:avLst/>
          </a:prstGeom>
        </p:spPr>
        <p:txBody>
          <a:bodyPr wrap="square">
            <a:spAutoFit/>
          </a:bodyPr>
          <a:lstStyle/>
          <a:p>
            <a:pPr algn="ctr"/>
            <a:r>
              <a:rPr lang="en-US" dirty="0" smtClean="0">
                <a:solidFill>
                  <a:schemeClr val="bg1"/>
                </a:solidFill>
                <a:effectLst>
                  <a:outerShdw blurRad="50800" dist="38100" dir="2700000" algn="tl" rotWithShape="0">
                    <a:prstClr val="black"/>
                  </a:outerShdw>
                </a:effectLst>
              </a:rPr>
              <a:t>Réplica do satélite.</a:t>
            </a:r>
          </a:p>
          <a:p>
            <a:pPr algn="ctr"/>
            <a:r>
              <a:rPr lang="en-US" dirty="0" smtClean="0">
                <a:solidFill>
                  <a:schemeClr val="bg1"/>
                </a:solidFill>
                <a:effectLst>
                  <a:outerShdw blurRad="50800" dist="38100" dir="2700000" algn="tl" rotWithShape="0">
                    <a:prstClr val="black"/>
                  </a:outerShdw>
                </a:effectLst>
              </a:rPr>
              <a:t>(Nacional Air and Space Museum, USA)</a:t>
            </a:r>
            <a:endParaRPr lang="pt-BR" dirty="0">
              <a:solidFill>
                <a:schemeClr val="bg1"/>
              </a:solidFill>
              <a:effectLst>
                <a:outerShdw blurRad="50800" dist="38100" dir="2700000" algn="tl" rotWithShape="0">
                  <a:prstClr val="black"/>
                </a:outerShdw>
              </a:effectLst>
            </a:endParaRPr>
          </a:p>
        </p:txBody>
      </p:sp>
    </p:spTree>
    <p:extLst>
      <p:ext uri="{BB962C8B-B14F-4D97-AF65-F5344CB8AC3E}">
        <p14:creationId xmlns:p14="http://schemas.microsoft.com/office/powerpoint/2010/main" xmlns="" val="10602997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1457</TotalTime>
  <Words>1532</Words>
  <Application>Microsoft Office PowerPoint</Application>
  <PresentationFormat>Apresentação na tela (4:3)</PresentationFormat>
  <Paragraphs>324</Paragraphs>
  <Slides>40</Slides>
  <Notes>36</Notes>
  <HiddenSlides>2</HiddenSlides>
  <MMClips>0</MMClips>
  <ScaleCrop>false</ScaleCrop>
  <HeadingPairs>
    <vt:vector size="4" baseType="variant">
      <vt:variant>
        <vt:lpstr>Tema</vt:lpstr>
      </vt:variant>
      <vt:variant>
        <vt:i4>1</vt:i4>
      </vt:variant>
      <vt:variant>
        <vt:lpstr>Títulos de slides</vt:lpstr>
      </vt:variant>
      <vt:variant>
        <vt:i4>40</vt:i4>
      </vt:variant>
    </vt:vector>
  </HeadingPairs>
  <TitlesOfParts>
    <vt:vector size="4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Natália</dc:creator>
  <cp:lastModifiedBy>Observatório</cp:lastModifiedBy>
  <cp:revision>129</cp:revision>
  <dcterms:created xsi:type="dcterms:W3CDTF">2016-08-05T00:46:15Z</dcterms:created>
  <dcterms:modified xsi:type="dcterms:W3CDTF">2016-08-07T01:04:20Z</dcterms:modified>
</cp:coreProperties>
</file>