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7" r:id="rId4"/>
    <p:sldId id="263" r:id="rId5"/>
    <p:sldId id="258" r:id="rId6"/>
    <p:sldId id="276" r:id="rId7"/>
    <p:sldId id="267" r:id="rId8"/>
    <p:sldId id="274" r:id="rId9"/>
    <p:sldId id="270" r:id="rId10"/>
    <p:sldId id="259" r:id="rId11"/>
    <p:sldId id="264" r:id="rId12"/>
    <p:sldId id="260" r:id="rId13"/>
    <p:sldId id="268" r:id="rId14"/>
    <p:sldId id="273" r:id="rId15"/>
    <p:sldId id="265" r:id="rId16"/>
    <p:sldId id="275" r:id="rId17"/>
    <p:sldId id="261" r:id="rId18"/>
    <p:sldId id="272" r:id="rId19"/>
    <p:sldId id="269" r:id="rId20"/>
    <p:sldId id="277" r:id="rId21"/>
    <p:sldId id="271" r:id="rId22"/>
    <p:sldId id="26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B8FC-74A2-4AA7-9C4C-79F0C5FFC283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EF52-32D4-4D7B-B39B-662F5A06D3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EF52-32D4-4D7B-B39B-662F5A06D37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EF52-32D4-4D7B-B39B-662F5A06D37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0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6FC6-F2BD-4B68-AA2C-3BEA92781D2D}" type="datetimeFigureOut">
              <a:rPr lang="pt-BR" smtClean="0"/>
              <a:pPr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1J2041zXh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photo/2013/vel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CApzryDh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nf.csiro.au/research/pulsar/audio/CP1919.wa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Estrelas de Nêutrons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Rotação milissegundos! O nome Pulsar: são detectadas emissões de radiação periódicas, altamente precisas, como se fossem pulsos.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Essa alta rotação é devida à conservação do momento angular.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FFFF00"/>
                </a:solidFill>
              </a:rPr>
              <a:t>(</a:t>
            </a:r>
            <a:r>
              <a:rPr lang="pt-BR" sz="1100" dirty="0">
                <a:solidFill>
                  <a:srgbClr val="FFFF00"/>
                </a:solidFill>
                <a:hlinkClick r:id="rId2"/>
              </a:rPr>
              <a:t>https://www.youtube.com/watch?v=41J2041zXhQ</a:t>
            </a:r>
            <a:r>
              <a:rPr lang="pt-BR" sz="1100" dirty="0">
                <a:solidFill>
                  <a:srgbClr val="FFFF00"/>
                </a:solidFill>
              </a:rPr>
              <a:t>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Existem dois tipos de pulsares: num sistema binário e isoladas.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lsar_ani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42204"/>
            <a:ext cx="9144000" cy="5847467"/>
          </a:xfrm>
        </p:spPr>
      </p:pic>
      <p:sp>
        <p:nvSpPr>
          <p:cNvPr id="7" name="Retângulo 6"/>
          <p:cNvSpPr/>
          <p:nvPr/>
        </p:nvSpPr>
        <p:spPr>
          <a:xfrm>
            <a:off x="1043608" y="5949280"/>
            <a:ext cx="7596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FF00"/>
                </a:solidFill>
              </a:rPr>
              <a:t>O eixo de rotação não coincide com o eixo magnético. </a:t>
            </a:r>
          </a:p>
        </p:txBody>
      </p:sp>
    </p:spTree>
    <p:extLst>
      <p:ext uri="{BB962C8B-B14F-4D97-AF65-F5344CB8AC3E}">
        <p14:creationId xmlns:p14="http://schemas.microsoft.com/office/powerpoint/2010/main" val="4693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" y="0"/>
            <a:ext cx="4875262" cy="407516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121696"/>
            <a:ext cx="8229600" cy="2736304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00"/>
                </a:solidFill>
              </a:rPr>
              <a:t>Num sistema binário, a estrela de nêutrons possui um disco de </a:t>
            </a:r>
            <a:r>
              <a:rPr lang="pt-BR" sz="3000" dirty="0" err="1">
                <a:solidFill>
                  <a:srgbClr val="FFFF00"/>
                </a:solidFill>
              </a:rPr>
              <a:t>acreção</a:t>
            </a:r>
            <a:r>
              <a:rPr lang="pt-BR" sz="3000" dirty="0">
                <a:solidFill>
                  <a:srgbClr val="FFFF00"/>
                </a:solidFill>
              </a:rPr>
              <a:t> ao seu redor, resultante da matéria de sua companheira (presa em sua gravidade).</a:t>
            </a:r>
          </a:p>
          <a:p>
            <a:pPr marL="0" indent="0">
              <a:buNone/>
            </a:pPr>
            <a:r>
              <a:rPr lang="pt-BR" sz="1000" dirty="0">
                <a:solidFill>
                  <a:srgbClr val="FFFF00"/>
                </a:solidFill>
              </a:rPr>
              <a:t>(</a:t>
            </a:r>
            <a:r>
              <a:rPr lang="pt-BR" sz="1000" dirty="0">
                <a:solidFill>
                  <a:srgbClr val="FFFF00"/>
                </a:solidFill>
                <a:hlinkClick r:id="rId3"/>
              </a:rPr>
              <a:t>http://chandra.harvard.edu/photo/2013/vela/</a:t>
            </a:r>
            <a:r>
              <a:rPr lang="pt-BR" sz="1000" dirty="0">
                <a:solidFill>
                  <a:srgbClr val="FFFF00"/>
                </a:solidFill>
              </a:rPr>
              <a:t> )</a:t>
            </a:r>
          </a:p>
          <a:p>
            <a:pPr>
              <a:buNone/>
            </a:pP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1136"/>
            <a:ext cx="4499992" cy="407629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CircinusX1 - </a:t>
            </a:r>
            <a:r>
              <a:rPr lang="pt-BR" dirty="0" err="1">
                <a:solidFill>
                  <a:srgbClr val="FFFF00"/>
                </a:solidFill>
              </a:rPr>
              <a:t>by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Chandra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8024" y="1166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SWIFT J1756.9-2508 – </a:t>
            </a:r>
            <a:r>
              <a:rPr lang="pt-BR" dirty="0" err="1">
                <a:solidFill>
                  <a:srgbClr val="FFFF00"/>
                </a:solidFill>
              </a:rPr>
              <a:t>Image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by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Nasa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" y="0"/>
            <a:ext cx="4525963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27" y="0"/>
            <a:ext cx="4555907" cy="45259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524912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FFFF00"/>
                </a:solidFill>
              </a:rPr>
              <a:t>Nebulosa do Caranguejo (M1) – Constelação do Touro</a:t>
            </a:r>
          </a:p>
          <a:p>
            <a:r>
              <a:rPr lang="pt-BR" sz="3000" dirty="0">
                <a:solidFill>
                  <a:srgbClr val="FFFF00"/>
                </a:solidFill>
              </a:rPr>
              <a:t>30 vezes por segundo!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4602797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hlinkClick r:id="rId4"/>
              </a:rPr>
              <a:t>https://www.youtube.com/watch?v=ewCApzryDho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536504"/>
          </a:xfrm>
        </p:spPr>
      </p:pic>
      <p:sp>
        <p:nvSpPr>
          <p:cNvPr id="5" name="CaixaDeTexto 4"/>
          <p:cNvSpPr txBox="1"/>
          <p:nvPr/>
        </p:nvSpPr>
        <p:spPr>
          <a:xfrm>
            <a:off x="107504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By Cambridge University Lucky Imaging Group – Crab Pulsar</a:t>
            </a:r>
          </a:p>
        </p:txBody>
      </p:sp>
    </p:spTree>
    <p:extLst>
      <p:ext uri="{BB962C8B-B14F-4D97-AF65-F5344CB8AC3E}">
        <p14:creationId xmlns:p14="http://schemas.microsoft.com/office/powerpoint/2010/main" val="26405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" y="11727"/>
            <a:ext cx="9122094" cy="339634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305"/>
            <a:ext cx="9144000" cy="34786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Pulsar </a:t>
            </a:r>
            <a:r>
              <a:rPr lang="pt-BR" dirty="0" err="1">
                <a:solidFill>
                  <a:srgbClr val="FFFF00"/>
                </a:solidFill>
              </a:rPr>
              <a:t>Sagitario</a:t>
            </a:r>
            <a:r>
              <a:rPr lang="pt-BR" dirty="0">
                <a:solidFill>
                  <a:srgbClr val="FFFF00"/>
                </a:solidFill>
              </a:rPr>
              <a:t> – </a:t>
            </a:r>
            <a:r>
              <a:rPr lang="pt-BR" dirty="0" err="1">
                <a:solidFill>
                  <a:srgbClr val="FFFF00"/>
                </a:solidFill>
              </a:rPr>
              <a:t>By</a:t>
            </a:r>
            <a:r>
              <a:rPr lang="pt-BR" dirty="0">
                <a:solidFill>
                  <a:srgbClr val="FFFF00"/>
                </a:solidFill>
              </a:rPr>
              <a:t> Hubble</a:t>
            </a:r>
          </a:p>
        </p:txBody>
      </p:sp>
    </p:spTree>
    <p:extLst>
      <p:ext uri="{BB962C8B-B14F-4D97-AF65-F5344CB8AC3E}">
        <p14:creationId xmlns:p14="http://schemas.microsoft.com/office/powerpoint/2010/main" val="31729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57200" y="274638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Nebulosa Mão de Deus – </a:t>
            </a:r>
            <a:r>
              <a:rPr lang="pt-BR" dirty="0" err="1">
                <a:solidFill>
                  <a:srgbClr val="FFFF00"/>
                </a:solidFill>
              </a:rPr>
              <a:t>By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Nasa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pt-BR" sz="3000" dirty="0">
                <a:solidFill>
                  <a:srgbClr val="FFFF00"/>
                </a:solidFill>
              </a:rPr>
              <a:t>Além de pulsar, as estrelas de nêutrons podem ser conhecidas como </a:t>
            </a:r>
            <a:r>
              <a:rPr lang="pt-BR" sz="3000" dirty="0" err="1">
                <a:solidFill>
                  <a:srgbClr val="FFFF00"/>
                </a:solidFill>
              </a:rPr>
              <a:t>magnetars</a:t>
            </a:r>
            <a:r>
              <a:rPr lang="pt-BR" sz="3000" dirty="0">
                <a:solidFill>
                  <a:srgbClr val="FFFF00"/>
                </a:solidFill>
              </a:rPr>
              <a:t>. Essas estrelas possuem campos magnéticos que chegam a até 10¹⁵ Gauss! (Terra 0,65 Gauss/Sol 1-2 Gauss e 3x10³ Gauss)</a:t>
            </a:r>
          </a:p>
          <a:p>
            <a:pPr marL="0" indent="0">
              <a:buNone/>
            </a:pPr>
            <a:endParaRPr lang="pt-BR" sz="3000" dirty="0">
              <a:solidFill>
                <a:srgbClr val="FFFF00"/>
              </a:solidFill>
            </a:endParaRPr>
          </a:p>
          <a:p>
            <a:r>
              <a:rPr lang="pt-BR" sz="3000" dirty="0">
                <a:solidFill>
                  <a:srgbClr val="FFFF00"/>
                </a:solidFill>
              </a:rPr>
              <a:t>Apesar de sua temperatura ser incrivelmente alta (10.000.000 graus) possuem baixa luminosidade devido a sua pequena dimensão (10 a 30km).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89972"/>
            <a:ext cx="3347864" cy="55399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Estrela de Nêutron</a:t>
            </a:r>
          </a:p>
        </p:txBody>
      </p:sp>
    </p:spTree>
    <p:extLst>
      <p:ext uri="{BB962C8B-B14F-4D97-AF65-F5344CB8AC3E}">
        <p14:creationId xmlns:p14="http://schemas.microsoft.com/office/powerpoint/2010/main" val="17679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05280"/>
            <a:ext cx="6096000" cy="3544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5660"/>
            <a:ext cx="8229600" cy="1171978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2004 - Swift (x-</a:t>
            </a:r>
            <a:r>
              <a:rPr lang="pt-BR" b="1" dirty="0" err="1">
                <a:solidFill>
                  <a:srgbClr val="FFFF00"/>
                </a:solidFill>
              </a:rPr>
              <a:t>rays</a:t>
            </a:r>
            <a:r>
              <a:rPr lang="pt-BR" b="1" dirty="0">
                <a:solidFill>
                  <a:srgbClr val="FFFF00"/>
                </a:solidFill>
              </a:rPr>
              <a:t>) SGR-1806-20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Satélite para detecção de Raios X (fortes)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50.000 de anos-luz!!!!! ( centenas de </a:t>
            </a:r>
            <a:r>
              <a:rPr lang="pt-BR" dirty="0" err="1">
                <a:solidFill>
                  <a:srgbClr val="FFFF00"/>
                </a:solidFill>
              </a:rPr>
              <a:t>quadrilhões</a:t>
            </a:r>
            <a:r>
              <a:rPr lang="pt-BR" dirty="0">
                <a:solidFill>
                  <a:srgbClr val="FFFF00"/>
                </a:solidFill>
              </a:rPr>
              <a:t> de quilômetros)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Terremotos!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</a:rPr>
              <a:t>(ESTRELAMOTOS)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ORIGEM</a:t>
            </a:r>
          </a:p>
        </p:txBody>
      </p:sp>
    </p:spTree>
    <p:extLst>
      <p:ext uri="{BB962C8B-B14F-4D97-AF65-F5344CB8AC3E}">
        <p14:creationId xmlns:p14="http://schemas.microsoft.com/office/powerpoint/2010/main" val="4225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Numa fração de segundos é capaz de liberar a mesma energia que o Sol libera em 250.000 anos!!!!</a:t>
            </a:r>
          </a:p>
        </p:txBody>
      </p:sp>
    </p:spTree>
    <p:extLst>
      <p:ext uri="{BB962C8B-B14F-4D97-AF65-F5344CB8AC3E}">
        <p14:creationId xmlns:p14="http://schemas.microsoft.com/office/powerpoint/2010/main" val="3181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tellar_quake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3999" cy="6858000"/>
          </a:xfrm>
        </p:spPr>
      </p:pic>
      <p:sp>
        <p:nvSpPr>
          <p:cNvPr id="2" name="CaixaDeTexto 1"/>
          <p:cNvSpPr txBox="1"/>
          <p:nvPr/>
        </p:nvSpPr>
        <p:spPr>
          <a:xfrm>
            <a:off x="179512" y="59492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Concepção artística de um “</a:t>
            </a:r>
            <a:r>
              <a:rPr lang="pt-BR" dirty="0" err="1">
                <a:solidFill>
                  <a:srgbClr val="FFFF00"/>
                </a:solidFill>
              </a:rPr>
              <a:t>estrelamoto</a:t>
            </a:r>
            <a:r>
              <a:rPr lang="pt-BR" dirty="0">
                <a:solidFill>
                  <a:srgbClr val="FFFF00"/>
                </a:solidFill>
              </a:rPr>
              <a:t>” pela </a:t>
            </a:r>
            <a:r>
              <a:rPr lang="pt-BR" dirty="0" err="1">
                <a:solidFill>
                  <a:srgbClr val="FFFF00"/>
                </a:solidFill>
              </a:rPr>
              <a:t>Nasa</a:t>
            </a:r>
            <a:r>
              <a:rPr lang="pt-BR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Priscila da Silva Mendes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</a:rPr>
              <a:t>Email</a:t>
            </a:r>
            <a:r>
              <a:rPr lang="pt-BR" dirty="0">
                <a:solidFill>
                  <a:schemeClr val="bg1"/>
                </a:solidFill>
              </a:rPr>
              <a:t>: priscila.silva.mendes@usp.br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CDA</a:t>
            </a:r>
          </a:p>
        </p:txBody>
      </p:sp>
    </p:spTree>
    <p:extLst>
      <p:ext uri="{BB962C8B-B14F-4D97-AF65-F5344CB8AC3E}">
        <p14:creationId xmlns:p14="http://schemas.microsoft.com/office/powerpoint/2010/main" val="40666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50166"/>
            <a:ext cx="8229600" cy="600317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Estrelas de 8 a 25Msol 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Algumas DEZENAS de quilômetros!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Descoberta em 1967 (1,34s), </a:t>
            </a:r>
            <a:r>
              <a:rPr lang="pt-BR" dirty="0" err="1">
                <a:solidFill>
                  <a:srgbClr val="FFFF00"/>
                </a:solidFill>
              </a:rPr>
              <a:t>Jocelyn</a:t>
            </a:r>
            <a:r>
              <a:rPr lang="pt-BR" dirty="0">
                <a:solidFill>
                  <a:srgbClr val="FFFF00"/>
                </a:solidFill>
              </a:rPr>
              <a:t> Bell e Antony Hewish (Nobel 1974). A princípio “LGM-1”.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FFFF00"/>
                </a:solidFill>
              </a:rPr>
              <a:t>(</a:t>
            </a:r>
            <a:r>
              <a:rPr lang="pt-BR" sz="1100" dirty="0">
                <a:solidFill>
                  <a:srgbClr val="FFFF00"/>
                </a:solidFill>
                <a:hlinkClick r:id="rId3"/>
              </a:rPr>
              <a:t>http://www.atnf.csiro.au/research/pulsar/audio/CP1919.wav</a:t>
            </a:r>
            <a:r>
              <a:rPr lang="pt-BR" sz="1100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endParaRPr lang="pt-BR" sz="11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11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59235"/>
            <a:ext cx="154305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PROPRIEDADES</a:t>
            </a:r>
          </a:p>
        </p:txBody>
      </p:sp>
    </p:spTree>
    <p:extLst>
      <p:ext uri="{BB962C8B-B14F-4D97-AF65-F5344CB8AC3E}">
        <p14:creationId xmlns:p14="http://schemas.microsoft.com/office/powerpoint/2010/main" val="24096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3"/>
            <a:ext cx="4937768" cy="551383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332657"/>
            <a:ext cx="4413176" cy="5741572"/>
          </a:xfrm>
        </p:spPr>
        <p:txBody>
          <a:bodyPr>
            <a:normAutofit/>
          </a:bodyPr>
          <a:lstStyle/>
          <a:p>
            <a:r>
              <a:rPr lang="pt-BR" sz="2500" dirty="0">
                <a:solidFill>
                  <a:srgbClr val="FFFF00"/>
                </a:solidFill>
              </a:rPr>
              <a:t>Metais em sua parte mais externa, prótons e elétrons livres.</a:t>
            </a:r>
          </a:p>
          <a:p>
            <a:pPr algn="ctr"/>
            <a:endParaRPr lang="pt-BR" sz="2500" dirty="0">
              <a:solidFill>
                <a:srgbClr val="FFFF00"/>
              </a:solidFill>
            </a:endParaRPr>
          </a:p>
          <a:p>
            <a:r>
              <a:rPr lang="pt-BR" sz="2500" dirty="0">
                <a:solidFill>
                  <a:srgbClr val="FFFF00"/>
                </a:solidFill>
              </a:rPr>
              <a:t>Densidade até 10¹⁸ kg/m³ em seu núcleo e o campo magnético até 10¹³ Gauss! Provável núcleo de quarks.</a:t>
            </a:r>
          </a:p>
          <a:p>
            <a:endParaRPr lang="pt-BR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98"/>
            <a:ext cx="4932040" cy="6857002"/>
          </a:xfrm>
        </p:spPr>
      </p:pic>
      <p:sp>
        <p:nvSpPr>
          <p:cNvPr id="5" name="CaixaDeTexto 4"/>
          <p:cNvSpPr txBox="1"/>
          <p:nvPr/>
        </p:nvSpPr>
        <p:spPr>
          <a:xfrm>
            <a:off x="179512" y="126876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Basicamente nêutrons!</a:t>
            </a:r>
          </a:p>
        </p:txBody>
      </p:sp>
    </p:spTree>
    <p:extLst>
      <p:ext uri="{BB962C8B-B14F-4D97-AF65-F5344CB8AC3E}">
        <p14:creationId xmlns:p14="http://schemas.microsoft.com/office/powerpoint/2010/main" val="180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7"/>
            <a:ext cx="7620000" cy="535305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578"/>
            <a:ext cx="8302768" cy="1612776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Uma colher de chá equivaleria cerca de 2.550 navios cargueiros!!!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79509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2051720" y="62068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Ou 900 Pirâmides de </a:t>
            </a:r>
            <a:r>
              <a:rPr lang="pt-BR" sz="3000" b="1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Guiza</a:t>
            </a:r>
            <a:r>
              <a:rPr lang="pt-BR" sz="3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4984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03"/>
            <a:ext cx="4679504" cy="428625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728568"/>
            <a:ext cx="4464496" cy="51435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188640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70 kg – balança Terra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88024" y="1988840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Mais de 1 trilhão kg num Pulsar!!!</a:t>
            </a:r>
          </a:p>
        </p:txBody>
      </p:sp>
    </p:spTree>
    <p:extLst>
      <p:ext uri="{BB962C8B-B14F-4D97-AF65-F5344CB8AC3E}">
        <p14:creationId xmlns:p14="http://schemas.microsoft.com/office/powerpoint/2010/main" val="28720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386</Words>
  <Application>Microsoft Office PowerPoint</Application>
  <PresentationFormat>Apresentação na tela (4:3)</PresentationFormat>
  <Paragraphs>55</Paragraphs>
  <Slides>22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Estrelas de Nêutrons</vt:lpstr>
      <vt:lpstr>ORIGEM</vt:lpstr>
      <vt:lpstr>Apresentação do PowerPoint</vt:lpstr>
      <vt:lpstr>PROPRIEDADES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2004 - Swift (x-rays) SGR-1806-20</vt:lpstr>
      <vt:lpstr>Apresentação do PowerPoint</vt:lpstr>
      <vt:lpstr>Apresentação do PowerPoint</vt:lpstr>
      <vt:lpstr>Apresentação do PowerPoint</vt:lpstr>
    </vt:vector>
  </TitlesOfParts>
  <Company>villefort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de Neutrons</dc:title>
  <dc:creator>Suporte</dc:creator>
  <cp:lastModifiedBy>priscilaalencarmendes@hotmail.com</cp:lastModifiedBy>
  <cp:revision>60</cp:revision>
  <dcterms:created xsi:type="dcterms:W3CDTF">2014-10-28T12:12:38Z</dcterms:created>
  <dcterms:modified xsi:type="dcterms:W3CDTF">2016-05-21T18:58:29Z</dcterms:modified>
</cp:coreProperties>
</file>