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1341100" cy="16057563"/>
  <p:notesSz cx="6858000" cy="9144000"/>
  <p:defaultTextStyle>
    <a:defPPr>
      <a:defRPr lang="pt-BR"/>
    </a:defPPr>
    <a:lvl1pPr marL="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267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535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4803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30706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13382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69606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7873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6141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057">
          <p15:clr>
            <a:srgbClr val="A4A3A4"/>
          </p15:clr>
        </p15:guide>
        <p15:guide id="2" pos="35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34" y="-72"/>
      </p:cViewPr>
      <p:guideLst>
        <p:guide orient="horz" pos="5057"/>
        <p:guide pos="35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3501E-F623-411A-B230-4A88EBD45653}" type="datetimeFigureOut">
              <a:rPr lang="pt-BR"/>
              <a:pPr/>
              <a:t>04/05/2015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82616-8944-4DF5-9D2F-FD460BE4F3D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3111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82616-8944-4DF5-9D2F-FD460BE4F3D7}" type="slidenum">
              <a:rPr lang="pt-BR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7664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0583" y="4988254"/>
            <a:ext cx="9639935" cy="344196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1165" y="9099286"/>
            <a:ext cx="7938770" cy="4103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2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5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9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22297" y="643050"/>
            <a:ext cx="2551748" cy="1370096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7055" y="643050"/>
            <a:ext cx="7466224" cy="1370096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69" y="10318473"/>
            <a:ext cx="9639935" cy="3189210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69" y="6805883"/>
            <a:ext cx="9639935" cy="3512591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8267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535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3480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307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1338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960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87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614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7055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5059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04/05/2015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7" y="3594366"/>
            <a:ext cx="5010955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7057" y="5092328"/>
            <a:ext cx="5010955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61125" y="3594366"/>
            <a:ext cx="5012923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61125" y="5092328"/>
            <a:ext cx="5012923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04/05/2015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04/05/2015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04/05/2015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057" y="639328"/>
            <a:ext cx="3731144" cy="2720865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4055" y="639330"/>
            <a:ext cx="6339991" cy="13704686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7057" y="3360195"/>
            <a:ext cx="3731144" cy="10983820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04/05/2015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2935" y="11240294"/>
            <a:ext cx="6804660" cy="1326982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22935" y="1434773"/>
            <a:ext cx="6804660" cy="9634538"/>
          </a:xfrm>
        </p:spPr>
        <p:txBody>
          <a:bodyPr/>
          <a:lstStyle>
            <a:lvl1pPr marL="0" indent="0">
              <a:buNone/>
              <a:defRPr sz="5500"/>
            </a:lvl1pPr>
            <a:lvl2pPr marL="782677" indent="0">
              <a:buNone/>
              <a:defRPr sz="4800"/>
            </a:lvl2pPr>
            <a:lvl3pPr marL="1565354" indent="0">
              <a:buNone/>
              <a:defRPr sz="4000"/>
            </a:lvl3pPr>
            <a:lvl4pPr marL="2348030" indent="0">
              <a:buNone/>
              <a:defRPr sz="3400"/>
            </a:lvl4pPr>
            <a:lvl5pPr marL="3130706" indent="0">
              <a:buNone/>
              <a:defRPr sz="3400"/>
            </a:lvl5pPr>
            <a:lvl6pPr marL="3913382" indent="0">
              <a:buNone/>
              <a:defRPr sz="3400"/>
            </a:lvl6pPr>
            <a:lvl7pPr marL="4696060" indent="0">
              <a:buNone/>
              <a:defRPr sz="3400"/>
            </a:lvl7pPr>
            <a:lvl8pPr marL="5478737" indent="0">
              <a:buNone/>
              <a:defRPr sz="3400"/>
            </a:lvl8pPr>
            <a:lvl9pPr marL="6261414" indent="0">
              <a:buNone/>
              <a:defRPr sz="3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22935" y="12567276"/>
            <a:ext cx="6804660" cy="1884531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04/05/2015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67055" y="643047"/>
            <a:ext cx="10206990" cy="2676261"/>
          </a:xfrm>
          <a:prstGeom prst="rect">
            <a:avLst/>
          </a:prstGeom>
        </p:spPr>
        <p:txBody>
          <a:bodyPr vert="horz" lIns="156535" tIns="78268" rIns="156535" bIns="78268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5" y="3746766"/>
            <a:ext cx="10206990" cy="10597249"/>
          </a:xfrm>
          <a:prstGeom prst="rect">
            <a:avLst/>
          </a:prstGeom>
        </p:spPr>
        <p:txBody>
          <a:bodyPr vert="horz" lIns="156535" tIns="78268" rIns="156535" bIns="78268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67055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B3004-375D-432E-B53D-F866DD015A32}" type="datetimeFigureOut">
              <a:rPr lang="pt-BR" smtClean="0"/>
              <a:pPr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874876" y="14882984"/>
            <a:ext cx="3591348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127788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5354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7008" indent="-587008" algn="l" defTabSz="1565354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1849" indent="-489172" algn="l" defTabSz="156535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669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739367" indent="-391338" algn="l" defTabSz="156535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22044" indent="-391338" algn="l" defTabSz="1565354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0472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87399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0075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5275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267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535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4803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30706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13382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9606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7873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6141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www.eso.org/public/portugal/images/potw1333a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Imagem 1"/>
          <p:cNvPicPr>
            <a:picLocks noChangeArrowheads="1"/>
          </p:cNvPicPr>
          <p:nvPr/>
        </p:nvPicPr>
        <p:blipFill>
          <a:blip r:embed="rId3" cstate="print"/>
          <a:srcRect l="453" t="2912" r="680" b="6407"/>
          <a:stretch>
            <a:fillRect/>
          </a:stretch>
        </p:blipFill>
        <p:spPr bwMode="auto">
          <a:xfrm>
            <a:off x="-2464" y="-9924"/>
            <a:ext cx="11348807" cy="4299495"/>
          </a:xfrm>
          <a:prstGeom prst="rect">
            <a:avLst/>
          </a:prstGeom>
          <a:noFill/>
        </p:spPr>
      </p:pic>
      <p:pic>
        <p:nvPicPr>
          <p:cNvPr id="12290" name="Imagem 5" descr="logo_CDC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33" y="14725525"/>
            <a:ext cx="1798089" cy="1026439"/>
          </a:xfrm>
          <a:prstGeom prst="rect">
            <a:avLst/>
          </a:prstGeom>
          <a:noFill/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247584" y="3051572"/>
            <a:ext cx="8873362" cy="12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Sábado, 09 de maio de 2015, às 21:00</a:t>
            </a:r>
            <a:endParaRPr lang="pt-BR" sz="2400" dirty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Auditório do Observatório Dietrich </a:t>
            </a:r>
            <a:r>
              <a:rPr lang="pt-BR" sz="2400" b="1" dirty="0" err="1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Schiel</a:t>
            </a:r>
            <a:endParaRPr lang="pt-BR" sz="2400" dirty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Entrada franca</a:t>
            </a:r>
            <a:endParaRPr lang="pt-BR" sz="24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884115" y="4356373"/>
            <a:ext cx="989900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Tema da Palestra:</a:t>
            </a:r>
          </a:p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 dirty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ctr"/>
            <a:r>
              <a:rPr lang="pt-BR" sz="6000" b="1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Uma </a:t>
            </a:r>
            <a:r>
              <a:rPr lang="pt-BR" sz="6000" b="1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História </a:t>
            </a:r>
            <a:endParaRPr lang="pt-BR" sz="6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ctr"/>
            <a:r>
              <a:rPr lang="pt-BR" sz="60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Escrita pela Luz</a:t>
            </a:r>
          </a:p>
          <a:p>
            <a:pPr algn="ctr"/>
            <a:endParaRPr lang="pt-BR" sz="12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Palestrante</a:t>
            </a:r>
            <a:r>
              <a:rPr lang="pt-BR" sz="2800" b="1" dirty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: </a:t>
            </a:r>
            <a:r>
              <a:rPr lang="pt-BR" sz="2800" dirty="0">
                <a:latin typeface="Century Gothic" pitchFamily="34" charset="0"/>
              </a:rPr>
              <a:t>Jéssica Cristina Ramos </a:t>
            </a:r>
            <a:r>
              <a:rPr lang="pt-BR" sz="2000" dirty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(</a:t>
            </a:r>
            <a:r>
              <a:rPr lang="pt-BR" sz="2000" dirty="0">
                <a:latin typeface="Century Gothic" pitchFamily="34" charset="0"/>
              </a:rPr>
              <a:t>jessica.ramos@usp.br</a:t>
            </a:r>
            <a:r>
              <a:rPr lang="pt-BR" sz="2000" dirty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)</a:t>
            </a:r>
            <a:endParaRPr lang="pt-BR" sz="20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0" y="1013486"/>
            <a:ext cx="11341100" cy="150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8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Sessão Astronomia</a:t>
            </a:r>
            <a:endParaRPr lang="pt-BR" sz="8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40215" y="14653517"/>
            <a:ext cx="4010255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Maiores informa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ões: (16) 3373-9191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" y="-8236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1" y="278507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598542" y="14653517"/>
            <a:ext cx="1275856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Realiza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ão: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932090" y="13144585"/>
            <a:ext cx="4882476" cy="1220900"/>
          </a:xfrm>
          <a:prstGeom prst="rect">
            <a:avLst/>
          </a:prstGeom>
        </p:spPr>
        <p:txBody>
          <a:bodyPr wrap="square" lIns="111810" tIns="55906" rIns="111810" bIns="55906" anchor="t">
            <a:spAutoFit/>
          </a:bodyPr>
          <a:lstStyle/>
          <a:p>
            <a:pPr algn="just"/>
            <a:r>
              <a:rPr lang="pt-BR" sz="1400" dirty="0" smtClean="0">
                <a:latin typeface="Century Gothic" charset="0"/>
              </a:rPr>
              <a:t>Um local afastado das luzes artificiais revela um céu em toda a sua exuberância. Fonte da imagem: </a:t>
            </a:r>
            <a:r>
              <a:rPr lang="pt-BR" sz="1400" dirty="0" smtClean="0">
                <a:latin typeface="Century Gothic" charset="0"/>
                <a:hlinkClick r:id="rId5"/>
              </a:rPr>
              <a:t>http</a:t>
            </a:r>
            <a:r>
              <a:rPr lang="pt-BR" sz="1400" dirty="0">
                <a:latin typeface="Century Gothic" charset="0"/>
                <a:hlinkClick r:id="rId5"/>
              </a:rPr>
              <a:t>://www.eso.org/public/portugal/images/potw1333a</a:t>
            </a:r>
            <a:r>
              <a:rPr lang="pt-BR" sz="1400" dirty="0" smtClean="0">
                <a:latin typeface="Century Gothic" charset="0"/>
                <a:hlinkClick r:id="rId5"/>
              </a:rPr>
              <a:t>/</a:t>
            </a:r>
            <a:endParaRPr lang="pt-BR" sz="1400" dirty="0" smtClean="0">
              <a:latin typeface="Century Gothic" charset="0"/>
            </a:endParaRPr>
          </a:p>
          <a:p>
            <a:pPr algn="just"/>
            <a:endParaRPr lang="pt-BR" sz="1600" dirty="0">
              <a:latin typeface="Century Gothic" pitchFamily="34" charset="0"/>
            </a:endParaRPr>
          </a:p>
        </p:txBody>
      </p:sp>
      <p:pic>
        <p:nvPicPr>
          <p:cNvPr id="2" name="Picture 2" descr="C:\Users\ANDRE\Documents\MULTIMÍDIA\Imagens\logos\cda-logo-fundo-branco.jpg"/>
          <p:cNvPicPr>
            <a:picLocks noChangeAspect="1" noChangeArrowheads="1"/>
          </p:cNvPicPr>
          <p:nvPr/>
        </p:nvPicPr>
        <p:blipFill>
          <a:blip r:embed="rId6" cstate="print"/>
          <a:srcRect b="6015"/>
          <a:stretch>
            <a:fillRect/>
          </a:stretch>
        </p:blipFill>
        <p:spPr bwMode="auto">
          <a:xfrm>
            <a:off x="9413063" y="14437493"/>
            <a:ext cx="1515651" cy="1410511"/>
          </a:xfrm>
          <a:prstGeom prst="rect">
            <a:avLst/>
          </a:prstGeom>
          <a:noFill/>
        </p:spPr>
      </p:pic>
      <p:cxnSp>
        <p:nvCxnSpPr>
          <p:cNvPr id="22" name="Conector reto 21"/>
          <p:cNvCxnSpPr/>
          <p:nvPr/>
        </p:nvCxnSpPr>
        <p:spPr>
          <a:xfrm>
            <a:off x="990030" y="14581509"/>
            <a:ext cx="9793088" cy="0"/>
          </a:xfrm>
          <a:prstGeom prst="line">
            <a:avLst/>
          </a:prstGeom>
          <a:ln w="476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AutoShape 2" descr="mailbox://C:/Users/Jorge/AppData/Roaming/Thunderbird/Profiles/r658lv6z.default/Mail/cdcc.usp.br/Inbox?number=331368&amp;part=1.2.2&amp;filename=13874836909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mailbox://C:/Users/Jorge/AppData/Roaming/Thunderbird/Profiles/r658lv6z.default/Mail/cdcc.usp.br/Inbox?number=331368&amp;part=1.2.2&amp;filename=13874836909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958582" y="7668741"/>
            <a:ext cx="4752528" cy="619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sz="2200" b="1" dirty="0" smtClean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Sinopse:     </a:t>
            </a:r>
          </a:p>
          <a:p>
            <a:pPr algn="just"/>
            <a:endParaRPr lang="pt-BR" sz="2200" dirty="0" smtClean="0">
              <a:solidFill>
                <a:srgbClr val="000000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r>
              <a:rPr lang="pt-BR" sz="2200" dirty="0" smtClean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     A luz dos astros sempre fascinou e intrigou a Humanidade. Com o tempo, percebemos que os nossos olhos eram insuficientes para captar suas sutilezas e então criamos </a:t>
            </a:r>
            <a:r>
              <a:rPr lang="pt-BR" sz="2200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aparelhos, aprimoramos </a:t>
            </a:r>
            <a:r>
              <a:rPr lang="pt-BR" sz="2200" dirty="0" smtClean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lentes e espelhos e com isso descobrimos que luz </a:t>
            </a:r>
            <a:r>
              <a:rPr lang="pt-BR" sz="2200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carrega </a:t>
            </a:r>
            <a:r>
              <a:rPr lang="pt-BR" sz="2200" dirty="0" smtClean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a história desses pontos de luz.</a:t>
            </a:r>
          </a:p>
          <a:p>
            <a:pPr algn="just"/>
            <a:endParaRPr lang="pt-BR" sz="2200" dirty="0">
              <a:solidFill>
                <a:srgbClr val="000000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r>
              <a:rPr lang="pt-BR" sz="2200" dirty="0" smtClean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     Em referência </a:t>
            </a:r>
            <a:r>
              <a:rPr lang="pt-BR" sz="2200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ao ano internacional da luz, </a:t>
            </a:r>
            <a:r>
              <a:rPr lang="pt-BR" sz="2200" dirty="0" smtClean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na Sessão Astronomia desta semana  a palestrante mostrará como a luz e os aparelhos usados para observá-la desvelam os mistérios dos astros.</a:t>
            </a:r>
            <a:endParaRPr lang="pt-BR" sz="2200" dirty="0">
              <a:solidFill>
                <a:srgbClr val="000000"/>
              </a:solidFill>
              <a:latin typeface="Century Gothic" pitchFamily="34" charset="0"/>
              <a:cs typeface="Times New Roman" pitchFamily="18" charset="0"/>
            </a:endParaRPr>
          </a:p>
          <a:p>
            <a:endParaRPr lang="pt-BR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b="1" dirty="0">
              <a:solidFill>
                <a:srgbClr val="000000"/>
              </a:solidFill>
              <a:latin typeface="Century Gothic" pitchFamily="34" charset="0"/>
              <a:cs typeface="Aharoni" pitchFamily="2" charset="-79"/>
            </a:endParaRPr>
          </a:p>
          <a:p>
            <a:pPr algn="just"/>
            <a:r>
              <a:rPr lang="pt-BR" sz="2000" b="1" dirty="0">
                <a:solidFill>
                  <a:srgbClr val="000000"/>
                </a:solidFill>
                <a:latin typeface="Century Gothic" pitchFamily="34" charset="0"/>
                <a:cs typeface="Aharoni" pitchFamily="2" charset="-79"/>
              </a:rPr>
              <a:t>     </a:t>
            </a:r>
            <a:endParaRPr lang="pt-BR" sz="2000" b="1" dirty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endParaRPr lang="pt-BR" sz="2000" dirty="0"/>
          </a:p>
          <a:p>
            <a:pPr algn="just"/>
            <a:r>
              <a:rPr lang="pt-BR" sz="1800" dirty="0">
                <a:latin typeface="Century Gothic" pitchFamily="34" charset="0"/>
              </a:rPr>
              <a:t>     </a:t>
            </a:r>
          </a:p>
          <a:p>
            <a:pPr algn="just"/>
            <a:endParaRPr lang="pt-BR" sz="2000" dirty="0">
              <a:latin typeface="Century Gothic" pitchFamily="34" charset="0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rgbClr val="000000"/>
              </a:solidFill>
              <a:latin typeface="Century Gothic" pitchFamily="34" charset="0"/>
              <a:cs typeface="Aharoni" pitchFamily="2" charset="-79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endParaRPr lang="pt-BR" sz="1800" dirty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/>
            <a:endParaRPr lang="pt-BR" sz="1800" dirty="0">
              <a:latin typeface="Century Gothic" pitchFamily="34" charset="0"/>
            </a:endParaRPr>
          </a:p>
          <a:p>
            <a:pPr algn="just"/>
            <a:endParaRPr lang="pt-BR" sz="1800" dirty="0">
              <a:latin typeface="Century Gothic" pitchFamily="34" charset="0"/>
            </a:endParaRPr>
          </a:p>
          <a:p>
            <a:pPr algn="just"/>
            <a:r>
              <a:rPr lang="pt-BR" sz="1800" dirty="0">
                <a:latin typeface="Century Gothic" pitchFamily="34" charset="0"/>
              </a:rPr>
              <a:t/>
            </a:r>
            <a:br>
              <a:rPr lang="pt-BR" sz="1800" dirty="0">
                <a:latin typeface="Century Gothic" pitchFamily="34" charset="0"/>
              </a:rPr>
            </a:br>
            <a:endParaRPr lang="pt-BR" sz="1600" dirty="0">
              <a:latin typeface="Century Gothic" pitchFamily="34" charset="0"/>
            </a:endParaRPr>
          </a:p>
          <a:p>
            <a:pPr algn="just"/>
            <a:endParaRPr lang="pt-BR" sz="1800" dirty="0">
              <a:latin typeface="Century Gothic" pitchFamily="34" charset="0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endParaRPr lang="pt-BR" sz="1700" b="1" dirty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Century Gothic" pitchFamily="34" charset="0"/>
              </a:rPr>
              <a:t>          </a:t>
            </a:r>
            <a:endParaRPr lang="pt-BR" sz="2000" b="1" dirty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endParaRPr lang="pt-BR" sz="1800" dirty="0">
              <a:latin typeface="Century Gothic" pitchFamily="34" charset="0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 descr="ob. pessoal.jpg"/>
          <p:cNvPicPr>
            <a:picLocks noChangeAspect="1"/>
          </p:cNvPicPr>
          <p:nvPr/>
        </p:nvPicPr>
        <p:blipFill>
          <a:blip r:embed="rId7" cstate="print">
            <a:lum bright="25000" contrast="24000"/>
          </a:blip>
          <a:srcRect l="7057" r="10455"/>
          <a:stretch>
            <a:fillRect/>
          </a:stretch>
        </p:blipFill>
        <p:spPr>
          <a:xfrm>
            <a:off x="990029" y="7812757"/>
            <a:ext cx="4785205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155</Words>
  <Application>Microsoft Office PowerPoint</Application>
  <PresentationFormat>Personalizar</PresentationFormat>
  <Paragraphs>36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</dc:creator>
  <cp:lastModifiedBy>Jorge</cp:lastModifiedBy>
  <cp:revision>269</cp:revision>
  <dcterms:created xsi:type="dcterms:W3CDTF">2012-01-24T12:22:50Z</dcterms:created>
  <dcterms:modified xsi:type="dcterms:W3CDTF">2015-05-04T17:26:23Z</dcterms:modified>
</cp:coreProperties>
</file>