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746" y="1356"/>
      </p:cViewPr>
      <p:guideLst>
        <p:guide orient="horz" pos="5058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23/02/2015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23/02/2015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23/02/2015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23/02/2015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23/02/2015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23/02/2015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23/02/2015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23/02/2015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23/02/2015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23/02/2015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23/02/2015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23/02/2015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hyperlink" Target="http://beforeitsnews.com/alternative/2014/07/the-origin-of-zodiac-constellation-names-3000292.html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2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3" y="14725525"/>
            <a:ext cx="1798089" cy="1026439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51572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28 de fevereiro de 2015, às 21:00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0" y="4284365"/>
            <a:ext cx="11341100" cy="225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marL="536575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8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6000" dirty="0" smtClean="0">
                <a:latin typeface="Century Gothic" pitchFamily="34" charset="0"/>
                <a:ea typeface="Adobe Ming Std L" pitchFamily="18" charset="-128"/>
              </a:rPr>
              <a:t>O Zodíaco </a:t>
            </a:r>
            <a:r>
              <a:rPr lang="pt-BR" sz="4800" dirty="0" smtClean="0">
                <a:latin typeface="Century Gothic" pitchFamily="34" charset="0"/>
                <a:ea typeface="Adobe Ming Std L" pitchFamily="18" charset="-128"/>
              </a:rPr>
              <a:t>(</a:t>
            </a:r>
            <a:r>
              <a:rPr lang="pt-BR" sz="3600" dirty="0" smtClean="0">
                <a:latin typeface="Century Gothic" pitchFamily="34" charset="0"/>
                <a:ea typeface="Adobe Ming Std L" pitchFamily="18" charset="-128"/>
              </a:rPr>
              <a:t>Parte I</a:t>
            </a:r>
            <a:r>
              <a:rPr lang="pt-BR" sz="4800" dirty="0" smtClean="0">
                <a:latin typeface="Century Gothic" pitchFamily="34" charset="0"/>
                <a:ea typeface="Adobe Ming Std L" pitchFamily="18" charset="-128"/>
              </a:rPr>
              <a:t>)</a:t>
            </a:r>
            <a:endParaRPr lang="pt-BR" sz="6000" dirty="0" smtClean="0">
              <a:latin typeface="Century Gothic" pitchFamily="34" charset="0"/>
              <a:ea typeface="Adobe Ming Std L" pitchFamily="18" charset="-128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600" dirty="0" smtClean="0">
              <a:latin typeface="Century Gothic" pitchFamily="34" charset="0"/>
              <a:ea typeface="Adobe Ming Std L" pitchFamily="18" charset="-128"/>
            </a:endParaRPr>
          </a:p>
          <a:p>
            <a:pPr marL="536575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Palestrante: </a:t>
            </a:r>
            <a:r>
              <a:rPr lang="pt-BR" sz="2800" dirty="0" smtClean="0">
                <a:latin typeface="Century Gothic" pitchFamily="34" charset="0"/>
              </a:rPr>
              <a:t>João Paulo Monteiro </a:t>
            </a:r>
            <a:r>
              <a:rPr lang="pt-BR" sz="2800" dirty="0" err="1" smtClean="0">
                <a:latin typeface="Century Gothic" pitchFamily="34" charset="0"/>
              </a:rPr>
              <a:t>Cruvinel</a:t>
            </a:r>
            <a:r>
              <a:rPr lang="pt-BR" sz="2800" dirty="0" smtClean="0">
                <a:latin typeface="Century Gothic" pitchFamily="34" charset="0"/>
              </a:rPr>
              <a:t> da Costa </a:t>
            </a:r>
          </a:p>
          <a:p>
            <a:pPr marL="536575"/>
            <a:r>
              <a:rPr lang="pt-BR" sz="2400" dirty="0" smtClean="0">
                <a:latin typeface="Century Gothic" pitchFamily="34" charset="0"/>
              </a:rPr>
              <a:t>(joao.monteiro.costa@usp.br )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557982" y="14653517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informações: (16) 3373-9191</a:t>
            </a:r>
            <a:endParaRPr lang="pt-BR" sz="15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>
              <a:latin typeface="Century Gothic" pitchFamily="34" charset="0"/>
            </a:endParaRP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5598542" y="14653517"/>
            <a:ext cx="1440160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Realização:</a:t>
            </a:r>
            <a:endParaRPr lang="pt-BR" sz="1500" dirty="0" smtClean="0"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4" cstate="print"/>
          <a:srcRect b="6015"/>
          <a:stretch>
            <a:fillRect/>
          </a:stretch>
        </p:blipFill>
        <p:spPr bwMode="auto">
          <a:xfrm>
            <a:off x="9413063" y="14437493"/>
            <a:ext cx="1515651" cy="1410511"/>
          </a:xfrm>
          <a:prstGeom prst="rect">
            <a:avLst/>
          </a:prstGeom>
          <a:noFill/>
        </p:spPr>
      </p:pic>
      <p:cxnSp>
        <p:nvCxnSpPr>
          <p:cNvPr id="22" name="Conector reto 21"/>
          <p:cNvCxnSpPr/>
          <p:nvPr/>
        </p:nvCxnSpPr>
        <p:spPr>
          <a:xfrm>
            <a:off x="629990" y="14437493"/>
            <a:ext cx="10153128" cy="0"/>
          </a:xfrm>
          <a:prstGeom prst="line">
            <a:avLst/>
          </a:prstGeom>
          <a:ln w="476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/>
          <p:cNvSpPr txBox="1"/>
          <p:nvPr/>
        </p:nvSpPr>
        <p:spPr>
          <a:xfrm>
            <a:off x="557982" y="12853317"/>
            <a:ext cx="5040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Century Gothic" pitchFamily="34" charset="0"/>
              </a:rPr>
              <a:t>Fonte </a:t>
            </a:r>
            <a:r>
              <a:rPr lang="pt-BR" sz="1600" dirty="0" smtClean="0">
                <a:latin typeface="Century Gothic" pitchFamily="34" charset="0"/>
              </a:rPr>
              <a:t>da imagem: </a:t>
            </a:r>
            <a:r>
              <a:rPr lang="pt-BR" sz="1600" dirty="0" smtClean="0">
                <a:latin typeface="Century Gothic" pitchFamily="34" charset="0"/>
                <a:hlinkClick r:id="rId5"/>
              </a:rPr>
              <a:t>http://</a:t>
            </a:r>
            <a:r>
              <a:rPr lang="pt-BR" sz="1600" dirty="0" smtClean="0">
                <a:latin typeface="Century Gothic" pitchFamily="34" charset="0"/>
                <a:hlinkClick r:id="rId5"/>
              </a:rPr>
              <a:t>beforeitsnews.com/alternative/2014/07/the-origin-of-zodiac-constellation-names-3000292.html</a:t>
            </a:r>
            <a:endParaRPr lang="pt-BR" sz="1600" dirty="0" smtClean="0">
              <a:latin typeface="Century Gothic" pitchFamily="34" charset="0"/>
            </a:endParaRPr>
          </a:p>
          <a:p>
            <a:endParaRPr lang="pt-BR" sz="1600" dirty="0" smtClean="0">
              <a:latin typeface="Century Gothic" pitchFamily="34" charset="0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5886574" y="7430060"/>
            <a:ext cx="511256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Sinopse:</a:t>
            </a:r>
          </a:p>
          <a:p>
            <a:pPr algn="just"/>
            <a:endParaRPr lang="pt-BR" sz="2000" dirty="0" smtClean="0">
              <a:latin typeface="Century Gothic" pitchFamily="34" charset="0"/>
            </a:endParaRPr>
          </a:p>
          <a:p>
            <a:pPr algn="just"/>
            <a:r>
              <a:rPr lang="pt-BR" sz="2200" dirty="0" smtClean="0">
                <a:latin typeface="Century Gothic" pitchFamily="34" charset="0"/>
              </a:rPr>
              <a:t>     É difícil encontrar alguém que não saiba seu signo, e não é raro </a:t>
            </a:r>
            <a:r>
              <a:rPr lang="pt-BR" sz="2200" dirty="0" smtClean="0">
                <a:latin typeface="Century Gothic" pitchFamily="34" charset="0"/>
              </a:rPr>
              <a:t>conhecer </a:t>
            </a:r>
            <a:r>
              <a:rPr lang="pt-BR" sz="2200" dirty="0" smtClean="0">
                <a:latin typeface="Century Gothic" pitchFamily="34" charset="0"/>
              </a:rPr>
              <a:t>pessoas que não saem de casa sem consultar seu horóscopo. </a:t>
            </a:r>
            <a:r>
              <a:rPr lang="pt-BR" sz="2200" dirty="0" smtClean="0">
                <a:latin typeface="Century Gothic" pitchFamily="34" charset="0"/>
              </a:rPr>
              <a:t>A </a:t>
            </a:r>
            <a:r>
              <a:rPr lang="pt-BR" sz="2200" dirty="0" smtClean="0">
                <a:latin typeface="Century Gothic" pitchFamily="34" charset="0"/>
              </a:rPr>
              <a:t>Astrologia e a Astronomia, embora tenham nascido juntas, seguiram rumos completamente diferentes. </a:t>
            </a:r>
            <a:r>
              <a:rPr lang="pt-BR" sz="2200" dirty="0" smtClean="0">
                <a:latin typeface="Century Gothic" pitchFamily="34" charset="0"/>
              </a:rPr>
              <a:t>     Mesmo </a:t>
            </a:r>
            <a:r>
              <a:rPr lang="pt-BR" sz="2200" dirty="0" smtClean="0">
                <a:latin typeface="Century Gothic" pitchFamily="34" charset="0"/>
              </a:rPr>
              <a:t>assim, ainda hoje, </a:t>
            </a:r>
            <a:r>
              <a:rPr lang="pt-BR" sz="2200" dirty="0" smtClean="0">
                <a:latin typeface="Century Gothic" pitchFamily="34" charset="0"/>
              </a:rPr>
              <a:t>é frequente </a:t>
            </a:r>
            <a:r>
              <a:rPr lang="pt-BR" sz="2200" dirty="0" smtClean="0">
                <a:latin typeface="Century Gothic" pitchFamily="34" charset="0"/>
              </a:rPr>
              <a:t>a confusão na cabeça de muitos dos nossos visitantes.</a:t>
            </a:r>
          </a:p>
          <a:p>
            <a:pPr algn="just"/>
            <a:endParaRPr lang="pt-BR" sz="2200" dirty="0" smtClean="0">
              <a:latin typeface="Century Gothic" pitchFamily="34" charset="0"/>
            </a:endParaRPr>
          </a:p>
          <a:p>
            <a:pPr algn="just"/>
            <a:r>
              <a:rPr lang="pt-BR" sz="2200" dirty="0" smtClean="0">
                <a:latin typeface="Century Gothic" pitchFamily="34" charset="0"/>
              </a:rPr>
              <a:t> </a:t>
            </a:r>
            <a:r>
              <a:rPr lang="pt-BR" sz="2200" dirty="0" smtClean="0">
                <a:latin typeface="Century Gothic" pitchFamily="34" charset="0"/>
              </a:rPr>
              <a:t>    </a:t>
            </a:r>
            <a:r>
              <a:rPr lang="pt-BR" sz="2200" dirty="0" smtClean="0">
                <a:latin typeface="Century Gothic" pitchFamily="34" charset="0"/>
              </a:rPr>
              <a:t>A </a:t>
            </a:r>
            <a:r>
              <a:rPr lang="pt-BR" sz="2200" dirty="0" smtClean="0">
                <a:latin typeface="Century Gothic" pitchFamily="34" charset="0"/>
              </a:rPr>
              <a:t>Sessão Astronomia </a:t>
            </a:r>
            <a:r>
              <a:rPr lang="pt-BR" sz="2200" dirty="0" smtClean="0">
                <a:latin typeface="Century Gothic" pitchFamily="34" charset="0"/>
              </a:rPr>
              <a:t>desta </a:t>
            </a:r>
            <a:r>
              <a:rPr lang="pt-BR" sz="2200" dirty="0" smtClean="0">
                <a:latin typeface="Century Gothic" pitchFamily="34" charset="0"/>
              </a:rPr>
              <a:t>semana é a primeira de duas que visam esclarecer um pouco essa situação e contar a história e as lendas por trás das treze constelações do Zodíaco.</a:t>
            </a:r>
            <a:endParaRPr lang="pt-BR" sz="2200" dirty="0">
              <a:latin typeface="Century Gothic" pitchFamily="34" charset="0"/>
            </a:endParaRPr>
          </a:p>
        </p:txBody>
      </p:sp>
      <p:pic>
        <p:nvPicPr>
          <p:cNvPr id="1026" name="Picture 2" descr="http://journeytothestars.files.wordpress.com/2011/01/zodiac.gif"/>
          <p:cNvPicPr>
            <a:picLocks noChangeAspect="1" noChangeArrowheads="1"/>
          </p:cNvPicPr>
          <p:nvPr/>
        </p:nvPicPr>
        <p:blipFill>
          <a:blip r:embed="rId6" cstate="print"/>
          <a:srcRect l="13146" r="13146"/>
          <a:stretch>
            <a:fillRect/>
          </a:stretch>
        </p:blipFill>
        <p:spPr bwMode="auto">
          <a:xfrm>
            <a:off x="606205" y="7586414"/>
            <a:ext cx="5114963" cy="51948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1853</TotalTime>
  <Words>146</Words>
  <Application>Microsoft Office PowerPoint</Application>
  <PresentationFormat>Personalizar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ANDRE</cp:lastModifiedBy>
  <cp:revision>242</cp:revision>
  <dcterms:created xsi:type="dcterms:W3CDTF">2012-01-24T12:22:50Z</dcterms:created>
  <dcterms:modified xsi:type="dcterms:W3CDTF">2015-02-23T19:21:55Z</dcterms:modified>
</cp:coreProperties>
</file>