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1341100" cy="16057563"/>
  <p:notesSz cx="6858000" cy="9144000"/>
  <p:defaultTextStyle>
    <a:defPPr>
      <a:defRPr lang="pt-BR"/>
    </a:defPPr>
    <a:lvl1pPr marL="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1pPr>
    <a:lvl2pPr marL="78267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2pPr>
    <a:lvl3pPr marL="156535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3pPr>
    <a:lvl4pPr marL="234803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4pPr>
    <a:lvl5pPr marL="3130706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5pPr>
    <a:lvl6pPr marL="3913382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6pPr>
    <a:lvl7pPr marL="469606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7pPr>
    <a:lvl8pPr marL="547873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8pPr>
    <a:lvl9pPr marL="626141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590" y="1398"/>
      </p:cViewPr>
      <p:guideLst>
        <p:guide orient="horz" pos="5057"/>
        <p:guide pos="35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0583" y="4988254"/>
            <a:ext cx="9639935" cy="344196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01165" y="9099286"/>
            <a:ext cx="7938770" cy="4103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82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65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48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30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696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78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261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08/04/2015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08/04/2015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222297" y="643050"/>
            <a:ext cx="2551748" cy="1370096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67055" y="643050"/>
            <a:ext cx="7466224" cy="1370096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08/04/2015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08/04/2015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869" y="10318473"/>
            <a:ext cx="9639935" cy="3189210"/>
          </a:xfrm>
        </p:spPr>
        <p:txBody>
          <a:bodyPr anchor="t"/>
          <a:lstStyle>
            <a:lvl1pPr algn="l">
              <a:defRPr sz="68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95869" y="6805883"/>
            <a:ext cx="9639935" cy="3512591"/>
          </a:xfrm>
        </p:spPr>
        <p:txBody>
          <a:bodyPr anchor="b"/>
          <a:lstStyle>
            <a:lvl1pPr marL="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1pPr>
            <a:lvl2pPr marL="782677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565354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34803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13070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91338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69606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47873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26141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08/04/2015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67055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5059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08/04/2015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7" y="3594366"/>
            <a:ext cx="5010955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67057" y="5092328"/>
            <a:ext cx="5010955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761125" y="3594366"/>
            <a:ext cx="5012923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761125" y="5092328"/>
            <a:ext cx="5012923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08/04/2015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08/04/2015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08/04/2015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7057" y="639328"/>
            <a:ext cx="3731144" cy="2720865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34055" y="639330"/>
            <a:ext cx="6339991" cy="13704686"/>
          </a:xfrm>
        </p:spPr>
        <p:txBody>
          <a:bodyPr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67057" y="3360195"/>
            <a:ext cx="3731144" cy="10983820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08/04/2015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2935" y="11240294"/>
            <a:ext cx="6804660" cy="1326982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22935" y="1434773"/>
            <a:ext cx="6804660" cy="9634538"/>
          </a:xfrm>
        </p:spPr>
        <p:txBody>
          <a:bodyPr/>
          <a:lstStyle>
            <a:lvl1pPr marL="0" indent="0">
              <a:buNone/>
              <a:defRPr sz="5500"/>
            </a:lvl1pPr>
            <a:lvl2pPr marL="782677" indent="0">
              <a:buNone/>
              <a:defRPr sz="4800"/>
            </a:lvl2pPr>
            <a:lvl3pPr marL="1565354" indent="0">
              <a:buNone/>
              <a:defRPr sz="4000"/>
            </a:lvl3pPr>
            <a:lvl4pPr marL="2348030" indent="0">
              <a:buNone/>
              <a:defRPr sz="3400"/>
            </a:lvl4pPr>
            <a:lvl5pPr marL="3130706" indent="0">
              <a:buNone/>
              <a:defRPr sz="3400"/>
            </a:lvl5pPr>
            <a:lvl6pPr marL="3913382" indent="0">
              <a:buNone/>
              <a:defRPr sz="3400"/>
            </a:lvl6pPr>
            <a:lvl7pPr marL="4696060" indent="0">
              <a:buNone/>
              <a:defRPr sz="3400"/>
            </a:lvl7pPr>
            <a:lvl8pPr marL="5478737" indent="0">
              <a:buNone/>
              <a:defRPr sz="3400"/>
            </a:lvl8pPr>
            <a:lvl9pPr marL="6261414" indent="0">
              <a:buNone/>
              <a:defRPr sz="34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22935" y="12567276"/>
            <a:ext cx="6804660" cy="1884531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08/04/2015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67055" y="643047"/>
            <a:ext cx="10206990" cy="2676261"/>
          </a:xfrm>
          <a:prstGeom prst="rect">
            <a:avLst/>
          </a:prstGeom>
        </p:spPr>
        <p:txBody>
          <a:bodyPr vert="horz" lIns="156535" tIns="78268" rIns="156535" bIns="78268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5" y="3746766"/>
            <a:ext cx="10206990" cy="10597249"/>
          </a:xfrm>
          <a:prstGeom prst="rect">
            <a:avLst/>
          </a:prstGeom>
        </p:spPr>
        <p:txBody>
          <a:bodyPr vert="horz" lIns="156535" tIns="78268" rIns="156535" bIns="78268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67055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B3004-375D-432E-B53D-F866DD015A32}" type="datetimeFigureOut">
              <a:rPr lang="pt-BR" smtClean="0"/>
              <a:pPr/>
              <a:t>08/04/2015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874876" y="14882984"/>
            <a:ext cx="3591348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127788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65354" rtl="0" eaLnBrk="1" latinLnBrk="0" hangingPunct="1">
        <a:spcBef>
          <a:spcPct val="0"/>
        </a:spcBef>
        <a:buNone/>
        <a:defRPr sz="7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87008" indent="-587008" algn="l" defTabSz="1565354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271849" indent="-489172" algn="l" defTabSz="1565354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95669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2739367" indent="-391338" algn="l" defTabSz="1565354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522044" indent="-391338" algn="l" defTabSz="1565354" rtl="0" eaLnBrk="1" latinLnBrk="0" hangingPunct="1">
        <a:spcBef>
          <a:spcPct val="20000"/>
        </a:spcBef>
        <a:buFont typeface="Arial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0472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087399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5870075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65275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8267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56535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34803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30706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13382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9606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47873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26141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pt.wikipedia.org/wiki/%C3%93rion_(mitologia)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02" name="Imagem 1"/>
          <p:cNvPicPr>
            <a:picLocks noChangeArrowheads="1"/>
          </p:cNvPicPr>
          <p:nvPr/>
        </p:nvPicPr>
        <p:blipFill>
          <a:blip r:embed="rId2" cstate="print"/>
          <a:srcRect l="453" t="2912" r="680" b="6407"/>
          <a:stretch>
            <a:fillRect/>
          </a:stretch>
        </p:blipFill>
        <p:spPr bwMode="auto">
          <a:xfrm>
            <a:off x="-2464" y="-9924"/>
            <a:ext cx="11348807" cy="4299495"/>
          </a:xfrm>
          <a:prstGeom prst="rect">
            <a:avLst/>
          </a:prstGeom>
          <a:noFill/>
        </p:spPr>
      </p:pic>
      <p:pic>
        <p:nvPicPr>
          <p:cNvPr id="12290" name="Imagem 5" descr="logo_CDC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33" y="14725525"/>
            <a:ext cx="1798089" cy="1026439"/>
          </a:xfrm>
          <a:prstGeom prst="rect">
            <a:avLst/>
          </a:prstGeom>
          <a:noFill/>
        </p:spPr>
      </p:pic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247584" y="3051572"/>
            <a:ext cx="8873362" cy="12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Sábado, 11 </a:t>
            </a:r>
            <a:r>
              <a:rPr lang="pt-BR" sz="2400" b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de abril de 2015,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às 21:00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Auditório do Observatório Dietrich </a:t>
            </a:r>
            <a:r>
              <a:rPr lang="pt-BR" sz="2400" b="1" dirty="0" err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Schiel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Entrada franca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918022" y="4428381"/>
            <a:ext cx="9899003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Tema da Palestra:</a:t>
            </a:r>
          </a:p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28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ctr"/>
            <a:r>
              <a:rPr lang="pt-BR" sz="5400" dirty="0" smtClean="0">
                <a:latin typeface="Century Gothic" pitchFamily="34" charset="0"/>
              </a:rPr>
              <a:t> A Mitologia e o Céu</a:t>
            </a:r>
          </a:p>
          <a:p>
            <a:pPr algn="ctr"/>
            <a:endParaRPr lang="pt-BR" sz="14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Palestrante: </a:t>
            </a:r>
            <a:r>
              <a:rPr lang="pt-BR" sz="2800" dirty="0" smtClean="0">
                <a:latin typeface="Century Gothic" pitchFamily="34" charset="0"/>
              </a:rPr>
              <a:t>Karen Silva 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(ksilva231@gmail.com)</a:t>
            </a:r>
            <a:endParaRPr lang="pt-BR" sz="20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0" y="1013486"/>
            <a:ext cx="11341100" cy="150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88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Sessão Astronomia</a:t>
            </a:r>
            <a:endParaRPr lang="pt-BR" sz="8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40215" y="14653517"/>
            <a:ext cx="4010255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Maiores informa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ões: (16) 3373-9191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1" y="-8236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1" y="278507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5598542" y="14653517"/>
            <a:ext cx="1275856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Realiza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ão: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C:\Users\ANDRE\Documents\MULTIMÍDIA\Imagens\logos\cda-logo-fundo-branco.jpg"/>
          <p:cNvPicPr>
            <a:picLocks noChangeAspect="1" noChangeArrowheads="1"/>
          </p:cNvPicPr>
          <p:nvPr/>
        </p:nvPicPr>
        <p:blipFill>
          <a:blip r:embed="rId4" cstate="print"/>
          <a:srcRect b="6015"/>
          <a:stretch>
            <a:fillRect/>
          </a:stretch>
        </p:blipFill>
        <p:spPr bwMode="auto">
          <a:xfrm>
            <a:off x="9413063" y="14437493"/>
            <a:ext cx="1515651" cy="1410511"/>
          </a:xfrm>
          <a:prstGeom prst="rect">
            <a:avLst/>
          </a:prstGeom>
          <a:noFill/>
        </p:spPr>
      </p:pic>
      <p:cxnSp>
        <p:nvCxnSpPr>
          <p:cNvPr id="22" name="Conector reto 21"/>
          <p:cNvCxnSpPr/>
          <p:nvPr/>
        </p:nvCxnSpPr>
        <p:spPr>
          <a:xfrm>
            <a:off x="990030" y="14581509"/>
            <a:ext cx="9793088" cy="0"/>
          </a:xfrm>
          <a:prstGeom prst="line">
            <a:avLst/>
          </a:prstGeom>
          <a:ln w="47625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" name="AutoShape 2" descr="mailbox://C:/Users/Jorge/AppData/Roaming/Thunderbird/Profiles/r658lv6z.default/Mail/cdcc.usp.br/Inbox?number=331368&amp;part=1.2.2&amp;filename=138748369094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mailbox://C:/Users/Jorge/AppData/Roaming/Thunderbird/Profiles/r658lv6z.default/Mail/cdcc.usp.br/Inbox?number=331368&amp;part=1.2.2&amp;filename=138748369094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5958582" y="7380709"/>
            <a:ext cx="4824536" cy="685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Sinopse</a:t>
            </a: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/>
            <a:r>
              <a:rPr lang="pt-BR" sz="2000" dirty="0" smtClean="0">
                <a:latin typeface="Century Gothic" pitchFamily="34" charset="0"/>
              </a:rPr>
              <a:t>     Quando estamos contemplando um belo céu estrelado acompanhado de um mapa celeste ou de alguém que conhece o céu, surge uma inevitável curiosidade sobre a origem dos nomes das estrelas e das constelações. Muitas das 88 constelações oficiais têm origens tão antigas quanto os mitos a elas associados. Em especial, muitas constelações setentrionais são representações de personagens da mitologia greco-romana. </a:t>
            </a:r>
          </a:p>
          <a:p>
            <a:pPr algn="just"/>
            <a:endParaRPr lang="pt-BR" sz="2000" dirty="0" smtClean="0">
              <a:latin typeface="Century Gothic" pitchFamily="34" charset="0"/>
            </a:endParaRPr>
          </a:p>
          <a:p>
            <a:pPr algn="just"/>
            <a:r>
              <a:rPr lang="pt-BR" sz="2000" dirty="0" smtClean="0">
                <a:latin typeface="Century Gothic" pitchFamily="34" charset="0"/>
              </a:rPr>
              <a:t>     Na Sessão Astronomia </a:t>
            </a:r>
            <a:r>
              <a:rPr lang="pt-BR" sz="2000" dirty="0" smtClean="0">
                <a:latin typeface="Century Gothic" pitchFamily="34" charset="0"/>
              </a:rPr>
              <a:t>deste </a:t>
            </a:r>
            <a:r>
              <a:rPr lang="pt-BR" sz="2000" dirty="0" smtClean="0">
                <a:latin typeface="Century Gothic" pitchFamily="34" charset="0"/>
              </a:rPr>
              <a:t>sábado a palestrante falará sobre algumas das mais famosas estrelas </a:t>
            </a:r>
            <a:r>
              <a:rPr lang="pt-BR" sz="2000" dirty="0" smtClean="0">
                <a:latin typeface="Century Gothic" pitchFamily="34" charset="0"/>
              </a:rPr>
              <a:t>e constelações e </a:t>
            </a:r>
            <a:r>
              <a:rPr lang="pt-BR" sz="2000" dirty="0" smtClean="0">
                <a:latin typeface="Century Gothic" pitchFamily="34" charset="0"/>
              </a:rPr>
              <a:t>sobre as </a:t>
            </a:r>
            <a:r>
              <a:rPr lang="pt-BR" sz="2000" dirty="0" smtClean="0">
                <a:latin typeface="Century Gothic" pitchFamily="34" charset="0"/>
              </a:rPr>
              <a:t>lendas a elas </a:t>
            </a:r>
            <a:r>
              <a:rPr lang="pt-BR" sz="2000" dirty="0" smtClean="0">
                <a:latin typeface="Century Gothic" pitchFamily="34" charset="0"/>
              </a:rPr>
              <a:t>relacionadas.</a:t>
            </a:r>
            <a:endParaRPr lang="pt-BR" sz="2000" dirty="0" smtClean="0">
              <a:latin typeface="Century Gothic" pitchFamily="34" charset="0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/>
            <a:r>
              <a:rPr lang="pt-BR" sz="2400" dirty="0" smtClean="0">
                <a:latin typeface="Century Gothic" pitchFamily="34" charset="0"/>
              </a:rPr>
              <a:t>     </a:t>
            </a:r>
            <a:endParaRPr lang="pt-BR" sz="2000" dirty="0" smtClean="0"/>
          </a:p>
          <a:p>
            <a:pPr algn="just"/>
            <a:r>
              <a:rPr lang="pt-BR" sz="1800" dirty="0" smtClean="0">
                <a:latin typeface="Century Gothic" pitchFamily="34" charset="0"/>
              </a:rPr>
              <a:t>     </a:t>
            </a:r>
          </a:p>
          <a:p>
            <a:pPr algn="just"/>
            <a:endParaRPr lang="pt-BR" sz="2000" dirty="0" smtClean="0">
              <a:latin typeface="Century Gothic" pitchFamily="34" charset="0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800" dirty="0" smtClean="0">
                <a:latin typeface="Century Gothic" pitchFamily="34" charset="0"/>
              </a:rPr>
              <a:t> </a:t>
            </a: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r>
              <a:rPr lang="pt-BR" sz="1800" dirty="0" smtClean="0">
                <a:latin typeface="Century Gothic" pitchFamily="34" charset="0"/>
              </a:rPr>
              <a:t/>
            </a:r>
            <a:br>
              <a:rPr lang="pt-BR" sz="1800" dirty="0" smtClean="0">
                <a:latin typeface="Century Gothic" pitchFamily="34" charset="0"/>
              </a:rPr>
            </a:br>
            <a:endParaRPr lang="pt-BR" sz="16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7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000" dirty="0" smtClean="0">
                <a:latin typeface="Century Gothic" pitchFamily="34" charset="0"/>
              </a:rPr>
              <a:t>          </a:t>
            </a: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800" dirty="0" smtClean="0">
              <a:latin typeface="Century Gothic" pitchFamily="34" charset="0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http://upload.wikimedia.org/wikipedia/commons/5/57/Orion.jpg"/>
          <p:cNvPicPr>
            <a:picLocks noChangeAspect="1" noChangeArrowheads="1"/>
          </p:cNvPicPr>
          <p:nvPr/>
        </p:nvPicPr>
        <p:blipFill>
          <a:blip r:embed="rId5" cstate="print"/>
          <a:srcRect l="13199" t="19728" r="14456"/>
          <a:stretch>
            <a:fillRect/>
          </a:stretch>
        </p:blipFill>
        <p:spPr bwMode="auto">
          <a:xfrm>
            <a:off x="1062038" y="7524724"/>
            <a:ext cx="4680520" cy="6287092"/>
          </a:xfrm>
          <a:prstGeom prst="rect">
            <a:avLst/>
          </a:prstGeom>
          <a:noFill/>
        </p:spPr>
      </p:pic>
      <p:sp>
        <p:nvSpPr>
          <p:cNvPr id="19" name="CaixaDeTexto 18"/>
          <p:cNvSpPr txBox="1"/>
          <p:nvPr/>
        </p:nvSpPr>
        <p:spPr>
          <a:xfrm>
            <a:off x="1062038" y="13645405"/>
            <a:ext cx="4752528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Representação da constelação de </a:t>
            </a:r>
            <a:r>
              <a:rPr lang="pt-BR" sz="1200" dirty="0" err="1" smtClean="0"/>
              <a:t>Órion</a:t>
            </a:r>
            <a:r>
              <a:rPr lang="pt-BR" sz="1200" dirty="0" smtClean="0"/>
              <a:t> constante no </a:t>
            </a:r>
            <a:r>
              <a:rPr lang="pt-BR" sz="1200" dirty="0" smtClean="0"/>
              <a:t>''</a:t>
            </a:r>
            <a:r>
              <a:rPr lang="pt-BR" sz="1200" dirty="0" err="1" smtClean="0"/>
              <a:t>Uranographia</a:t>
            </a:r>
            <a:r>
              <a:rPr lang="pt-BR" sz="1200" dirty="0" smtClean="0"/>
              <a:t>'', </a:t>
            </a:r>
            <a:r>
              <a:rPr lang="pt-BR" sz="1200" dirty="0" smtClean="0"/>
              <a:t>de Johann </a:t>
            </a:r>
            <a:r>
              <a:rPr lang="pt-BR" sz="1200" dirty="0" smtClean="0"/>
              <a:t>Bode </a:t>
            </a:r>
            <a:r>
              <a:rPr lang="pt-BR" sz="1200" dirty="0" smtClean="0"/>
              <a:t>(1801). Disponível em </a:t>
            </a:r>
            <a:r>
              <a:rPr lang="pt-BR" sz="1200" dirty="0" smtClean="0">
                <a:hlinkClick r:id="rId6"/>
              </a:rPr>
              <a:t>http</a:t>
            </a:r>
            <a:r>
              <a:rPr lang="pt-BR" sz="1200" dirty="0" smtClean="0">
                <a:hlinkClick r:id="rId6"/>
              </a:rPr>
              <a:t>://pt.wikipedia.org/wiki/%C3%93rion_(mitologia)#/</a:t>
            </a:r>
            <a:r>
              <a:rPr lang="pt-BR" sz="1200" dirty="0" smtClean="0">
                <a:hlinkClick r:id="rId6"/>
              </a:rPr>
              <a:t>media/File:Orion.jpg</a:t>
            </a:r>
            <a:endParaRPr lang="pt-BR" sz="1200" dirty="0" smtClean="0"/>
          </a:p>
          <a:p>
            <a:endParaRPr lang="pt-BR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2061</TotalTime>
  <Words>166</Words>
  <Application>Microsoft Office PowerPoint</Application>
  <PresentationFormat>Personalizar</PresentationFormat>
  <Paragraphs>35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</dc:creator>
  <cp:lastModifiedBy>ANDRE</cp:lastModifiedBy>
  <cp:revision>280</cp:revision>
  <dcterms:created xsi:type="dcterms:W3CDTF">2012-01-24T12:22:50Z</dcterms:created>
  <dcterms:modified xsi:type="dcterms:W3CDTF">2015-04-08T14:44:32Z</dcterms:modified>
</cp:coreProperties>
</file>