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2358" y="636"/>
      </p:cViewPr>
      <p:guideLst>
        <p:guide orient="horz" pos="5058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16/11/2015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hyperlink" Target="http://apod.nasa.gov/apod/ap051004.html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21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novembro </a:t>
            </a: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474574"/>
            <a:ext cx="9682979" cy="225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  <a:endParaRPr lang="pt-BR" sz="1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12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12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r>
              <a:rPr lang="pt-BR" sz="6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Via Láctea</a:t>
            </a:r>
            <a:endParaRPr lang="pt-BR" sz="6000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100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Tamara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Galindo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400" dirty="0" err="1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Ferlin</a:t>
            </a:r>
            <a:r>
              <a:rPr lang="pt-BR" sz="24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</a:t>
            </a:r>
            <a:r>
              <a:rPr lang="pt-BR" sz="2000" dirty="0" smtClean="0">
                <a:latin typeface="Century Gothic" pitchFamily="34" charset="0"/>
              </a:rPr>
              <a:t>tamaragferlin@gmail.com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18022" y="12709301"/>
            <a:ext cx="4680520" cy="482236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pPr algn="just"/>
            <a:r>
              <a:rPr lang="pt-BR" sz="1200" dirty="0" smtClean="0">
                <a:latin typeface="Century Gothic" pitchFamily="34" charset="0"/>
              </a:rPr>
              <a:t/>
            </a:r>
            <a:br>
              <a:rPr lang="pt-BR" sz="1200" dirty="0" smtClean="0">
                <a:latin typeface="Century Gothic" pitchFamily="34" charset="0"/>
              </a:rPr>
            </a:br>
            <a:endParaRPr lang="pt-BR" sz="1200" dirty="0">
              <a:solidFill>
                <a:srgbClr val="D09606"/>
              </a:solidFill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4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365485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/>
          <p:cNvSpPr txBox="1"/>
          <p:nvPr/>
        </p:nvSpPr>
        <p:spPr>
          <a:xfrm>
            <a:off x="5958582" y="6875481"/>
            <a:ext cx="4680520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b="1" dirty="0" smtClean="0">
                <a:latin typeface="Century Gothic" pitchFamily="34" charset="0"/>
              </a:rPr>
              <a:t>Sinopse:</a:t>
            </a:r>
            <a:r>
              <a:rPr lang="pt-BR" sz="2200" dirty="0" smtClean="0">
                <a:latin typeface="Century Gothic" pitchFamily="34" charset="0"/>
              </a:rPr>
              <a:t>     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Em </a:t>
            </a:r>
            <a:r>
              <a:rPr lang="pt-BR" sz="2200" dirty="0" smtClean="0">
                <a:latin typeface="Century Gothic" pitchFamily="34" charset="0"/>
              </a:rPr>
              <a:t>lugares distantes das grandes cidades, com pouca iluminação artificial, conseguimos ver um céu transparente e </a:t>
            </a:r>
            <a:r>
              <a:rPr lang="pt-BR" sz="2200" dirty="0" smtClean="0">
                <a:latin typeface="Century Gothic" pitchFamily="34" charset="0"/>
              </a:rPr>
              <a:t>estrelado. Em um céu assim, poderemos observar </a:t>
            </a:r>
            <a:r>
              <a:rPr lang="pt-BR" sz="2200" dirty="0" smtClean="0">
                <a:latin typeface="Century Gothic" pitchFamily="34" charset="0"/>
              </a:rPr>
              <a:t>uma faixa esbranquiçada cruzando o céu, </a:t>
            </a:r>
            <a:r>
              <a:rPr lang="pt-BR" sz="2200" dirty="0" smtClean="0">
                <a:latin typeface="Century Gothic" pitchFamily="34" charset="0"/>
              </a:rPr>
              <a:t>faixa essa a que damos </a:t>
            </a:r>
            <a:r>
              <a:rPr lang="pt-BR" sz="2200" dirty="0" smtClean="0">
                <a:latin typeface="Century Gothic" pitchFamily="34" charset="0"/>
              </a:rPr>
              <a:t>o nome de Via Láctea. Com poucas exceções, </a:t>
            </a:r>
            <a:r>
              <a:rPr lang="pt-BR" sz="2200" dirty="0" smtClean="0">
                <a:latin typeface="Century Gothic" pitchFamily="34" charset="0"/>
              </a:rPr>
              <a:t>tudo que vemos a </a:t>
            </a:r>
            <a:r>
              <a:rPr lang="pt-BR" sz="2200" dirty="0" smtClean="0">
                <a:latin typeface="Century Gothic" pitchFamily="34" charset="0"/>
              </a:rPr>
              <a:t>olho nu </a:t>
            </a:r>
            <a:r>
              <a:rPr lang="pt-BR" sz="2200" dirty="0" smtClean="0">
                <a:latin typeface="Century Gothic" pitchFamily="34" charset="0"/>
              </a:rPr>
              <a:t>pertence a essa gigantesca coleção contendo centenas de bilhões de estrelas.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     Na Sessão Astronomia deste </a:t>
            </a:r>
            <a:r>
              <a:rPr lang="pt-BR" sz="2200" dirty="0" smtClean="0">
                <a:latin typeface="Century Gothic" pitchFamily="34" charset="0"/>
              </a:rPr>
              <a:t>sábado, </a:t>
            </a:r>
            <a:r>
              <a:rPr lang="pt-BR" sz="2200" dirty="0" smtClean="0">
                <a:latin typeface="Century Gothic" pitchFamily="34" charset="0"/>
              </a:rPr>
              <a:t>a palestrante falará sobre </a:t>
            </a:r>
            <a:r>
              <a:rPr lang="pt-BR" sz="2200" dirty="0" smtClean="0">
                <a:latin typeface="Century Gothic" pitchFamily="34" charset="0"/>
              </a:rPr>
              <a:t>a Via Láctea, </a:t>
            </a:r>
            <a:r>
              <a:rPr lang="pt-BR" sz="2200" dirty="0" smtClean="0">
                <a:latin typeface="Century Gothic" pitchFamily="34" charset="0"/>
              </a:rPr>
              <a:t>sua </a:t>
            </a:r>
            <a:r>
              <a:rPr lang="pt-BR" sz="2200" dirty="0" smtClean="0">
                <a:latin typeface="Century Gothic" pitchFamily="34" charset="0"/>
              </a:rPr>
              <a:t>estrutura e seus componentes.</a:t>
            </a:r>
            <a:endParaRPr lang="pt-BR" sz="2200" dirty="0">
              <a:latin typeface="Century Gothic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846014" y="11908295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Century Gothic" pitchFamily="34" charset="0"/>
              </a:rPr>
              <a:t>A região mais brilhante da Via Láctea, na direção do seu centro. Fonte: 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r>
              <a:rPr lang="pt-BR" sz="1600" dirty="0" smtClean="0">
                <a:latin typeface="Century Gothic" pitchFamily="34" charset="0"/>
              </a:rPr>
              <a:t> </a:t>
            </a:r>
            <a:r>
              <a:rPr lang="pt-BR" sz="1600" dirty="0" smtClean="0">
                <a:latin typeface="Century Gothic" pitchFamily="34" charset="0"/>
                <a:hlinkClick r:id="rId5"/>
              </a:rPr>
              <a:t>http://</a:t>
            </a:r>
            <a:r>
              <a:rPr lang="pt-BR" sz="1600" dirty="0" smtClean="0">
                <a:latin typeface="Century Gothic" pitchFamily="34" charset="0"/>
                <a:hlinkClick r:id="rId5"/>
              </a:rPr>
              <a:t>apod.nasa.gov/apod/ap051004.html</a:t>
            </a:r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 smtClean="0">
              <a:latin typeface="Century Gothic" pitchFamily="34" charset="0"/>
            </a:endParaRPr>
          </a:p>
          <a:p>
            <a:pPr algn="just"/>
            <a:endParaRPr lang="pt-BR" sz="1600" dirty="0">
              <a:latin typeface="Century Gothic" pitchFamily="34" charset="0"/>
            </a:endParaRPr>
          </a:p>
        </p:txBody>
      </p:sp>
      <p:pic>
        <p:nvPicPr>
          <p:cNvPr id="1026" name="Picture 2" descr="See Explanation.  Clicking on the picture will download&#10; the highest resolution version available."/>
          <p:cNvPicPr>
            <a:picLocks noChangeAspect="1" noChangeArrowheads="1"/>
          </p:cNvPicPr>
          <p:nvPr/>
        </p:nvPicPr>
        <p:blipFill>
          <a:blip r:embed="rId6" cstate="print"/>
          <a:srcRect l="25984" t="9965" r="18425" b="5694"/>
          <a:stretch>
            <a:fillRect/>
          </a:stretch>
        </p:blipFill>
        <p:spPr bwMode="auto">
          <a:xfrm>
            <a:off x="918022" y="7020669"/>
            <a:ext cx="4838907" cy="4873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1788</TotalTime>
  <Words>100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231</cp:revision>
  <dcterms:created xsi:type="dcterms:W3CDTF">2012-01-24T12:22:50Z</dcterms:created>
  <dcterms:modified xsi:type="dcterms:W3CDTF">2015-11-16T14:33:04Z</dcterms:modified>
</cp:coreProperties>
</file>