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1341100" cy="16057563"/>
  <p:notesSz cx="6858000" cy="9144000"/>
  <p:defaultTextStyle>
    <a:defPPr>
      <a:defRPr lang="pt-BR"/>
    </a:defPPr>
    <a:lvl1pPr marL="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267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535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803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0706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3382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9606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873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141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28" y="2406"/>
      </p:cViewPr>
      <p:guideLst>
        <p:guide orient="horz" pos="5058"/>
        <p:guide pos="35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0583" y="4988254"/>
            <a:ext cx="9639935" cy="344196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1165" y="9099286"/>
            <a:ext cx="7938770" cy="4103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9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22297" y="643050"/>
            <a:ext cx="2551748" cy="1370096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7055" y="643050"/>
            <a:ext cx="7466224" cy="1370096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69" y="10318473"/>
            <a:ext cx="9639935" cy="3189210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69" y="6805883"/>
            <a:ext cx="9639935" cy="3512591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267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535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3480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07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338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960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87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14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7055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5059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22/06/2015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7" y="3594366"/>
            <a:ext cx="5010955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7057" y="5092328"/>
            <a:ext cx="5010955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61125" y="3594366"/>
            <a:ext cx="5012923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61125" y="5092328"/>
            <a:ext cx="5012923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22/06/2015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22/06/2015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22/06/2015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057" y="639328"/>
            <a:ext cx="3731144" cy="2720865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4055" y="639330"/>
            <a:ext cx="6339991" cy="13704686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7057" y="3360195"/>
            <a:ext cx="3731144" cy="10983820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22/06/2015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2935" y="11240294"/>
            <a:ext cx="6804660" cy="132698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22935" y="1434773"/>
            <a:ext cx="6804660" cy="9634538"/>
          </a:xfrm>
        </p:spPr>
        <p:txBody>
          <a:bodyPr/>
          <a:lstStyle>
            <a:lvl1pPr marL="0" indent="0">
              <a:buNone/>
              <a:defRPr sz="5500"/>
            </a:lvl1pPr>
            <a:lvl2pPr marL="782677" indent="0">
              <a:buNone/>
              <a:defRPr sz="4800"/>
            </a:lvl2pPr>
            <a:lvl3pPr marL="1565354" indent="0">
              <a:buNone/>
              <a:defRPr sz="4000"/>
            </a:lvl3pPr>
            <a:lvl4pPr marL="2348030" indent="0">
              <a:buNone/>
              <a:defRPr sz="3400"/>
            </a:lvl4pPr>
            <a:lvl5pPr marL="3130706" indent="0">
              <a:buNone/>
              <a:defRPr sz="3400"/>
            </a:lvl5pPr>
            <a:lvl6pPr marL="3913382" indent="0">
              <a:buNone/>
              <a:defRPr sz="3400"/>
            </a:lvl6pPr>
            <a:lvl7pPr marL="4696060" indent="0">
              <a:buNone/>
              <a:defRPr sz="3400"/>
            </a:lvl7pPr>
            <a:lvl8pPr marL="5478737" indent="0">
              <a:buNone/>
              <a:defRPr sz="3400"/>
            </a:lvl8pPr>
            <a:lvl9pPr marL="6261414" indent="0">
              <a:buNone/>
              <a:defRPr sz="3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22935" y="12567276"/>
            <a:ext cx="6804660" cy="1884531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22/06/2015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67055" y="643047"/>
            <a:ext cx="10206990" cy="2676261"/>
          </a:xfrm>
          <a:prstGeom prst="rect">
            <a:avLst/>
          </a:prstGeom>
        </p:spPr>
        <p:txBody>
          <a:bodyPr vert="horz" lIns="156535" tIns="78268" rIns="156535" bIns="78268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5" y="3746766"/>
            <a:ext cx="10206990" cy="10597249"/>
          </a:xfrm>
          <a:prstGeom prst="rect">
            <a:avLst/>
          </a:prstGeom>
        </p:spPr>
        <p:txBody>
          <a:bodyPr vert="horz" lIns="156535" tIns="78268" rIns="156535" bIns="7826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67055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3004-375D-432E-B53D-F866DD015A32}" type="datetimeFigureOut">
              <a:rPr lang="pt-BR" smtClean="0"/>
              <a:pPr/>
              <a:t>22/06/2015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874876" y="14882984"/>
            <a:ext cx="3591348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27788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535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008" indent="-587008" algn="l" defTabSz="156535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1849" indent="-489172" algn="l" defTabSz="156535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669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39367" indent="-391338" algn="l" defTabSz="156535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2044" indent="-391338" algn="l" defTabSz="156535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0472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7399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0075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5275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267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35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803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0706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3382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9606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873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141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Imagem 1"/>
          <p:cNvPicPr>
            <a:picLocks noChangeArrowheads="1"/>
          </p:cNvPicPr>
          <p:nvPr/>
        </p:nvPicPr>
        <p:blipFill>
          <a:blip r:embed="rId2" cstate="print"/>
          <a:srcRect l="453" t="2912" r="680" b="6407"/>
          <a:stretch>
            <a:fillRect/>
          </a:stretch>
        </p:blipFill>
        <p:spPr bwMode="auto">
          <a:xfrm>
            <a:off x="-2464" y="-9924"/>
            <a:ext cx="11348807" cy="4299495"/>
          </a:xfrm>
          <a:prstGeom prst="rect">
            <a:avLst/>
          </a:prstGeom>
          <a:noFill/>
        </p:spPr>
      </p:pic>
      <p:pic>
        <p:nvPicPr>
          <p:cNvPr id="12290" name="Imagem 5" descr="logo_CD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3" y="14725525"/>
            <a:ext cx="1798089" cy="1026439"/>
          </a:xfrm>
          <a:prstGeom prst="rect">
            <a:avLst/>
          </a:prstGeom>
          <a:noFill/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47584" y="3051572"/>
            <a:ext cx="8873362" cy="12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Sábado, 27 de junho de 2015, às 21:00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Auditório do Observatório Dietrich </a:t>
            </a:r>
            <a:r>
              <a:rPr lang="pt-BR" sz="2400" b="1" dirty="0" err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Schiel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Entrada franca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29990" y="4356373"/>
            <a:ext cx="9899003" cy="22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Tema da Palestra:</a:t>
            </a: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8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54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Via Láctea, nossa Galáxia</a:t>
            </a:r>
          </a:p>
          <a:p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/>
            </a:r>
            <a:b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</a:br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Palestrante: </a:t>
            </a:r>
            <a:r>
              <a:rPr lang="pt-BR" sz="2800" dirty="0" err="1" smtClean="0">
                <a:latin typeface="Century Gothic" pitchFamily="34" charset="0"/>
              </a:rPr>
              <a:t>Tamires</a:t>
            </a:r>
            <a:r>
              <a:rPr lang="pt-BR" sz="2800" dirty="0" smtClean="0">
                <a:latin typeface="Century Gothic" pitchFamily="34" charset="0"/>
              </a:rPr>
              <a:t> Cristina de Souza </a:t>
            </a:r>
            <a:r>
              <a:rPr lang="pt-BR" sz="2800" dirty="0" smtClean="0">
                <a:latin typeface="Century Gothic" pitchFamily="34" charset="0"/>
              </a:rPr>
              <a:t>(</a:t>
            </a:r>
            <a:r>
              <a:rPr lang="pt-BR" sz="2000" dirty="0" smtClean="0">
                <a:latin typeface="Century Gothic" pitchFamily="34" charset="0"/>
              </a:rPr>
              <a:t>tamires.cristina.souza@usp.br</a:t>
            </a:r>
            <a:r>
              <a:rPr lang="pt-BR" sz="2000" dirty="0" smtClean="0">
                <a:latin typeface="Century Gothic" pitchFamily="34" charset="0"/>
              </a:rPr>
              <a:t>)</a:t>
            </a:r>
            <a:endParaRPr lang="pt-BR" sz="20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0" y="1013486"/>
            <a:ext cx="11341100" cy="150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8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Sessão Astronomia</a:t>
            </a:r>
            <a:endParaRPr lang="pt-BR" sz="8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40215" y="14653517"/>
            <a:ext cx="4010255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Maiores informa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ões: (16) 3373-9191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" y="-8236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1" y="278507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598542" y="14653517"/>
            <a:ext cx="1275856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Realiza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ão: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18022" y="12709301"/>
            <a:ext cx="4680520" cy="482236"/>
          </a:xfrm>
          <a:prstGeom prst="rect">
            <a:avLst/>
          </a:prstGeom>
        </p:spPr>
        <p:txBody>
          <a:bodyPr wrap="square" lIns="111810" tIns="55906" rIns="111810" bIns="55906">
            <a:spAutoFit/>
          </a:bodyPr>
          <a:lstStyle/>
          <a:p>
            <a:pPr algn="just"/>
            <a:r>
              <a:rPr lang="pt-BR" sz="1200" dirty="0" smtClean="0">
                <a:latin typeface="Century Gothic" pitchFamily="34" charset="0"/>
              </a:rPr>
              <a:t/>
            </a:r>
            <a:br>
              <a:rPr lang="pt-BR" sz="1200" dirty="0" smtClean="0">
                <a:latin typeface="Century Gothic" pitchFamily="34" charset="0"/>
              </a:rPr>
            </a:b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  <p:pic>
        <p:nvPicPr>
          <p:cNvPr id="2" name="Picture 2" descr="C:\Users\ANDRE\Documents\MULTIMÍDIA\Imagens\logos\cda-logo-fundo-branco.jpg"/>
          <p:cNvPicPr>
            <a:picLocks noChangeAspect="1" noChangeArrowheads="1"/>
          </p:cNvPicPr>
          <p:nvPr/>
        </p:nvPicPr>
        <p:blipFill>
          <a:blip r:embed="rId4" cstate="print"/>
          <a:srcRect b="6015"/>
          <a:stretch>
            <a:fillRect/>
          </a:stretch>
        </p:blipFill>
        <p:spPr bwMode="auto">
          <a:xfrm>
            <a:off x="9413063" y="14437493"/>
            <a:ext cx="1515651" cy="1410511"/>
          </a:xfrm>
          <a:prstGeom prst="rect">
            <a:avLst/>
          </a:prstGeom>
          <a:noFill/>
        </p:spPr>
      </p:pic>
      <p:cxnSp>
        <p:nvCxnSpPr>
          <p:cNvPr id="22" name="Conector reto 21"/>
          <p:cNvCxnSpPr/>
          <p:nvPr/>
        </p:nvCxnSpPr>
        <p:spPr>
          <a:xfrm>
            <a:off x="990030" y="14221469"/>
            <a:ext cx="9793088" cy="0"/>
          </a:xfrm>
          <a:prstGeom prst="line">
            <a:avLst/>
          </a:prstGeom>
          <a:ln w="476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5814566" y="7373440"/>
            <a:ext cx="4799822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Sinopse:</a:t>
            </a:r>
          </a:p>
          <a:p>
            <a:pPr algn="just"/>
            <a:endParaRPr lang="pt-BR" sz="2000" dirty="0" smtClean="0">
              <a:latin typeface="Century Gothic" pitchFamily="34" charset="0"/>
            </a:endParaRPr>
          </a:p>
          <a:p>
            <a:pPr algn="just"/>
            <a:r>
              <a:rPr lang="pt-BR" sz="2100" dirty="0" smtClean="0">
                <a:latin typeface="Century Gothic" pitchFamily="34" charset="0"/>
              </a:rPr>
              <a:t>     Em </a:t>
            </a:r>
            <a:r>
              <a:rPr lang="pt-BR" sz="2100" dirty="0" smtClean="0">
                <a:latin typeface="Century Gothic" pitchFamily="34" charset="0"/>
              </a:rPr>
              <a:t>lugares distantes das grandes cidades, com pouca iluminação </a:t>
            </a:r>
            <a:r>
              <a:rPr lang="pt-BR" sz="2100" dirty="0" smtClean="0">
                <a:latin typeface="Century Gothic" pitchFamily="34" charset="0"/>
              </a:rPr>
              <a:t>artificial, </a:t>
            </a:r>
            <a:r>
              <a:rPr lang="pt-BR" sz="2100" dirty="0" smtClean="0">
                <a:latin typeface="Century Gothic" pitchFamily="34" charset="0"/>
              </a:rPr>
              <a:t>conseguimos ver um céu </a:t>
            </a:r>
            <a:r>
              <a:rPr lang="pt-BR" sz="2100" dirty="0" smtClean="0">
                <a:latin typeface="Century Gothic" pitchFamily="34" charset="0"/>
              </a:rPr>
              <a:t>transparente </a:t>
            </a:r>
            <a:r>
              <a:rPr lang="pt-BR" sz="2100" dirty="0" smtClean="0">
                <a:latin typeface="Century Gothic" pitchFamily="34" charset="0"/>
              </a:rPr>
              <a:t>e estrelado, e se repararmos bem, </a:t>
            </a:r>
            <a:r>
              <a:rPr lang="pt-BR" sz="2100" dirty="0" smtClean="0">
                <a:latin typeface="Century Gothic" pitchFamily="34" charset="0"/>
              </a:rPr>
              <a:t>veremos uma faixa esbranquiçada cruzando o céu. </a:t>
            </a:r>
            <a:r>
              <a:rPr lang="pt-BR" sz="2100" dirty="0" smtClean="0">
                <a:latin typeface="Century Gothic" pitchFamily="34" charset="0"/>
              </a:rPr>
              <a:t>A essa faixa damos o nome de Via </a:t>
            </a:r>
            <a:r>
              <a:rPr lang="pt-BR" sz="2100" dirty="0" smtClean="0">
                <a:latin typeface="Century Gothic" pitchFamily="34" charset="0"/>
              </a:rPr>
              <a:t>Láctea. Quando </a:t>
            </a:r>
            <a:r>
              <a:rPr lang="pt-BR" sz="2100" dirty="0" smtClean="0">
                <a:latin typeface="Century Gothic" pitchFamily="34" charset="0"/>
              </a:rPr>
              <a:t>observada pelos gregos </a:t>
            </a:r>
            <a:r>
              <a:rPr lang="pt-BR" sz="2100" dirty="0" smtClean="0">
                <a:latin typeface="Century Gothic" pitchFamily="34" charset="0"/>
              </a:rPr>
              <a:t>lembrava </a:t>
            </a:r>
            <a:r>
              <a:rPr lang="pt-BR" sz="2100" dirty="0" smtClean="0">
                <a:latin typeface="Century Gothic" pitchFamily="34" charset="0"/>
              </a:rPr>
              <a:t>um caminho de </a:t>
            </a:r>
            <a:r>
              <a:rPr lang="pt-BR" sz="2100" dirty="0" smtClean="0">
                <a:latin typeface="Century Gothic" pitchFamily="34" charset="0"/>
              </a:rPr>
              <a:t>leite: tradição herdada pelo povo romano, do qual herdamos o nome.</a:t>
            </a:r>
            <a:endParaRPr lang="pt-BR" sz="2100" dirty="0" smtClean="0">
              <a:latin typeface="Century Gothic" pitchFamily="34" charset="0"/>
            </a:endParaRPr>
          </a:p>
          <a:p>
            <a:pPr algn="just"/>
            <a:r>
              <a:rPr lang="pt-BR" sz="2100" dirty="0" smtClean="0">
                <a:latin typeface="Century Gothic" pitchFamily="34" charset="0"/>
              </a:rPr>
              <a:t> </a:t>
            </a:r>
          </a:p>
          <a:p>
            <a:pPr algn="just"/>
            <a:r>
              <a:rPr lang="pt-BR" sz="2100" dirty="0" smtClean="0">
                <a:latin typeface="Century Gothic" pitchFamily="34" charset="0"/>
              </a:rPr>
              <a:t>     Na </a:t>
            </a:r>
            <a:r>
              <a:rPr lang="pt-BR" sz="2100" dirty="0" smtClean="0">
                <a:latin typeface="Century Gothic" pitchFamily="34" charset="0"/>
              </a:rPr>
              <a:t>Sessão Astronomia dessa semana, a palestrante </a:t>
            </a:r>
            <a:r>
              <a:rPr lang="pt-BR" sz="2100" dirty="0" smtClean="0">
                <a:latin typeface="Century Gothic" pitchFamily="34" charset="0"/>
              </a:rPr>
              <a:t>abordará aspectos</a:t>
            </a:r>
            <a:r>
              <a:rPr lang="pt-BR" sz="2100" dirty="0" smtClean="0">
                <a:latin typeface="Century Gothic" pitchFamily="34" charset="0"/>
              </a:rPr>
              <a:t> </a:t>
            </a:r>
            <a:r>
              <a:rPr lang="pt-BR" sz="2100" smtClean="0">
                <a:latin typeface="Century Gothic" pitchFamily="34" charset="0"/>
              </a:rPr>
              <a:t>históricos das </a:t>
            </a:r>
            <a:r>
              <a:rPr lang="pt-BR" sz="2100" dirty="0" smtClean="0">
                <a:latin typeface="Century Gothic" pitchFamily="34" charset="0"/>
              </a:rPr>
              <a:t>descobertas a respeito da Via Láctea, sua estrutura e evolução</a:t>
            </a:r>
            <a:r>
              <a:rPr lang="pt-BR" sz="2100" dirty="0" smtClean="0">
                <a:latin typeface="Century Gothic" pitchFamily="34" charset="0"/>
              </a:rPr>
              <a:t>.</a:t>
            </a:r>
            <a:endParaRPr lang="pt-BR" dirty="0"/>
          </a:p>
        </p:txBody>
      </p:sp>
      <p:sp>
        <p:nvSpPr>
          <p:cNvPr id="1026" name="AutoShape 2" descr="mailbox://C:/Users/Jorge/AppData/Roaming/Thunderbird/Profiles/r658lv6z.default/Mail/cdcc.usp.br/Inbox?number=9231279&amp;part=1.3&amp;type=image/jpeg&amp;filename=PlutoNamesFig_cro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mailbox://C:/Users/Jorge/AppData/Roaming/Thunderbird/Profiles/r658lv6z.default/Mail/cdcc.usp.br/Inbox?number=9231279&amp;part=1.3&amp;type=image/jpeg&amp;filename=PlutoNamesFig_cro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29990" y="12637293"/>
            <a:ext cx="5112568" cy="1323439"/>
          </a:xfrm>
          <a:prstGeom prst="rect">
            <a:avLst/>
          </a:prstGeom>
          <a:solidFill>
            <a:srgbClr val="F4F4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Aspecto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Via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Lactea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no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céu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noturno</a:t>
            </a:r>
            <a:r>
              <a:rPr lang="en-US" sz="14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Normalmente</a:t>
            </a:r>
            <a:r>
              <a:rPr lang="en-US" sz="14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, com a </a:t>
            </a:r>
            <a:r>
              <a:rPr lang="en-US" sz="1400" dirty="0" err="1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presença</a:t>
            </a:r>
            <a:r>
              <a:rPr lang="en-US" sz="14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da</a:t>
            </a:r>
            <a:r>
              <a:rPr lang="en-US" sz="14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Lua</a:t>
            </a:r>
            <a:r>
              <a:rPr lang="en-US" sz="14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en-US" sz="1400" dirty="0" err="1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ao</a:t>
            </a:r>
            <a:r>
              <a:rPr lang="en-US" sz="14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centro</a:t>
            </a:r>
            <a:r>
              <a:rPr lang="en-US" sz="14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abaixo</a:t>
            </a:r>
            <a:r>
              <a:rPr lang="en-US" sz="14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), </a:t>
            </a:r>
            <a:r>
              <a:rPr lang="en-US" sz="1400" dirty="0" err="1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fica</a:t>
            </a:r>
            <a:r>
              <a:rPr lang="en-US" sz="14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mais</a:t>
            </a:r>
            <a:r>
              <a:rPr lang="en-US" sz="14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difícil</a:t>
            </a:r>
            <a:r>
              <a:rPr lang="en-US" sz="14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lang="en-US" sz="1400" dirty="0" err="1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observá</a:t>
            </a:r>
            <a:r>
              <a:rPr lang="en-US" sz="14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-la, </a:t>
            </a:r>
            <a:r>
              <a:rPr lang="en-US" sz="1400" dirty="0" err="1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mas</a:t>
            </a:r>
            <a:r>
              <a:rPr lang="en-US" sz="14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por</a:t>
            </a:r>
            <a:r>
              <a:rPr lang="en-US" sz="14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meio</a:t>
            </a:r>
            <a:r>
              <a:rPr lang="en-US" sz="14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lang="en-US" sz="1400" dirty="0" err="1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fotografia</a:t>
            </a:r>
            <a:r>
              <a:rPr lang="en-US" sz="14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fica</a:t>
            </a:r>
            <a:r>
              <a:rPr lang="en-US" sz="14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fácil</a:t>
            </a:r>
            <a:r>
              <a:rPr lang="en-US" sz="14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captar</a:t>
            </a:r>
            <a:r>
              <a:rPr lang="en-US" sz="14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 o </a:t>
            </a:r>
            <a:r>
              <a:rPr lang="en-US" sz="1400" dirty="0" err="1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seu</a:t>
            </a:r>
            <a:r>
              <a:rPr lang="en-US" sz="14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brilho</a:t>
            </a:r>
            <a:r>
              <a:rPr lang="en-US" sz="14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Crédito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Imagem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pt-BR" sz="1400" dirty="0" smtClean="0">
                <a:latin typeface="Century Gothic" pitchFamily="34" charset="0"/>
              </a:rPr>
              <a:t>http</a:t>
            </a:r>
            <a:r>
              <a:rPr lang="pt-BR" sz="1400" dirty="0" smtClean="0">
                <a:latin typeface="Century Gothic" pitchFamily="34" charset="0"/>
              </a:rPr>
              <a:t>://nicholasbuer.smugmug.com/</a:t>
            </a:r>
            <a:r>
              <a:rPr lang="pt-BR" sz="2400" dirty="0" smtClean="0"/>
              <a:t> 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" name="AutoShape 2" descr="mailbox://C:/Users/Jorge/AppData/Roaming/Thunderbird/Profiles/r658lv6z.default/Mail/cdcc.usp.br/Inbox?number=7742735&amp;part=1.2&amp;type=image/jpeg&amp;filename=Moon%20and%20the%20Milkyway-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15801" t="1939" r="22384" b="3879"/>
          <a:stretch>
            <a:fillRect/>
          </a:stretch>
        </p:blipFill>
        <p:spPr bwMode="auto">
          <a:xfrm>
            <a:off x="734847" y="7524725"/>
            <a:ext cx="4917568" cy="508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152</Words>
  <Application>Microsoft Office PowerPoint</Application>
  <PresentationFormat>Personalizar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ANDRE</cp:lastModifiedBy>
  <cp:revision>229</cp:revision>
  <dcterms:created xsi:type="dcterms:W3CDTF">2012-01-24T12:22:50Z</dcterms:created>
  <dcterms:modified xsi:type="dcterms:W3CDTF">2015-06-22T14:22:25Z</dcterms:modified>
</cp:coreProperties>
</file>