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1" r:id="rId3"/>
    <p:sldId id="273" r:id="rId4"/>
    <p:sldId id="289" r:id="rId5"/>
    <p:sldId id="272" r:id="rId6"/>
    <p:sldId id="274" r:id="rId7"/>
    <p:sldId id="275" r:id="rId8"/>
    <p:sldId id="276" r:id="rId9"/>
    <p:sldId id="283" r:id="rId10"/>
    <p:sldId id="300" r:id="rId11"/>
    <p:sldId id="301" r:id="rId12"/>
    <p:sldId id="277" r:id="rId13"/>
    <p:sldId id="284" r:id="rId14"/>
    <p:sldId id="285" r:id="rId15"/>
    <p:sldId id="297" r:id="rId16"/>
    <p:sldId id="287" r:id="rId17"/>
    <p:sldId id="278" r:id="rId18"/>
    <p:sldId id="298" r:id="rId19"/>
    <p:sldId id="279" r:id="rId20"/>
    <p:sldId id="290" r:id="rId21"/>
    <p:sldId id="293" r:id="rId22"/>
    <p:sldId id="292" r:id="rId23"/>
    <p:sldId id="299" r:id="rId24"/>
    <p:sldId id="294" r:id="rId25"/>
    <p:sldId id="302" r:id="rId26"/>
    <p:sldId id="303" r:id="rId27"/>
    <p:sldId id="304" r:id="rId28"/>
    <p:sldId id="280" r:id="rId29"/>
    <p:sldId id="296"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897" autoAdjust="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AA7CC-6422-4379-94C9-7CC47EEA4267}" type="datetimeFigureOut">
              <a:rPr lang="pt-BR" smtClean="0"/>
              <a:pPr/>
              <a:t>29/06/2015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1B90D-FA9C-4750-A2F0-8A73771D8111}" type="slidenum">
              <a:rPr lang="pt-BR" smtClean="0"/>
              <a:pPr/>
              <a:t>‹nº›</a:t>
            </a:fld>
            <a:endParaRPr lang="pt-BR"/>
          </a:p>
        </p:txBody>
      </p:sp>
    </p:spTree>
    <p:extLst>
      <p:ext uri="{BB962C8B-B14F-4D97-AF65-F5344CB8AC3E}">
        <p14:creationId xmlns="" xmlns:p14="http://schemas.microsoft.com/office/powerpoint/2010/main" val="339644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2112AEC-4411-4BDC-A180-40E765311BC7}" type="slidenum">
              <a:rPr lang="pt-BR" smtClean="0"/>
              <a:pPr/>
              <a:t>10</a:t>
            </a:fld>
            <a:endParaRPr lang="pt-BR" smtClean="0"/>
          </a:p>
        </p:txBody>
      </p:sp>
      <p:sp>
        <p:nvSpPr>
          <p:cNvPr id="47107" name="Rectangle 2"/>
          <p:cNvSpPr>
            <a:spLocks noGrp="1" noRot="1" noChangeAspect="1" noChangeArrowheads="1" noTextEdit="1"/>
          </p:cNvSpPr>
          <p:nvPr>
            <p:ph type="sldImg"/>
          </p:nvPr>
        </p:nvSpPr>
        <p:spPr>
          <a:xfrm>
            <a:off x="1257300" y="685132"/>
            <a:ext cx="4343400" cy="3429000"/>
          </a:xfrm>
          <a:ln/>
        </p:spPr>
      </p:sp>
      <p:sp>
        <p:nvSpPr>
          <p:cNvPr id="47108" name="Rectangle 3"/>
          <p:cNvSpPr>
            <a:spLocks noGrp="1" noChangeArrowheads="1"/>
          </p:cNvSpPr>
          <p:nvPr>
            <p:ph type="body" idx="1"/>
          </p:nvPr>
        </p:nvSpPr>
        <p:spPr>
          <a:xfrm>
            <a:off x="685800" y="4343066"/>
            <a:ext cx="5486400" cy="4117474"/>
          </a:xfrm>
          <a:noFill/>
          <a:ln/>
        </p:spPr>
        <p:txBody>
          <a:bodyPr wrap="none" anchor="ctr"/>
          <a:lstStyle/>
          <a:p>
            <a:r>
              <a:rPr lang="pt-BR" dirty="0" smtClean="0"/>
              <a:t>Crédito</a:t>
            </a:r>
            <a:r>
              <a:rPr lang="pt-BR" baseline="0" dirty="0" smtClean="0"/>
              <a:t> da imagem: Prof. Roberto </a:t>
            </a:r>
            <a:r>
              <a:rPr lang="pt-BR" baseline="0" dirty="0" err="1" smtClean="0"/>
              <a:t>Boczko</a:t>
            </a:r>
            <a:r>
              <a:rPr lang="pt-BR" baseline="0" dirty="0" smtClean="0"/>
              <a:t>, com adaptações.</a:t>
            </a:r>
            <a:endParaRPr lang="pt-B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FD1B90D-FA9C-4750-A2F0-8A73771D8111}" type="slidenum">
              <a:rPr lang="pt-BR" smtClean="0"/>
              <a:pPr/>
              <a:t>20</a:t>
            </a:fld>
            <a:endParaRPr lang="pt-BR"/>
          </a:p>
        </p:txBody>
      </p:sp>
    </p:spTree>
    <p:extLst>
      <p:ext uri="{BB962C8B-B14F-4D97-AF65-F5344CB8AC3E}">
        <p14:creationId xmlns="" xmlns:p14="http://schemas.microsoft.com/office/powerpoint/2010/main" val="271346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75120FE-9EA9-4D4F-B873-C42C6303FBB0}" type="datetimeFigureOut">
              <a:rPr lang="pt-BR" smtClean="0"/>
              <a:pPr/>
              <a:t>29/06/2015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3506C5-2741-43CD-8148-949604984F6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120FE-9EA9-4D4F-B873-C42C6303FBB0}" type="datetimeFigureOut">
              <a:rPr lang="pt-BR" smtClean="0"/>
              <a:pPr/>
              <a:t>29/06/2015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506C5-2741-43CD-8148-949604984F6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inin.blogspot.com/" TargetMode="External"/><Relationship Id="rId7"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www.polyvore.com/" TargetMode="External"/><Relationship Id="rId4" Type="http://schemas.openxmlformats.org/officeDocument/2006/relationships/hyperlink" Target="http://www.google.com.br/url?sa=i&amp;rct=j&amp;q=orange+star&amp;source=images&amp;cd=&amp;cad=rja&amp;docid=W_iGN8tBnpKJHM&amp;tbnid=caAPMhQ4kIv7IM:&amp;ved=0CAQQjB0&amp;url=http://www.polyvore.com/orange_star_smiley_face_stickers/thing?id=66170669&amp;ei=dHGCUZa1NIWu8QSztoBI&amp;psig=AFQjCNGkz1JDBh7K7_oxkMyJSMXtNpiR_w&amp;ust=13675895313723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Universo%20Conhecido.mp4"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infoescola.com/wp-content/uploads/2013/01/heic0810ac.jpg" TargetMode="External"/><Relationship Id="rId3" Type="http://schemas.openxmlformats.org/officeDocument/2006/relationships/hyperlink" Target="http://astro.if.ufrgs.br/vialac/node2.htm" TargetMode="External"/><Relationship Id="rId7" Type="http://schemas.openxmlformats.org/officeDocument/2006/relationships/hyperlink" Target="http://www.if.ufrgs.br/~riffel/fundamentos/notas_aula/FundamentosAeA_Aula26.pdf" TargetMode="External"/><Relationship Id="rId2" Type="http://schemas.openxmlformats.org/officeDocument/2006/relationships/hyperlink" Target="http://astro.if.ufrgs.br/vialac/vialac.htm" TargetMode="External"/><Relationship Id="rId1" Type="http://schemas.openxmlformats.org/officeDocument/2006/relationships/slideLayout" Target="../slideLayouts/slideLayout2.xml"/><Relationship Id="rId6" Type="http://schemas.openxmlformats.org/officeDocument/2006/relationships/hyperlink" Target="http://www.astro.iag.usp.br/~ronaldo/extragal/Cap2.pdf" TargetMode="External"/><Relationship Id="rId5" Type="http://schemas.openxmlformats.org/officeDocument/2006/relationships/hyperlink" Target="http://astro.if.ufrgs.br/vialac/node4.htm" TargetMode="External"/><Relationship Id="rId4" Type="http://schemas.openxmlformats.org/officeDocument/2006/relationships/hyperlink" Target="http://astro.if.ufrgs.br/vialac/node3.htm" TargetMode="External"/><Relationship Id="rId9" Type="http://schemas.openxmlformats.org/officeDocument/2006/relationships/hyperlink" Target="http://adelgazarconproteinas.files.wordpress.com/2011/03/bebe-pensando.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340768"/>
            <a:ext cx="7488832" cy="1830065"/>
          </a:xfrm>
        </p:spPr>
        <p:txBody>
          <a:bodyPr>
            <a:normAutofit/>
          </a:bodyPr>
          <a:lstStyle/>
          <a:p>
            <a:r>
              <a:rPr lang="pt-BR" sz="4800" b="1" dirty="0" smtClean="0">
                <a:solidFill>
                  <a:schemeClr val="bg1"/>
                </a:solidFill>
              </a:rPr>
              <a:t>Via Láctea, nossa Galáxia</a:t>
            </a:r>
            <a:endParaRPr lang="pt-BR" sz="4800" b="1" dirty="0">
              <a:solidFill>
                <a:schemeClr val="bg1"/>
              </a:solidFill>
            </a:endParaRPr>
          </a:p>
        </p:txBody>
      </p:sp>
      <p:sp>
        <p:nvSpPr>
          <p:cNvPr id="3" name="Subtítulo 2"/>
          <p:cNvSpPr>
            <a:spLocks noGrp="1"/>
          </p:cNvSpPr>
          <p:nvPr>
            <p:ph type="subTitle" idx="1"/>
          </p:nvPr>
        </p:nvSpPr>
        <p:spPr>
          <a:xfrm>
            <a:off x="1835696" y="4509120"/>
            <a:ext cx="7308304" cy="1752600"/>
          </a:xfrm>
        </p:spPr>
        <p:txBody>
          <a:bodyPr/>
          <a:lstStyle/>
          <a:p>
            <a:pPr algn="r"/>
            <a:r>
              <a:rPr lang="pt-BR" dirty="0" smtClean="0">
                <a:solidFill>
                  <a:schemeClr val="bg1"/>
                </a:solidFill>
              </a:rPr>
              <a:t>Palestrante: </a:t>
            </a:r>
            <a:r>
              <a:rPr lang="pt-BR" dirty="0" err="1" smtClean="0">
                <a:solidFill>
                  <a:schemeClr val="bg1"/>
                </a:solidFill>
              </a:rPr>
              <a:t>Tamires</a:t>
            </a:r>
            <a:r>
              <a:rPr lang="pt-BR" dirty="0" smtClean="0">
                <a:solidFill>
                  <a:schemeClr val="bg1"/>
                </a:solidFill>
              </a:rPr>
              <a:t> Cristina de Souza</a:t>
            </a:r>
          </a:p>
          <a:p>
            <a:pPr algn="r"/>
            <a:r>
              <a:rPr lang="pt-BR" sz="1800" dirty="0" smtClean="0">
                <a:solidFill>
                  <a:schemeClr val="bg1"/>
                </a:solidFill>
              </a:rPr>
              <a:t>tamires.cristina.souza@usp.br</a:t>
            </a:r>
          </a:p>
        </p:txBody>
      </p:sp>
      <p:pic>
        <p:nvPicPr>
          <p:cNvPr id="4" name="Imagem 3" descr="download.jpg"/>
          <p:cNvPicPr>
            <a:picLocks noChangeAspect="1"/>
          </p:cNvPicPr>
          <p:nvPr/>
        </p:nvPicPr>
        <p:blipFill>
          <a:blip r:embed="rId3" cstate="print"/>
          <a:stretch>
            <a:fillRect/>
          </a:stretch>
        </p:blipFill>
        <p:spPr>
          <a:xfrm>
            <a:off x="5080478" y="0"/>
            <a:ext cx="4063522" cy="908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ítulo 3"/>
          <p:cNvSpPr txBox="1">
            <a:spLocks noChangeAspect="1"/>
          </p:cNvSpPr>
          <p:nvPr/>
        </p:nvSpPr>
        <p:spPr bwMode="auto">
          <a:xfrm rot="13500000">
            <a:off x="841510" y="2311911"/>
            <a:ext cx="2255291" cy="2255291"/>
          </a:xfrm>
          <a:prstGeom prst="rect">
            <a:avLst/>
          </a:prstGeom>
          <a:gradFill flip="none" rotWithShape="1">
            <a:gsLst>
              <a:gs pos="7000">
                <a:schemeClr val="bg1">
                  <a:alpha val="79000"/>
                </a:schemeClr>
              </a:gs>
              <a:gs pos="32000">
                <a:srgbClr val="FFC000">
                  <a:alpha val="87000"/>
                </a:srgbClr>
              </a:gs>
              <a:gs pos="100000">
                <a:schemeClr val="tx1">
                  <a:alpha val="44000"/>
                </a:schemeClr>
              </a:gs>
            </a:gsLst>
            <a:path path="shape">
              <a:fillToRect l="50000" t="50000" r="50000" b="50000"/>
            </a:path>
            <a:tileRect/>
          </a:gradFill>
          <a:ln w="9525">
            <a:noFill/>
            <a:miter lim="800000"/>
            <a:headEnd/>
            <a:tailEnd/>
          </a:ln>
        </p:spPr>
        <p:txBody>
          <a:bodyPr lIns="92075" tIns="46038" rIns="92075" bIns="46038"/>
          <a:lstStyle/>
          <a:p>
            <a:pPr>
              <a:spcBef>
                <a:spcPct val="20000"/>
              </a:spcBef>
              <a:buClr>
                <a:srgbClr val="FF0066"/>
              </a:buClr>
              <a:buFont typeface="Wingdings" pitchFamily="2" charset="2"/>
              <a:buNone/>
              <a:defRPr/>
            </a:pPr>
            <a:endParaRPr lang="pt-BR" sz="4800" kern="0" dirty="0" smtClean="0">
              <a:solidFill>
                <a:schemeClr val="bg1"/>
              </a:solidFill>
              <a:latin typeface="Century Gothic" pitchFamily="34" charset="0"/>
            </a:endParaRPr>
          </a:p>
          <a:p>
            <a:pPr>
              <a:spcBef>
                <a:spcPct val="20000"/>
              </a:spcBef>
              <a:buClr>
                <a:srgbClr val="FF0066"/>
              </a:buClr>
              <a:buFont typeface="Wingdings" pitchFamily="2" charset="2"/>
              <a:buNone/>
              <a:defRPr/>
            </a:pPr>
            <a:endParaRPr lang="pt-BR" sz="8800" kern="0" dirty="0" smtClean="0">
              <a:solidFill>
                <a:schemeClr val="bg1"/>
              </a:solidFill>
              <a:latin typeface="Century Gothic" pitchFamily="34" charset="0"/>
            </a:endParaRPr>
          </a:p>
          <a:p>
            <a:pPr>
              <a:spcBef>
                <a:spcPct val="20000"/>
              </a:spcBef>
              <a:buClr>
                <a:srgbClr val="FF0066"/>
              </a:buClr>
              <a:buFont typeface="Wingdings" pitchFamily="2" charset="2"/>
              <a:buNone/>
              <a:defRPr/>
            </a:pPr>
            <a:endParaRPr lang="pt-BR" sz="4800" kern="0" dirty="0">
              <a:ln w="34925">
                <a:gradFill flip="none" rotWithShape="1">
                  <a:gsLst>
                    <a:gs pos="0">
                      <a:srgbClr val="F67526"/>
                    </a:gs>
                    <a:gs pos="50000">
                      <a:srgbClr val="F67526">
                        <a:alpha val="41000"/>
                      </a:srgbClr>
                    </a:gs>
                  </a:gsLst>
                  <a:path path="circle">
                    <a:fillToRect l="100000" t="100000"/>
                  </a:path>
                  <a:tileRect r="-100000" b="-100000"/>
                </a:gradFill>
              </a:ln>
              <a:solidFill>
                <a:schemeClr val="bg1"/>
              </a:solidFill>
              <a:latin typeface="Century Gothic" pitchFamily="34" charset="0"/>
            </a:endParaRPr>
          </a:p>
        </p:txBody>
      </p:sp>
      <p:sp>
        <p:nvSpPr>
          <p:cNvPr id="9218" name="Rectangle 2"/>
          <p:cNvSpPr>
            <a:spLocks noGrp="1" noChangeArrowheads="1"/>
          </p:cNvSpPr>
          <p:nvPr>
            <p:ph type="title"/>
          </p:nvPr>
        </p:nvSpPr>
        <p:spPr>
          <a:xfrm>
            <a:off x="179512" y="696070"/>
            <a:ext cx="8964488" cy="771623"/>
          </a:xfrm>
        </p:spPr>
        <p:txBody>
          <a:bodyPr wrap="square" lIns="90000" tIns="46800" rIns="90000" bIns="46800">
            <a:spAutoFit/>
          </a:bodyPr>
          <a:lstStyle/>
          <a:p>
            <a:pPr defTabSz="449263">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latin typeface="Century Gothic" pitchFamily="34" charset="0"/>
              </a:rPr>
              <a:t>O </a:t>
            </a:r>
            <a:r>
              <a:rPr lang="en-GB" dirty="0" err="1" smtClean="0">
                <a:solidFill>
                  <a:schemeClr val="bg1"/>
                </a:solidFill>
                <a:latin typeface="Century Gothic" pitchFamily="34" charset="0"/>
              </a:rPr>
              <a:t>ano-luz</a:t>
            </a:r>
            <a:endParaRPr lang="en-GB" dirty="0" smtClean="0">
              <a:solidFill>
                <a:schemeClr val="bg1"/>
              </a:solidFill>
              <a:latin typeface="Century Gothic" pitchFamily="34" charset="0"/>
            </a:endParaRPr>
          </a:p>
        </p:txBody>
      </p:sp>
      <p:grpSp>
        <p:nvGrpSpPr>
          <p:cNvPr id="4" name="Group 3"/>
          <p:cNvGrpSpPr>
            <a:grpSpLocks/>
          </p:cNvGrpSpPr>
          <p:nvPr/>
        </p:nvGrpSpPr>
        <p:grpSpPr bwMode="auto">
          <a:xfrm>
            <a:off x="1590675" y="2681288"/>
            <a:ext cx="758825" cy="2136775"/>
            <a:chOff x="1002" y="1689"/>
            <a:chExt cx="478" cy="1346"/>
          </a:xfrm>
        </p:grpSpPr>
        <p:sp>
          <p:nvSpPr>
            <p:cNvPr id="9240" name="AutoShape 4"/>
            <p:cNvSpPr>
              <a:spLocks noChangeArrowheads="1"/>
            </p:cNvSpPr>
            <p:nvPr/>
          </p:nvSpPr>
          <p:spPr bwMode="auto">
            <a:xfrm flipH="1">
              <a:off x="1033" y="2321"/>
              <a:ext cx="448" cy="715"/>
            </a:xfrm>
            <a:prstGeom prst="can">
              <a:avLst>
                <a:gd name="adj" fmla="val 39900"/>
              </a:avLst>
            </a:prstGeom>
            <a:solidFill>
              <a:srgbClr val="FFFFFF"/>
            </a:solidFill>
            <a:ln w="12600">
              <a:solidFill>
                <a:srgbClr val="000000"/>
              </a:solidFill>
              <a:miter lim="800000"/>
              <a:headEnd/>
              <a:tailEnd/>
            </a:ln>
          </p:spPr>
          <p:txBody>
            <a:bodyPr wrap="none" anchor="ctr"/>
            <a:lstStyle/>
            <a:p>
              <a:endParaRPr lang="pt-BR">
                <a:latin typeface="Century Gothic" pitchFamily="34" charset="0"/>
              </a:endParaRPr>
            </a:p>
          </p:txBody>
        </p:sp>
        <p:sp>
          <p:nvSpPr>
            <p:cNvPr id="7190" name="Freeform 5"/>
            <p:cNvSpPr>
              <a:spLocks noChangeArrowheads="1"/>
            </p:cNvSpPr>
            <p:nvPr/>
          </p:nvSpPr>
          <p:spPr bwMode="auto">
            <a:xfrm flipH="1">
              <a:off x="1002" y="1689"/>
              <a:ext cx="473" cy="760"/>
            </a:xfrm>
            <a:custGeom>
              <a:avLst/>
              <a:gdLst>
                <a:gd name="T0" fmla="*/ 208 w 744"/>
                <a:gd name="T1" fmla="*/ 1136 h 1200"/>
                <a:gd name="T2" fmla="*/ 16 w 744"/>
                <a:gd name="T3" fmla="*/ 752 h 1200"/>
                <a:gd name="T4" fmla="*/ 304 w 744"/>
                <a:gd name="T5" fmla="*/ 464 h 1200"/>
                <a:gd name="T6" fmla="*/ 448 w 744"/>
                <a:gd name="T7" fmla="*/ 32 h 1200"/>
                <a:gd name="T8" fmla="*/ 736 w 744"/>
                <a:gd name="T9" fmla="*/ 656 h 1200"/>
                <a:gd name="T10" fmla="*/ 496 w 744"/>
                <a:gd name="T11" fmla="*/ 1088 h 1200"/>
                <a:gd name="T12" fmla="*/ 448 w 744"/>
                <a:gd name="T13" fmla="*/ 1184 h 1200"/>
                <a:gd name="T14" fmla="*/ 208 w 744"/>
                <a:gd name="T15" fmla="*/ 1184 h 1200"/>
                <a:gd name="T16" fmla="*/ 0 60000 65536"/>
                <a:gd name="T17" fmla="*/ 0 60000 65536"/>
                <a:gd name="T18" fmla="*/ 0 60000 65536"/>
                <a:gd name="T19" fmla="*/ 0 60000 65536"/>
                <a:gd name="T20" fmla="*/ 0 60000 65536"/>
                <a:gd name="T21" fmla="*/ 0 60000 65536"/>
                <a:gd name="T22" fmla="*/ 0 60000 65536"/>
                <a:gd name="T23" fmla="*/ 0 60000 65536"/>
                <a:gd name="T24" fmla="*/ 0 w 744"/>
                <a:gd name="T25" fmla="*/ 0 h 1200"/>
                <a:gd name="T26" fmla="*/ 744 w 744"/>
                <a:gd name="T27" fmla="*/ 1200 h 1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4" h="1200">
                  <a:moveTo>
                    <a:pt x="208" y="1136"/>
                  </a:moveTo>
                  <a:cubicBezTo>
                    <a:pt x="104" y="1000"/>
                    <a:pt x="0" y="864"/>
                    <a:pt x="16" y="752"/>
                  </a:cubicBezTo>
                  <a:cubicBezTo>
                    <a:pt x="32" y="640"/>
                    <a:pt x="232" y="584"/>
                    <a:pt x="304" y="464"/>
                  </a:cubicBezTo>
                  <a:cubicBezTo>
                    <a:pt x="376" y="344"/>
                    <a:pt x="376" y="0"/>
                    <a:pt x="448" y="32"/>
                  </a:cubicBezTo>
                  <a:cubicBezTo>
                    <a:pt x="520" y="64"/>
                    <a:pt x="728" y="480"/>
                    <a:pt x="736" y="656"/>
                  </a:cubicBezTo>
                  <a:cubicBezTo>
                    <a:pt x="744" y="832"/>
                    <a:pt x="544" y="1000"/>
                    <a:pt x="496" y="1088"/>
                  </a:cubicBezTo>
                  <a:cubicBezTo>
                    <a:pt x="448" y="1176"/>
                    <a:pt x="496" y="1168"/>
                    <a:pt x="448" y="1184"/>
                  </a:cubicBezTo>
                  <a:cubicBezTo>
                    <a:pt x="400" y="1200"/>
                    <a:pt x="304" y="1192"/>
                    <a:pt x="208" y="1184"/>
                  </a:cubicBezTo>
                </a:path>
              </a:pathLst>
            </a:custGeom>
            <a:gradFill flip="none" rotWithShape="1">
              <a:gsLst>
                <a:gs pos="100000">
                  <a:srgbClr val="FF3300">
                    <a:alpha val="83000"/>
                  </a:srgbClr>
                </a:gs>
                <a:gs pos="33000">
                  <a:srgbClr val="FFFF00"/>
                </a:gs>
                <a:gs pos="33000">
                  <a:srgbClr val="FFFF00"/>
                </a:gs>
                <a:gs pos="0">
                  <a:schemeClr val="bg1"/>
                </a:gs>
              </a:gsLst>
              <a:path path="shape">
                <a:fillToRect l="50000" t="50000" r="50000" b="50000"/>
              </a:path>
              <a:tileRect/>
            </a:gradFill>
            <a:ln w="12600">
              <a:solidFill>
                <a:srgbClr val="EE8800"/>
              </a:solidFill>
              <a:round/>
              <a:headEnd/>
              <a:tailEnd/>
            </a:ln>
          </p:spPr>
          <p:txBody>
            <a:bodyPr wrap="none" anchor="ctr"/>
            <a:lstStyle/>
            <a:p>
              <a:pPr>
                <a:defRPr/>
              </a:pPr>
              <a:endParaRPr lang="pt-BR">
                <a:latin typeface="Century Gothic" pitchFamily="34" charset="0"/>
              </a:endParaRPr>
            </a:p>
          </p:txBody>
        </p:sp>
      </p:grpSp>
      <p:sp>
        <p:nvSpPr>
          <p:cNvPr id="9220" name="Line 6"/>
          <p:cNvSpPr>
            <a:spLocks noChangeShapeType="1"/>
          </p:cNvSpPr>
          <p:nvPr/>
        </p:nvSpPr>
        <p:spPr bwMode="auto">
          <a:xfrm flipH="1">
            <a:off x="2644775" y="3460750"/>
            <a:ext cx="5087938" cy="1588"/>
          </a:xfrm>
          <a:prstGeom prst="line">
            <a:avLst/>
          </a:prstGeom>
          <a:noFill/>
          <a:ln w="38160">
            <a:solidFill>
              <a:schemeClr val="accent6">
                <a:lumMod val="20000"/>
                <a:lumOff val="80000"/>
              </a:schemeClr>
            </a:solidFill>
            <a:miter lim="800000"/>
            <a:headEnd/>
            <a:tailEnd/>
          </a:ln>
        </p:spPr>
        <p:txBody>
          <a:bodyPr/>
          <a:lstStyle/>
          <a:p>
            <a:endParaRPr lang="pt-BR">
              <a:latin typeface="Century Gothic" pitchFamily="34" charset="0"/>
            </a:endParaRPr>
          </a:p>
        </p:txBody>
      </p:sp>
      <p:sp>
        <p:nvSpPr>
          <p:cNvPr id="9221" name="AutoShape 7"/>
          <p:cNvSpPr>
            <a:spLocks noChangeArrowheads="1"/>
          </p:cNvSpPr>
          <p:nvPr/>
        </p:nvSpPr>
        <p:spPr bwMode="auto">
          <a:xfrm>
            <a:off x="545621" y="1923116"/>
            <a:ext cx="3017837" cy="30718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latin typeface="Century Gothic" pitchFamily="34" charset="0"/>
            </a:endParaRPr>
          </a:p>
        </p:txBody>
      </p:sp>
      <p:sp>
        <p:nvSpPr>
          <p:cNvPr id="9222" name="AutoShape 8"/>
          <p:cNvSpPr>
            <a:spLocks noChangeArrowheads="1"/>
          </p:cNvSpPr>
          <p:nvPr/>
        </p:nvSpPr>
        <p:spPr bwMode="auto">
          <a:xfrm>
            <a:off x="787475" y="2292523"/>
            <a:ext cx="2311400" cy="23606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latin typeface="Century Gothic" pitchFamily="34" charset="0"/>
            </a:endParaRPr>
          </a:p>
        </p:txBody>
      </p:sp>
      <p:sp>
        <p:nvSpPr>
          <p:cNvPr id="9223" name="AutoShape 9"/>
          <p:cNvSpPr>
            <a:spLocks noChangeArrowheads="1"/>
          </p:cNvSpPr>
          <p:nvPr/>
        </p:nvSpPr>
        <p:spPr bwMode="auto">
          <a:xfrm>
            <a:off x="1006409" y="2599995"/>
            <a:ext cx="1682750" cy="17208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latin typeface="Century Gothic" pitchFamily="34" charset="0"/>
            </a:endParaRPr>
          </a:p>
        </p:txBody>
      </p:sp>
      <p:sp>
        <p:nvSpPr>
          <p:cNvPr id="9224" name="AutoShape 10"/>
          <p:cNvSpPr>
            <a:spLocks noChangeArrowheads="1"/>
          </p:cNvSpPr>
          <p:nvPr/>
        </p:nvSpPr>
        <p:spPr bwMode="auto">
          <a:xfrm>
            <a:off x="2075008" y="2276854"/>
            <a:ext cx="1971669" cy="2376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 name="connsiteX0" fmla="*/ 9179 w 10800"/>
              <a:gd name="connsiteY0" fmla="*/ 0 h 12035"/>
              <a:gd name="connsiteX1" fmla="*/ 10800 w 10800"/>
              <a:gd name="connsiteY1" fmla="*/ 5691 h 12035"/>
              <a:gd name="connsiteX2" fmla="*/ 8739 w 10800"/>
              <a:gd name="connsiteY2" fmla="*/ 12035 h 12035"/>
              <a:gd name="connsiteX3" fmla="*/ 0 w 10800"/>
              <a:gd name="connsiteY3" fmla="*/ 5691 h 12035"/>
              <a:gd name="connsiteX4" fmla="*/ 9179 w 10800"/>
              <a:gd name="connsiteY4" fmla="*/ 0 h 12035"/>
              <a:gd name="connsiteX0" fmla="*/ 9179 w 10800"/>
              <a:gd name="connsiteY0" fmla="*/ 0 h 12035"/>
              <a:gd name="connsiteX1" fmla="*/ 10800 w 10800"/>
              <a:gd name="connsiteY1" fmla="*/ 5691 h 12035"/>
              <a:gd name="connsiteX2" fmla="*/ 8768 w 10800"/>
              <a:gd name="connsiteY2" fmla="*/ 11896 h 12035"/>
              <a:gd name="connsiteX0" fmla="*/ 9179 w 10800"/>
              <a:gd name="connsiteY0" fmla="*/ 0 h 12035"/>
              <a:gd name="connsiteX1" fmla="*/ 10800 w 10800"/>
              <a:gd name="connsiteY1" fmla="*/ 5691 h 12035"/>
              <a:gd name="connsiteX2" fmla="*/ 8739 w 10800"/>
              <a:gd name="connsiteY2" fmla="*/ 12035 h 12035"/>
              <a:gd name="connsiteX3" fmla="*/ 0 w 10800"/>
              <a:gd name="connsiteY3" fmla="*/ 5691 h 12035"/>
              <a:gd name="connsiteX4" fmla="*/ 9179 w 10800"/>
              <a:gd name="connsiteY4" fmla="*/ 0 h 12035"/>
              <a:gd name="connsiteX0" fmla="*/ 9171 w 10800"/>
              <a:gd name="connsiteY0" fmla="*/ 44 h 12035"/>
              <a:gd name="connsiteX1" fmla="*/ 10800 w 10800"/>
              <a:gd name="connsiteY1" fmla="*/ 5691 h 12035"/>
              <a:gd name="connsiteX2" fmla="*/ 8768 w 10800"/>
              <a:gd name="connsiteY2" fmla="*/ 11896 h 12035"/>
              <a:gd name="connsiteX0" fmla="*/ 9179 w 10800"/>
              <a:gd name="connsiteY0" fmla="*/ 0 h 12125"/>
              <a:gd name="connsiteX1" fmla="*/ 10800 w 10800"/>
              <a:gd name="connsiteY1" fmla="*/ 5691 h 12125"/>
              <a:gd name="connsiteX2" fmla="*/ 8739 w 10800"/>
              <a:gd name="connsiteY2" fmla="*/ 12035 h 12125"/>
              <a:gd name="connsiteX3" fmla="*/ 0 w 10800"/>
              <a:gd name="connsiteY3" fmla="*/ 5691 h 12125"/>
              <a:gd name="connsiteX4" fmla="*/ 9179 w 10800"/>
              <a:gd name="connsiteY4" fmla="*/ 0 h 12125"/>
              <a:gd name="connsiteX0" fmla="*/ 9171 w 10800"/>
              <a:gd name="connsiteY0" fmla="*/ 44 h 12125"/>
              <a:gd name="connsiteX1" fmla="*/ 10800 w 10800"/>
              <a:gd name="connsiteY1" fmla="*/ 5691 h 12125"/>
              <a:gd name="connsiteX2" fmla="*/ 8621 w 10800"/>
              <a:gd name="connsiteY2" fmla="*/ 12125 h 12125"/>
              <a:gd name="connsiteX0" fmla="*/ 9179 w 10800"/>
              <a:gd name="connsiteY0" fmla="*/ 0 h 12915"/>
              <a:gd name="connsiteX1" fmla="*/ 10800 w 10800"/>
              <a:gd name="connsiteY1" fmla="*/ 5691 h 12915"/>
              <a:gd name="connsiteX2" fmla="*/ 8739 w 10800"/>
              <a:gd name="connsiteY2" fmla="*/ 12035 h 12915"/>
              <a:gd name="connsiteX3" fmla="*/ 0 w 10800"/>
              <a:gd name="connsiteY3" fmla="*/ 5691 h 12915"/>
              <a:gd name="connsiteX4" fmla="*/ 9179 w 10800"/>
              <a:gd name="connsiteY4" fmla="*/ 0 h 12915"/>
              <a:gd name="connsiteX0" fmla="*/ 9171 w 10800"/>
              <a:gd name="connsiteY0" fmla="*/ 44 h 12915"/>
              <a:gd name="connsiteX1" fmla="*/ 10800 w 10800"/>
              <a:gd name="connsiteY1" fmla="*/ 5691 h 12915"/>
              <a:gd name="connsiteX2" fmla="*/ 8621 w 10800"/>
              <a:gd name="connsiteY2" fmla="*/ 12915 h 12915"/>
              <a:gd name="connsiteX0" fmla="*/ 9179 w 10800"/>
              <a:gd name="connsiteY0" fmla="*/ 517 h 13432"/>
              <a:gd name="connsiteX1" fmla="*/ 10800 w 10800"/>
              <a:gd name="connsiteY1" fmla="*/ 6208 h 13432"/>
              <a:gd name="connsiteX2" fmla="*/ 8739 w 10800"/>
              <a:gd name="connsiteY2" fmla="*/ 12552 h 13432"/>
              <a:gd name="connsiteX3" fmla="*/ 0 w 10800"/>
              <a:gd name="connsiteY3" fmla="*/ 6208 h 13432"/>
              <a:gd name="connsiteX4" fmla="*/ 9179 w 10800"/>
              <a:gd name="connsiteY4" fmla="*/ 517 h 13432"/>
              <a:gd name="connsiteX0" fmla="*/ 9024 w 10800"/>
              <a:gd name="connsiteY0" fmla="*/ 0 h 13432"/>
              <a:gd name="connsiteX1" fmla="*/ 10800 w 10800"/>
              <a:gd name="connsiteY1" fmla="*/ 6208 h 13432"/>
              <a:gd name="connsiteX2" fmla="*/ 8621 w 10800"/>
              <a:gd name="connsiteY2" fmla="*/ 13432 h 13432"/>
            </a:gdLst>
            <a:ahLst/>
            <a:cxnLst>
              <a:cxn ang="0">
                <a:pos x="connsiteX0" y="connsiteY0"/>
              </a:cxn>
              <a:cxn ang="0">
                <a:pos x="connsiteX1" y="connsiteY1"/>
              </a:cxn>
              <a:cxn ang="0">
                <a:pos x="connsiteX2" y="connsiteY2"/>
              </a:cxn>
            </a:cxnLst>
            <a:rect l="l" t="t" r="r" b="b"/>
            <a:pathLst>
              <a:path w="10800" h="13432" stroke="0">
                <a:moveTo>
                  <a:pt x="9179" y="517"/>
                </a:moveTo>
                <a:cubicBezTo>
                  <a:pt x="10238" y="2226"/>
                  <a:pt x="10800" y="4197"/>
                  <a:pt x="10800" y="6208"/>
                </a:cubicBezTo>
                <a:cubicBezTo>
                  <a:pt x="10800" y="8487"/>
                  <a:pt x="10078" y="10708"/>
                  <a:pt x="8739" y="12552"/>
                </a:cubicBezTo>
                <a:lnTo>
                  <a:pt x="0" y="6208"/>
                </a:lnTo>
                <a:lnTo>
                  <a:pt x="9179" y="517"/>
                </a:lnTo>
                <a:close/>
              </a:path>
              <a:path w="10800" h="13432" fill="none">
                <a:moveTo>
                  <a:pt x="9024" y="0"/>
                </a:moveTo>
                <a:cubicBezTo>
                  <a:pt x="10083" y="1709"/>
                  <a:pt x="10800" y="4197"/>
                  <a:pt x="10800" y="6208"/>
                </a:cubicBezTo>
                <a:cubicBezTo>
                  <a:pt x="10800" y="8487"/>
                  <a:pt x="9960" y="11588"/>
                  <a:pt x="8621" y="13432"/>
                </a:cubicBezTo>
              </a:path>
            </a:pathLst>
          </a:custGeom>
          <a:noFill/>
          <a:ln w="25400">
            <a:solidFill>
              <a:srgbClr val="FFFF00"/>
            </a:solidFill>
            <a:miter lim="800000"/>
            <a:headEnd/>
            <a:tailEnd/>
          </a:ln>
        </p:spPr>
        <p:txBody>
          <a:bodyPr wrap="none" anchor="ctr"/>
          <a:lstStyle/>
          <a:p>
            <a:endParaRPr lang="pt-BR"/>
          </a:p>
        </p:txBody>
      </p:sp>
      <p:sp>
        <p:nvSpPr>
          <p:cNvPr id="9225" name="AutoShape 11"/>
          <p:cNvSpPr>
            <a:spLocks noChangeArrowheads="1"/>
          </p:cNvSpPr>
          <p:nvPr/>
        </p:nvSpPr>
        <p:spPr bwMode="auto">
          <a:xfrm>
            <a:off x="-733127" y="732491"/>
            <a:ext cx="5314950" cy="54276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p>
        </p:txBody>
      </p:sp>
      <p:sp>
        <p:nvSpPr>
          <p:cNvPr id="9230" name="Text Box 14"/>
          <p:cNvSpPr txBox="1">
            <a:spLocks noChangeAspect="1" noChangeArrowheads="1"/>
          </p:cNvSpPr>
          <p:nvPr/>
        </p:nvSpPr>
        <p:spPr bwMode="auto">
          <a:xfrm flipH="1">
            <a:off x="2286000" y="2263775"/>
            <a:ext cx="1072658" cy="52590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err="1">
                <a:solidFill>
                  <a:srgbClr val="FFFFFF"/>
                </a:solidFill>
                <a:latin typeface="Century Gothic" pitchFamily="34" charset="0"/>
                <a:cs typeface="MS Shell Dlg" charset="0"/>
              </a:rPr>
              <a:t>Ondas</a:t>
            </a:r>
            <a:endParaRPr lang="en-GB" sz="1400" dirty="0">
              <a:solidFill>
                <a:srgbClr val="FFFFFF"/>
              </a:solidFill>
              <a:latin typeface="Century Gothic" pitchFamily="34" charset="0"/>
              <a:cs typeface="MS Shell Dlg" charset="0"/>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err="1">
                <a:solidFill>
                  <a:srgbClr val="FFFFFF"/>
                </a:solidFill>
                <a:latin typeface="Century Gothic" pitchFamily="34" charset="0"/>
                <a:cs typeface="MS Shell Dlg" charset="0"/>
              </a:rPr>
              <a:t>luminosas</a:t>
            </a:r>
            <a:endParaRPr lang="en-GB" sz="1400" dirty="0">
              <a:solidFill>
                <a:srgbClr val="FFFFFF"/>
              </a:solidFill>
              <a:latin typeface="Century Gothic" pitchFamily="34" charset="0"/>
              <a:cs typeface="MS Shell Dlg" charset="0"/>
            </a:endParaRPr>
          </a:p>
        </p:txBody>
      </p:sp>
      <p:sp>
        <p:nvSpPr>
          <p:cNvPr id="9231" name="AutoShape 15"/>
          <p:cNvSpPr>
            <a:spLocks noChangeArrowheads="1"/>
          </p:cNvSpPr>
          <p:nvPr/>
        </p:nvSpPr>
        <p:spPr bwMode="auto">
          <a:xfrm flipH="1">
            <a:off x="6854304" y="3316954"/>
            <a:ext cx="603250" cy="301625"/>
          </a:xfrm>
          <a:prstGeom prst="leftArrow">
            <a:avLst>
              <a:gd name="adj1" fmla="val 50000"/>
              <a:gd name="adj2" fmla="val 50000"/>
            </a:avLst>
          </a:prstGeom>
          <a:solidFill>
            <a:schemeClr val="accent6">
              <a:lumMod val="40000"/>
              <a:lumOff val="60000"/>
            </a:schemeClr>
          </a:solidFill>
          <a:ln w="12600">
            <a:solidFill>
              <a:srgbClr val="000000"/>
            </a:solidFill>
            <a:miter lim="800000"/>
            <a:headEnd/>
            <a:tailEnd/>
          </a:ln>
        </p:spPr>
        <p:txBody>
          <a:bodyPr wrap="none" anchor="ctr"/>
          <a:lstStyle/>
          <a:p>
            <a:endParaRPr lang="pt-BR">
              <a:latin typeface="Century Gothic" pitchFamily="34" charset="0"/>
            </a:endParaRPr>
          </a:p>
        </p:txBody>
      </p:sp>
      <p:sp>
        <p:nvSpPr>
          <p:cNvPr id="9232" name="Text Box 16"/>
          <p:cNvSpPr txBox="1">
            <a:spLocks noChangeArrowheads="1"/>
          </p:cNvSpPr>
          <p:nvPr/>
        </p:nvSpPr>
        <p:spPr bwMode="auto">
          <a:xfrm flipH="1">
            <a:off x="6939121" y="3295650"/>
            <a:ext cx="297175" cy="309958"/>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latin typeface="Century Gothic" pitchFamily="34" charset="0"/>
                <a:cs typeface="MS Shell Dlg" charset="0"/>
              </a:rPr>
              <a:t>c</a:t>
            </a:r>
          </a:p>
        </p:txBody>
      </p:sp>
      <p:sp>
        <p:nvSpPr>
          <p:cNvPr id="9234" name="Line 18"/>
          <p:cNvSpPr>
            <a:spLocks noChangeShapeType="1"/>
          </p:cNvSpPr>
          <p:nvPr/>
        </p:nvSpPr>
        <p:spPr bwMode="auto">
          <a:xfrm>
            <a:off x="2043113" y="5272088"/>
            <a:ext cx="5729287" cy="1587"/>
          </a:xfrm>
          <a:prstGeom prst="line">
            <a:avLst/>
          </a:prstGeom>
          <a:noFill/>
          <a:ln w="57240">
            <a:solidFill>
              <a:srgbClr val="FF3300"/>
            </a:solidFill>
            <a:miter lim="800000"/>
            <a:headEnd/>
            <a:tailEnd type="triangle" w="med" len="med"/>
          </a:ln>
        </p:spPr>
        <p:txBody>
          <a:bodyPr/>
          <a:lstStyle/>
          <a:p>
            <a:endParaRPr lang="pt-BR" b="0">
              <a:solidFill>
                <a:schemeClr val="accent1">
                  <a:lumMod val="40000"/>
                  <a:lumOff val="60000"/>
                </a:schemeClr>
              </a:solidFill>
              <a:latin typeface="Century Gothic" pitchFamily="34" charset="0"/>
            </a:endParaRPr>
          </a:p>
        </p:txBody>
      </p:sp>
      <p:sp>
        <p:nvSpPr>
          <p:cNvPr id="7185" name="Text Box 19"/>
          <p:cNvSpPr txBox="1">
            <a:spLocks noChangeArrowheads="1"/>
          </p:cNvSpPr>
          <p:nvPr/>
        </p:nvSpPr>
        <p:spPr bwMode="auto">
          <a:xfrm flipH="1">
            <a:off x="3091079" y="4868863"/>
            <a:ext cx="3503181" cy="371513"/>
          </a:xfrm>
          <a:prstGeom prst="rect">
            <a:avLst/>
          </a:prstGeom>
          <a:noFill/>
          <a:ln w="9525">
            <a:noFill/>
            <a:round/>
            <a:headEnd/>
            <a:tailEnd/>
          </a:ln>
        </p:spPr>
        <p:txBody>
          <a:bodyPr wrap="none" lIns="90000" tIns="46800" rIns="90000" bIns="46800">
            <a:spAutoFit/>
          </a:bodyPr>
          <a:lstStyle/>
          <a:p>
            <a:pPr defTabSz="449263">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0" dirty="0" err="1">
                <a:solidFill>
                  <a:schemeClr val="accent6">
                    <a:lumMod val="20000"/>
                    <a:lumOff val="80000"/>
                  </a:schemeClr>
                </a:solidFill>
                <a:latin typeface="Century Gothic" pitchFamily="34" charset="0"/>
                <a:cs typeface="MS Shell Dlg" charset="0"/>
              </a:rPr>
              <a:t>Percurso</a:t>
            </a:r>
            <a:r>
              <a:rPr lang="en-GB" sz="1800" b="0" dirty="0">
                <a:solidFill>
                  <a:schemeClr val="accent6">
                    <a:lumMod val="20000"/>
                    <a:lumOff val="80000"/>
                  </a:schemeClr>
                </a:solidFill>
                <a:latin typeface="Century Gothic" pitchFamily="34" charset="0"/>
                <a:cs typeface="MS Shell Dlg" charset="0"/>
              </a:rPr>
              <a:t> </a:t>
            </a:r>
            <a:r>
              <a:rPr lang="en-GB" sz="1800" b="0" dirty="0" err="1">
                <a:solidFill>
                  <a:schemeClr val="accent6">
                    <a:lumMod val="20000"/>
                    <a:lumOff val="80000"/>
                  </a:schemeClr>
                </a:solidFill>
                <a:latin typeface="Century Gothic" pitchFamily="34" charset="0"/>
                <a:cs typeface="MS Shell Dlg" charset="0"/>
              </a:rPr>
              <a:t>da</a:t>
            </a:r>
            <a:r>
              <a:rPr lang="en-GB" sz="1800" b="0" dirty="0">
                <a:solidFill>
                  <a:schemeClr val="accent6">
                    <a:lumMod val="20000"/>
                    <a:lumOff val="80000"/>
                  </a:schemeClr>
                </a:solidFill>
                <a:latin typeface="Century Gothic" pitchFamily="34" charset="0"/>
                <a:cs typeface="MS Shell Dlg" charset="0"/>
              </a:rPr>
              <a:t> </a:t>
            </a:r>
            <a:r>
              <a:rPr lang="en-GB" sz="1800" b="0" dirty="0" err="1">
                <a:solidFill>
                  <a:schemeClr val="accent6">
                    <a:lumMod val="20000"/>
                    <a:lumOff val="80000"/>
                  </a:schemeClr>
                </a:solidFill>
                <a:latin typeface="Century Gothic" pitchFamily="34" charset="0"/>
                <a:cs typeface="MS Shell Dlg" charset="0"/>
              </a:rPr>
              <a:t>luz</a:t>
            </a:r>
            <a:r>
              <a:rPr lang="en-GB" sz="1800" b="0" dirty="0">
                <a:solidFill>
                  <a:schemeClr val="accent6">
                    <a:lumMod val="20000"/>
                    <a:lumOff val="80000"/>
                  </a:schemeClr>
                </a:solidFill>
                <a:latin typeface="Century Gothic" pitchFamily="34" charset="0"/>
                <a:cs typeface="MS Shell Dlg" charset="0"/>
              </a:rPr>
              <a:t> </a:t>
            </a:r>
            <a:r>
              <a:rPr lang="en-GB" sz="1800" b="0" dirty="0" err="1">
                <a:solidFill>
                  <a:schemeClr val="accent6">
                    <a:lumMod val="20000"/>
                    <a:lumOff val="80000"/>
                  </a:schemeClr>
                </a:solidFill>
                <a:latin typeface="Century Gothic" pitchFamily="34" charset="0"/>
                <a:cs typeface="MS Shell Dlg" charset="0"/>
              </a:rPr>
              <a:t>durante</a:t>
            </a:r>
            <a:r>
              <a:rPr lang="en-GB" sz="1800" b="0" dirty="0">
                <a:solidFill>
                  <a:schemeClr val="accent6">
                    <a:lumMod val="20000"/>
                    <a:lumOff val="80000"/>
                  </a:schemeClr>
                </a:solidFill>
                <a:latin typeface="Century Gothic" pitchFamily="34" charset="0"/>
                <a:cs typeface="MS Shell Dlg" charset="0"/>
              </a:rPr>
              <a:t> 1 </a:t>
            </a:r>
            <a:r>
              <a:rPr lang="en-GB" sz="1800" b="0" dirty="0" err="1">
                <a:solidFill>
                  <a:schemeClr val="accent6">
                    <a:lumMod val="20000"/>
                    <a:lumOff val="80000"/>
                  </a:schemeClr>
                </a:solidFill>
                <a:latin typeface="Century Gothic" pitchFamily="34" charset="0"/>
                <a:cs typeface="MS Shell Dlg" charset="0"/>
              </a:rPr>
              <a:t>ano</a:t>
            </a:r>
            <a:endParaRPr lang="en-GB" sz="1800" b="0" dirty="0">
              <a:solidFill>
                <a:schemeClr val="accent6">
                  <a:lumMod val="20000"/>
                  <a:lumOff val="80000"/>
                </a:schemeClr>
              </a:solidFill>
              <a:latin typeface="Century Gothic" pitchFamily="34" charset="0"/>
              <a:cs typeface="MS Shell Dlg" charset="0"/>
            </a:endParaRPr>
          </a:p>
        </p:txBody>
      </p:sp>
      <p:sp>
        <p:nvSpPr>
          <p:cNvPr id="3" name="Text Box 20"/>
          <p:cNvSpPr txBox="1">
            <a:spLocks noChangeArrowheads="1"/>
          </p:cNvSpPr>
          <p:nvPr/>
        </p:nvSpPr>
        <p:spPr bwMode="auto">
          <a:xfrm flipH="1">
            <a:off x="3984436" y="5219700"/>
            <a:ext cx="1781555" cy="525401"/>
          </a:xfrm>
          <a:prstGeom prst="rect">
            <a:avLst/>
          </a:prstGeom>
          <a:noFill/>
          <a:ln w="9525">
            <a:noFill/>
            <a:round/>
            <a:headEnd/>
            <a:tailEnd/>
          </a:ln>
        </p:spPr>
        <p:txBody>
          <a:bodyPr wrap="none" lIns="90000" tIns="46800" rIns="90000" bIns="46800">
            <a:spAutoFit/>
          </a:bodyPr>
          <a:lstStyle/>
          <a:p>
            <a:pPr defTabSz="449263">
              <a:buClr>
                <a:srgbClr val="FF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0" dirty="0">
                <a:solidFill>
                  <a:schemeClr val="accent6">
                    <a:lumMod val="20000"/>
                    <a:lumOff val="80000"/>
                  </a:schemeClr>
                </a:solidFill>
                <a:latin typeface="Century Gothic" pitchFamily="34" charset="0"/>
                <a:cs typeface="MS Shell Dlg" charset="0"/>
              </a:rPr>
              <a:t>1 </a:t>
            </a:r>
            <a:r>
              <a:rPr lang="en-GB" sz="2800" b="0" dirty="0" err="1">
                <a:solidFill>
                  <a:schemeClr val="accent6">
                    <a:lumMod val="20000"/>
                    <a:lumOff val="80000"/>
                  </a:schemeClr>
                </a:solidFill>
                <a:latin typeface="Century Gothic" pitchFamily="34" charset="0"/>
                <a:cs typeface="MS Shell Dlg" charset="0"/>
              </a:rPr>
              <a:t>ano-luz</a:t>
            </a:r>
            <a:endParaRPr lang="en-GB" sz="2800" b="0" dirty="0">
              <a:solidFill>
                <a:schemeClr val="accent6">
                  <a:lumMod val="20000"/>
                  <a:lumOff val="80000"/>
                </a:schemeClr>
              </a:solidFill>
              <a:latin typeface="Century Gothic" pitchFamily="34" charset="0"/>
              <a:cs typeface="MS Shell Dlg" charset="0"/>
            </a:endParaRPr>
          </a:p>
        </p:txBody>
      </p:sp>
      <p:sp>
        <p:nvSpPr>
          <p:cNvPr id="7187" name="Text Box 21"/>
          <p:cNvSpPr txBox="1">
            <a:spLocks noChangeArrowheads="1"/>
          </p:cNvSpPr>
          <p:nvPr/>
        </p:nvSpPr>
        <p:spPr bwMode="auto">
          <a:xfrm>
            <a:off x="3054022" y="5851525"/>
            <a:ext cx="3780500" cy="402291"/>
          </a:xfrm>
          <a:prstGeom prst="rect">
            <a:avLst/>
          </a:prstGeom>
          <a:noFill/>
          <a:ln w="9525">
            <a:noFill/>
            <a:round/>
            <a:headEnd/>
            <a:tailEnd/>
          </a:ln>
        </p:spPr>
        <p:txBody>
          <a:bodyPr wrap="none" lIns="90000" tIns="46800" rIns="90000" bIns="46800">
            <a:spAutoFit/>
          </a:bodyPr>
          <a:lstStyle/>
          <a:p>
            <a:pPr defTabSz="449263">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0" dirty="0" smtClean="0">
                <a:solidFill>
                  <a:schemeClr val="accent6">
                    <a:lumMod val="20000"/>
                    <a:lumOff val="80000"/>
                  </a:schemeClr>
                </a:solidFill>
                <a:latin typeface="Century Gothic" pitchFamily="34" charset="0"/>
                <a:cs typeface="MS Shell Dlg" charset="0"/>
              </a:rPr>
              <a:t>9 </a:t>
            </a:r>
            <a:r>
              <a:rPr lang="en-GB" sz="2000" b="0" dirty="0" err="1" smtClean="0">
                <a:solidFill>
                  <a:schemeClr val="accent6">
                    <a:lumMod val="20000"/>
                    <a:lumOff val="80000"/>
                  </a:schemeClr>
                </a:solidFill>
                <a:latin typeface="Century Gothic" pitchFamily="34" charset="0"/>
                <a:cs typeface="MS Shell Dlg" charset="0"/>
              </a:rPr>
              <a:t>trilhões</a:t>
            </a:r>
            <a:r>
              <a:rPr lang="en-GB" sz="2000" b="0" dirty="0" smtClean="0">
                <a:solidFill>
                  <a:schemeClr val="accent6">
                    <a:lumMod val="20000"/>
                    <a:lumOff val="80000"/>
                  </a:schemeClr>
                </a:solidFill>
                <a:latin typeface="Century Gothic" pitchFamily="34" charset="0"/>
                <a:cs typeface="MS Shell Dlg" charset="0"/>
              </a:rPr>
              <a:t> e 500 </a:t>
            </a:r>
            <a:r>
              <a:rPr lang="en-GB" sz="2000" b="0" dirty="0" err="1" smtClean="0">
                <a:solidFill>
                  <a:schemeClr val="accent6">
                    <a:lumMod val="20000"/>
                    <a:lumOff val="80000"/>
                  </a:schemeClr>
                </a:solidFill>
                <a:latin typeface="Century Gothic" pitchFamily="34" charset="0"/>
                <a:cs typeface="MS Shell Dlg" charset="0"/>
              </a:rPr>
              <a:t>bilhões</a:t>
            </a:r>
            <a:r>
              <a:rPr lang="en-GB" sz="2000" b="0" dirty="0" smtClean="0">
                <a:solidFill>
                  <a:schemeClr val="accent6">
                    <a:lumMod val="20000"/>
                    <a:lumOff val="80000"/>
                  </a:schemeClr>
                </a:solidFill>
                <a:latin typeface="Century Gothic" pitchFamily="34" charset="0"/>
                <a:cs typeface="MS Shell Dlg" charset="0"/>
              </a:rPr>
              <a:t> </a:t>
            </a:r>
            <a:r>
              <a:rPr lang="en-GB" sz="2000" b="0" dirty="0">
                <a:solidFill>
                  <a:schemeClr val="accent6">
                    <a:lumMod val="20000"/>
                    <a:lumOff val="80000"/>
                  </a:schemeClr>
                </a:solidFill>
                <a:latin typeface="Century Gothic" pitchFamily="34" charset="0"/>
                <a:cs typeface="MS Shell Dlg" charset="0"/>
              </a:rPr>
              <a:t>de km</a:t>
            </a:r>
          </a:p>
        </p:txBody>
      </p:sp>
      <p:sp>
        <p:nvSpPr>
          <p:cNvPr id="27" name="AutoShape 11"/>
          <p:cNvSpPr>
            <a:spLocks noChangeAspect="1" noChangeArrowheads="1"/>
          </p:cNvSpPr>
          <p:nvPr/>
        </p:nvSpPr>
        <p:spPr bwMode="auto">
          <a:xfrm>
            <a:off x="-1882449" y="-171400"/>
            <a:ext cx="7074850" cy="7236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p>
        </p:txBody>
      </p:sp>
      <p:sp>
        <p:nvSpPr>
          <p:cNvPr id="28" name="AutoShape 11"/>
          <p:cNvSpPr>
            <a:spLocks noChangeAspect="1" noChangeArrowheads="1"/>
          </p:cNvSpPr>
          <p:nvPr/>
        </p:nvSpPr>
        <p:spPr bwMode="auto">
          <a:xfrm>
            <a:off x="-3356513" y="-1251520"/>
            <a:ext cx="9197305" cy="9406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p>
        </p:txBody>
      </p:sp>
      <p:sp>
        <p:nvSpPr>
          <p:cNvPr id="29" name="AutoShape 11"/>
          <p:cNvSpPr>
            <a:spLocks noChangeAspect="1" noChangeArrowheads="1"/>
          </p:cNvSpPr>
          <p:nvPr/>
        </p:nvSpPr>
        <p:spPr bwMode="auto">
          <a:xfrm>
            <a:off x="-5365104" y="-2632081"/>
            <a:ext cx="11956494" cy="122288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25400">
            <a:solidFill>
              <a:srgbClr val="FFFF00"/>
            </a:solidFill>
            <a:miter lim="800000"/>
            <a:headEnd/>
            <a:tailEnd/>
          </a:ln>
        </p:spPr>
        <p:txBody>
          <a:bodyPr wrap="none" anchor="ctr"/>
          <a:lstStyle/>
          <a:p>
            <a:endParaRPr lang="pt-BR"/>
          </a:p>
        </p:txBody>
      </p:sp>
      <p:sp>
        <p:nvSpPr>
          <p:cNvPr id="2" name="Text Box 17"/>
          <p:cNvSpPr txBox="1">
            <a:spLocks noChangeArrowheads="1"/>
          </p:cNvSpPr>
          <p:nvPr/>
        </p:nvSpPr>
        <p:spPr bwMode="auto">
          <a:xfrm flipH="1">
            <a:off x="6664373" y="2348880"/>
            <a:ext cx="931963" cy="586957"/>
          </a:xfrm>
          <a:prstGeom prst="rect">
            <a:avLst/>
          </a:prstGeom>
          <a:noFill/>
          <a:ln w="9525">
            <a:noFill/>
            <a:round/>
            <a:headEnd/>
            <a:tailEnd/>
          </a:ln>
        </p:spPr>
        <p:txBody>
          <a:bodyPr wrap="none" lIns="90000" tIns="46800" rIns="90000" bIns="46800">
            <a:spAutoFit/>
          </a:bodyPr>
          <a:lstStyle/>
          <a:p>
            <a:pPr defTabSz="449263">
              <a:buClr>
                <a:srgbClr val="00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bg1"/>
                </a:solidFill>
                <a:latin typeface="Century Gothic" pitchFamily="34" charset="0"/>
                <a:cs typeface="MS Shell Dlg" charset="0"/>
              </a:rPr>
              <a:t>300.000</a:t>
            </a:r>
          </a:p>
          <a:p>
            <a:pPr defTabSz="449263">
              <a:buClr>
                <a:srgbClr val="00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bg1"/>
                </a:solidFill>
                <a:latin typeface="Century Gothic" pitchFamily="34" charset="0"/>
                <a:cs typeface="MS Shell Dlg" charset="0"/>
              </a:rPr>
              <a:t>km/s</a:t>
            </a:r>
          </a:p>
        </p:txBody>
      </p:sp>
      <p:grpSp>
        <p:nvGrpSpPr>
          <p:cNvPr id="5" name="Grupo 29"/>
          <p:cNvGrpSpPr/>
          <p:nvPr/>
        </p:nvGrpSpPr>
        <p:grpSpPr>
          <a:xfrm>
            <a:off x="1316462" y="2780928"/>
            <a:ext cx="1324948" cy="1324948"/>
            <a:chOff x="1330088" y="2824132"/>
            <a:chExt cx="1324948" cy="1324948"/>
          </a:xfrm>
        </p:grpSpPr>
        <p:grpSp>
          <p:nvGrpSpPr>
            <p:cNvPr id="6" name="Grupo 25"/>
            <p:cNvGrpSpPr/>
            <p:nvPr/>
          </p:nvGrpSpPr>
          <p:grpSpPr>
            <a:xfrm>
              <a:off x="1330088" y="2824132"/>
              <a:ext cx="1324948" cy="1324948"/>
              <a:chOff x="3900196" y="2800905"/>
              <a:chExt cx="1324948" cy="1324948"/>
            </a:xfrm>
          </p:grpSpPr>
          <p:sp>
            <p:nvSpPr>
              <p:cNvPr id="7178" name="Oval 12"/>
              <p:cNvSpPr>
                <a:spLocks noChangeArrowheads="1"/>
              </p:cNvSpPr>
              <p:nvPr/>
            </p:nvSpPr>
            <p:spPr bwMode="auto">
              <a:xfrm flipH="1">
                <a:off x="4419430" y="3309938"/>
                <a:ext cx="301625" cy="301625"/>
              </a:xfrm>
              <a:prstGeom prst="ellipse">
                <a:avLst/>
              </a:prstGeom>
              <a:gradFill>
                <a:gsLst>
                  <a:gs pos="100000">
                    <a:srgbClr val="FF3300">
                      <a:alpha val="83000"/>
                    </a:srgbClr>
                  </a:gs>
                  <a:gs pos="33000">
                    <a:srgbClr val="FFFF00"/>
                  </a:gs>
                  <a:gs pos="33000">
                    <a:srgbClr val="FFFF00"/>
                  </a:gs>
                  <a:gs pos="0">
                    <a:schemeClr val="bg1"/>
                  </a:gs>
                </a:gsLst>
                <a:path path="shape">
                  <a:fillToRect l="50000" t="50000" r="50000" b="50000"/>
                </a:path>
              </a:gradFill>
              <a:ln w="12600">
                <a:noFill/>
                <a:miter lim="800000"/>
                <a:headEnd/>
                <a:tailEnd/>
              </a:ln>
            </p:spPr>
            <p:txBody>
              <a:bodyPr wrap="none" anchor="ctr"/>
              <a:lstStyle/>
              <a:p>
                <a:pPr>
                  <a:defRPr/>
                </a:pPr>
                <a:endParaRPr lang="pt-BR">
                  <a:latin typeface="Century Gothic" pitchFamily="34" charset="0"/>
                </a:endParaRPr>
              </a:p>
            </p:txBody>
          </p:sp>
          <p:sp>
            <p:nvSpPr>
              <p:cNvPr id="24" name="Subtítulo 3"/>
              <p:cNvSpPr txBox="1">
                <a:spLocks noChangeAspect="1"/>
              </p:cNvSpPr>
              <p:nvPr/>
            </p:nvSpPr>
            <p:spPr bwMode="auto">
              <a:xfrm rot="18900000">
                <a:off x="3900196" y="2800905"/>
                <a:ext cx="1324948" cy="1324948"/>
              </a:xfrm>
              <a:prstGeom prst="rect">
                <a:avLst/>
              </a:prstGeom>
              <a:gradFill flip="none" rotWithShape="1">
                <a:gsLst>
                  <a:gs pos="12000">
                    <a:schemeClr val="bg1">
                      <a:alpha val="79000"/>
                    </a:schemeClr>
                  </a:gs>
                  <a:gs pos="32000">
                    <a:srgbClr val="FFC000">
                      <a:alpha val="87000"/>
                    </a:srgbClr>
                  </a:gs>
                  <a:gs pos="100000">
                    <a:schemeClr val="tx1">
                      <a:alpha val="0"/>
                    </a:schemeClr>
                  </a:gs>
                </a:gsLst>
                <a:path path="shape">
                  <a:fillToRect l="50000" t="50000" r="50000" b="50000"/>
                </a:path>
                <a:tileRect/>
              </a:gradFill>
              <a:ln w="9525">
                <a:noFill/>
                <a:miter lim="800000"/>
                <a:headEnd/>
                <a:tailEnd/>
              </a:ln>
            </p:spPr>
            <p:txBody>
              <a:bodyPr lIns="92075" tIns="46038" rIns="92075" bIns="46038"/>
              <a:lstStyle/>
              <a:p>
                <a:pPr>
                  <a:spcBef>
                    <a:spcPct val="20000"/>
                  </a:spcBef>
                  <a:buClr>
                    <a:srgbClr val="FF0066"/>
                  </a:buClr>
                  <a:buFont typeface="Wingdings" pitchFamily="2" charset="2"/>
                  <a:buNone/>
                  <a:defRPr/>
                </a:pPr>
                <a:endParaRPr lang="pt-BR" sz="4800" kern="0" dirty="0" smtClean="0">
                  <a:solidFill>
                    <a:schemeClr val="bg1"/>
                  </a:solidFill>
                  <a:latin typeface="Century Gothic" pitchFamily="34" charset="0"/>
                </a:endParaRPr>
              </a:p>
              <a:p>
                <a:pPr>
                  <a:spcBef>
                    <a:spcPct val="20000"/>
                  </a:spcBef>
                  <a:buClr>
                    <a:srgbClr val="FF0066"/>
                  </a:buClr>
                  <a:buFont typeface="Wingdings" pitchFamily="2" charset="2"/>
                  <a:buNone/>
                  <a:defRPr/>
                </a:pPr>
                <a:endParaRPr lang="pt-BR" sz="8800" kern="0" dirty="0" smtClean="0">
                  <a:solidFill>
                    <a:schemeClr val="bg1"/>
                  </a:solidFill>
                  <a:latin typeface="Century Gothic" pitchFamily="34" charset="0"/>
                </a:endParaRPr>
              </a:p>
              <a:p>
                <a:pPr>
                  <a:spcBef>
                    <a:spcPct val="20000"/>
                  </a:spcBef>
                  <a:buClr>
                    <a:srgbClr val="FF0066"/>
                  </a:buClr>
                  <a:buFont typeface="Wingdings" pitchFamily="2" charset="2"/>
                  <a:buNone/>
                  <a:defRPr/>
                </a:pPr>
                <a:endParaRPr lang="pt-BR" sz="4800" kern="0" dirty="0">
                  <a:ln w="34925">
                    <a:gradFill flip="none" rotWithShape="1">
                      <a:gsLst>
                        <a:gs pos="0">
                          <a:srgbClr val="F67526"/>
                        </a:gs>
                        <a:gs pos="50000">
                          <a:srgbClr val="F67526">
                            <a:alpha val="41000"/>
                          </a:srgbClr>
                        </a:gs>
                      </a:gsLst>
                      <a:path path="circle">
                        <a:fillToRect l="100000" t="100000"/>
                      </a:path>
                      <a:tileRect r="-100000" b="-100000"/>
                    </a:gradFill>
                  </a:ln>
                  <a:solidFill>
                    <a:schemeClr val="bg1"/>
                  </a:solidFill>
                  <a:latin typeface="Century Gothic" pitchFamily="34" charset="0"/>
                </a:endParaRPr>
              </a:p>
            </p:txBody>
          </p:sp>
        </p:grpSp>
        <p:sp>
          <p:nvSpPr>
            <p:cNvPr id="7179" name="Text Box 13"/>
            <p:cNvSpPr txBox="1">
              <a:spLocks noChangeArrowheads="1"/>
            </p:cNvSpPr>
            <p:nvPr/>
          </p:nvSpPr>
          <p:spPr bwMode="auto">
            <a:xfrm flipH="1">
              <a:off x="1633298" y="3519488"/>
              <a:ext cx="750887" cy="341312"/>
            </a:xfrm>
            <a:prstGeom prst="rect">
              <a:avLst/>
            </a:prstGeom>
            <a:noFill/>
            <a:ln w="9525">
              <a:noFill/>
              <a:round/>
              <a:headEnd/>
              <a:tailEnd/>
            </a:ln>
          </p:spPr>
          <p:txBody>
            <a:bodyPr wrap="none" lIns="90000" tIns="46800" rIns="90000" bIns="46800">
              <a:spAutoFit/>
            </a:bodyPr>
            <a:lstStyle/>
            <a:p>
              <a:pPr defTabSz="449263">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solidFill>
                    <a:schemeClr val="bg1"/>
                  </a:solidFill>
                  <a:latin typeface="Century Gothic" pitchFamily="34" charset="0"/>
                  <a:cs typeface="MS Shell Dlg" charset="0"/>
                </a:rPr>
                <a:t>Fóton</a:t>
              </a:r>
              <a:endParaRPr lang="en-GB" dirty="0">
                <a:solidFill>
                  <a:schemeClr val="bg1"/>
                </a:solidFill>
                <a:latin typeface="Century Gothic" pitchFamily="34" charset="0"/>
                <a:cs typeface="MS Shell Dlg" charset="0"/>
              </a:endParaRPr>
            </a:p>
          </p:txBody>
        </p:sp>
      </p:grpSp>
    </p:spTree>
  </p:cSld>
  <p:clrMapOvr>
    <a:masterClrMapping/>
  </p:clrMapOvr>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2000"/>
                                        <p:tgtEl>
                                          <p:spTgt spid="9220"/>
                                        </p:tgtEl>
                                      </p:cBhvr>
                                    </p:animEffect>
                                  </p:childTnLst>
                                </p:cTn>
                              </p:par>
                            </p:childTnLst>
                          </p:cTn>
                        </p:par>
                        <p:par>
                          <p:cTn id="12" fill="hold">
                            <p:stCondLst>
                              <p:cond delay="4000"/>
                            </p:stCondLst>
                            <p:childTnLst>
                              <p:par>
                                <p:cTn id="13" presetID="63" presetClass="path" presetSubtype="0" fill="hold" nodeType="afterEffect">
                                  <p:stCondLst>
                                    <p:cond delay="0"/>
                                  </p:stCondLst>
                                  <p:childTnLst>
                                    <p:animMotion origin="layout" path="M -3.05556E-6 -3.33333E-6 L 0.51181 -0.00208 " pathEditMode="relative" rAng="0" ptsTypes="AA">
                                      <p:cBhvr>
                                        <p:cTn id="14" dur="8000" fill="hold"/>
                                        <p:tgtEl>
                                          <p:spTgt spid="5"/>
                                        </p:tgtEl>
                                        <p:attrNameLst>
                                          <p:attrName>ppt_x</p:attrName>
                                          <p:attrName>ppt_y</p:attrName>
                                        </p:attrNameLst>
                                      </p:cBhvr>
                                      <p:rCtr x="25600" y="-100"/>
                                    </p:animMotion>
                                  </p:childTnLst>
                                </p:cTn>
                              </p:par>
                              <p:par>
                                <p:cTn id="15" presetID="10" presetClass="entr" presetSubtype="0" fill="hold" grpId="0" nodeType="with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1000"/>
                                        <p:tgtEl>
                                          <p:spTgt spid="92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30"/>
                                        </p:tgtEl>
                                        <p:attrNameLst>
                                          <p:attrName>style.visibility</p:attrName>
                                        </p:attrNameLst>
                                      </p:cBhvr>
                                      <p:to>
                                        <p:strVal val="visible"/>
                                      </p:to>
                                    </p:set>
                                    <p:animEffect transition="in" filter="fade">
                                      <p:cBhvr>
                                        <p:cTn id="20" dur="2000"/>
                                        <p:tgtEl>
                                          <p:spTgt spid="9230"/>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9222"/>
                                        </p:tgtEl>
                                        <p:attrNameLst>
                                          <p:attrName>style.visibility</p:attrName>
                                        </p:attrNameLst>
                                      </p:cBhvr>
                                      <p:to>
                                        <p:strVal val="visible"/>
                                      </p:to>
                                    </p:set>
                                    <p:animEffect transition="in" filter="fade">
                                      <p:cBhvr>
                                        <p:cTn id="23" dur="1000"/>
                                        <p:tgtEl>
                                          <p:spTgt spid="9222"/>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9221"/>
                                        </p:tgtEl>
                                        <p:attrNameLst>
                                          <p:attrName>style.visibility</p:attrName>
                                        </p:attrNameLst>
                                      </p:cBhvr>
                                      <p:to>
                                        <p:strVal val="visible"/>
                                      </p:to>
                                    </p:set>
                                    <p:animEffect transition="in" filter="fade">
                                      <p:cBhvr>
                                        <p:cTn id="26" dur="1000"/>
                                        <p:tgtEl>
                                          <p:spTgt spid="9221"/>
                                        </p:tgtEl>
                                      </p:cBhvr>
                                    </p:animEffect>
                                  </p:childTnLst>
                                </p:cTn>
                              </p:par>
                              <p:par>
                                <p:cTn id="27" presetID="10" presetClass="entr" presetSubtype="0" fill="hold" grpId="0" nodeType="withEffect">
                                  <p:stCondLst>
                                    <p:cond delay="300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childTnLst>
                                </p:cTn>
                              </p:par>
                              <p:par>
                                <p:cTn id="30" presetID="10" presetClass="entr" presetSubtype="0" fill="hold" grpId="0" nodeType="withEffect">
                                  <p:stCondLst>
                                    <p:cond delay="4000"/>
                                  </p:stCondLst>
                                  <p:childTnLst>
                                    <p:set>
                                      <p:cBhvr>
                                        <p:cTn id="31" dur="1" fill="hold">
                                          <p:stCondLst>
                                            <p:cond delay="0"/>
                                          </p:stCondLst>
                                        </p:cTn>
                                        <p:tgtEl>
                                          <p:spTgt spid="9225"/>
                                        </p:tgtEl>
                                        <p:attrNameLst>
                                          <p:attrName>style.visibility</p:attrName>
                                        </p:attrNameLst>
                                      </p:cBhvr>
                                      <p:to>
                                        <p:strVal val="visible"/>
                                      </p:to>
                                    </p:set>
                                    <p:animEffect transition="in" filter="fade">
                                      <p:cBhvr>
                                        <p:cTn id="32" dur="1000"/>
                                        <p:tgtEl>
                                          <p:spTgt spid="9225"/>
                                        </p:tgtEl>
                                      </p:cBhvr>
                                    </p:animEffect>
                                  </p:childTnLst>
                                </p:cTn>
                              </p:par>
                              <p:par>
                                <p:cTn id="33" presetID="10" presetClass="entr" presetSubtype="0" fill="hold" grpId="0" nodeType="withEffect">
                                  <p:stCondLst>
                                    <p:cond delay="50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par>
                                <p:cTn id="36" presetID="10" presetClass="entr" presetSubtype="0" fill="hold" grpId="0" nodeType="withEffect">
                                  <p:stCondLst>
                                    <p:cond delay="60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par>
                                <p:cTn id="39" presetID="10" presetClass="entr" presetSubtype="0" fill="hold" grpId="0" nodeType="withEffect">
                                  <p:stCondLst>
                                    <p:cond delay="7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childTnLst>
                          </p:cTn>
                        </p:par>
                        <p:par>
                          <p:cTn id="42" fill="hold">
                            <p:stCondLst>
                              <p:cond delay="12000"/>
                            </p:stCondLst>
                            <p:childTnLst>
                              <p:par>
                                <p:cTn id="43" presetID="10" presetClass="exit" presetSubtype="0" fill="hold" nodeType="afterEffect">
                                  <p:stCondLst>
                                    <p:cond delay="0"/>
                                  </p:stCondLst>
                                  <p:childTnLst>
                                    <p:animEffect transition="out" filter="fade">
                                      <p:cBhvr>
                                        <p:cTn id="44" dur="2000"/>
                                        <p:tgtEl>
                                          <p:spTgt spid="5"/>
                                        </p:tgtEl>
                                      </p:cBhvr>
                                    </p:animEffect>
                                    <p:set>
                                      <p:cBhvr>
                                        <p:cTn id="45" dur="1" fill="hold">
                                          <p:stCondLst>
                                            <p:cond delay="19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9223"/>
                                        </p:tgtEl>
                                      </p:cBhvr>
                                    </p:animEffect>
                                    <p:set>
                                      <p:cBhvr>
                                        <p:cTn id="48" dur="1" fill="hold">
                                          <p:stCondLst>
                                            <p:cond delay="1999"/>
                                          </p:stCondLst>
                                        </p:cTn>
                                        <p:tgtEl>
                                          <p:spTgt spid="922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9222"/>
                                        </p:tgtEl>
                                      </p:cBhvr>
                                    </p:animEffect>
                                    <p:set>
                                      <p:cBhvr>
                                        <p:cTn id="51" dur="1" fill="hold">
                                          <p:stCondLst>
                                            <p:cond delay="1999"/>
                                          </p:stCondLst>
                                        </p:cTn>
                                        <p:tgtEl>
                                          <p:spTgt spid="922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9221"/>
                                        </p:tgtEl>
                                      </p:cBhvr>
                                    </p:animEffect>
                                    <p:set>
                                      <p:cBhvr>
                                        <p:cTn id="54" dur="1" fill="hold">
                                          <p:stCondLst>
                                            <p:cond delay="1999"/>
                                          </p:stCondLst>
                                        </p:cTn>
                                        <p:tgtEl>
                                          <p:spTgt spid="922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9224"/>
                                        </p:tgtEl>
                                      </p:cBhvr>
                                    </p:animEffect>
                                    <p:set>
                                      <p:cBhvr>
                                        <p:cTn id="57" dur="1" fill="hold">
                                          <p:stCondLst>
                                            <p:cond delay="1999"/>
                                          </p:stCondLst>
                                        </p:cTn>
                                        <p:tgtEl>
                                          <p:spTgt spid="922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9225"/>
                                        </p:tgtEl>
                                      </p:cBhvr>
                                    </p:animEffect>
                                    <p:set>
                                      <p:cBhvr>
                                        <p:cTn id="60" dur="1" fill="hold">
                                          <p:stCondLst>
                                            <p:cond delay="1999"/>
                                          </p:stCondLst>
                                        </p:cTn>
                                        <p:tgtEl>
                                          <p:spTgt spid="92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27"/>
                                        </p:tgtEl>
                                      </p:cBhvr>
                                    </p:animEffect>
                                    <p:set>
                                      <p:cBhvr>
                                        <p:cTn id="63" dur="1" fill="hold">
                                          <p:stCondLst>
                                            <p:cond delay="1999"/>
                                          </p:stCondLst>
                                        </p:cTn>
                                        <p:tgtEl>
                                          <p:spTgt spid="2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28"/>
                                        </p:tgtEl>
                                      </p:cBhvr>
                                    </p:animEffect>
                                    <p:set>
                                      <p:cBhvr>
                                        <p:cTn id="66" dur="1" fill="hold">
                                          <p:stCondLst>
                                            <p:cond delay="1999"/>
                                          </p:stCondLst>
                                        </p:cTn>
                                        <p:tgtEl>
                                          <p:spTgt spid="2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29"/>
                                        </p:tgtEl>
                                      </p:cBhvr>
                                    </p:animEffect>
                                    <p:set>
                                      <p:cBhvr>
                                        <p:cTn id="69" dur="1" fill="hold">
                                          <p:stCondLst>
                                            <p:cond delay="1999"/>
                                          </p:stCondLst>
                                        </p:cTn>
                                        <p:tgtEl>
                                          <p:spTgt spid="29"/>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9230"/>
                                        </p:tgtEl>
                                        <p:attrNameLst>
                                          <p:attrName>style.visibility</p:attrName>
                                        </p:attrNameLst>
                                      </p:cBhvr>
                                      <p:to>
                                        <p:strVal val="hidden"/>
                                      </p:to>
                                    </p:set>
                                  </p:childTnLst>
                                </p:cTn>
                              </p:par>
                            </p:childTnLst>
                          </p:cTn>
                        </p:par>
                        <p:par>
                          <p:cTn id="72" fill="hold">
                            <p:stCondLst>
                              <p:cond delay="14000"/>
                            </p:stCondLst>
                            <p:childTnLst>
                              <p:par>
                                <p:cTn id="73" presetID="10" presetClass="entr" presetSubtype="0" fill="hold" grpId="0" nodeType="afterEffect">
                                  <p:stCondLst>
                                    <p:cond delay="0"/>
                                  </p:stCondLst>
                                  <p:childTnLst>
                                    <p:set>
                                      <p:cBhvr>
                                        <p:cTn id="74" dur="1" fill="hold">
                                          <p:stCondLst>
                                            <p:cond delay="0"/>
                                          </p:stCondLst>
                                        </p:cTn>
                                        <p:tgtEl>
                                          <p:spTgt spid="9232"/>
                                        </p:tgtEl>
                                        <p:attrNameLst>
                                          <p:attrName>style.visibility</p:attrName>
                                        </p:attrNameLst>
                                      </p:cBhvr>
                                      <p:to>
                                        <p:strVal val="visible"/>
                                      </p:to>
                                    </p:set>
                                    <p:animEffect transition="in" filter="fade">
                                      <p:cBhvr>
                                        <p:cTn id="75" dur="1000"/>
                                        <p:tgtEl>
                                          <p:spTgt spid="92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231"/>
                                        </p:tgtEl>
                                        <p:attrNameLst>
                                          <p:attrName>style.visibility</p:attrName>
                                        </p:attrNameLst>
                                      </p:cBhvr>
                                      <p:to>
                                        <p:strVal val="visible"/>
                                      </p:to>
                                    </p:set>
                                    <p:animEffect transition="in" filter="fade">
                                      <p:cBhvr>
                                        <p:cTn id="78" dur="2000"/>
                                        <p:tgtEl>
                                          <p:spTgt spid="92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2000"/>
                                        <p:tgtEl>
                                          <p:spTgt spid="2"/>
                                        </p:tgtEl>
                                      </p:cBhvr>
                                    </p:animEffect>
                                  </p:childTnLst>
                                </p:cTn>
                              </p:par>
                            </p:childTnLst>
                          </p:cTn>
                        </p:par>
                        <p:par>
                          <p:cTn id="82" fill="hold">
                            <p:stCondLst>
                              <p:cond delay="16000"/>
                            </p:stCondLst>
                            <p:childTnLst>
                              <p:par>
                                <p:cTn id="83" presetID="10" presetClass="entr" presetSubtype="0" fill="hold" grpId="0" nodeType="afterEffect">
                                  <p:stCondLst>
                                    <p:cond delay="0"/>
                                  </p:stCondLst>
                                  <p:childTnLst>
                                    <p:set>
                                      <p:cBhvr>
                                        <p:cTn id="84" dur="1" fill="hold">
                                          <p:stCondLst>
                                            <p:cond delay="0"/>
                                          </p:stCondLst>
                                        </p:cTn>
                                        <p:tgtEl>
                                          <p:spTgt spid="7185"/>
                                        </p:tgtEl>
                                        <p:attrNameLst>
                                          <p:attrName>style.visibility</p:attrName>
                                        </p:attrNameLst>
                                      </p:cBhvr>
                                      <p:to>
                                        <p:strVal val="visible"/>
                                      </p:to>
                                    </p:set>
                                    <p:animEffect transition="in" filter="fade">
                                      <p:cBhvr>
                                        <p:cTn id="85" dur="2000"/>
                                        <p:tgtEl>
                                          <p:spTgt spid="7185"/>
                                        </p:tgtEl>
                                      </p:cBhvr>
                                    </p:animEffect>
                                  </p:childTnLst>
                                </p:cTn>
                              </p:par>
                              <p:par>
                                <p:cTn id="86" presetID="22" presetClass="entr" presetSubtype="8" repeatCount="indefinite" fill="hold" grpId="0" nodeType="withEffect">
                                  <p:stCondLst>
                                    <p:cond delay="0"/>
                                  </p:stCondLst>
                                  <p:childTnLst>
                                    <p:set>
                                      <p:cBhvr>
                                        <p:cTn id="87" dur="1" fill="hold">
                                          <p:stCondLst>
                                            <p:cond delay="0"/>
                                          </p:stCondLst>
                                        </p:cTn>
                                        <p:tgtEl>
                                          <p:spTgt spid="9234"/>
                                        </p:tgtEl>
                                        <p:attrNameLst>
                                          <p:attrName>style.visibility</p:attrName>
                                        </p:attrNameLst>
                                      </p:cBhvr>
                                      <p:to>
                                        <p:strVal val="visible"/>
                                      </p:to>
                                    </p:set>
                                    <p:animEffect transition="in" filter="wipe(left)">
                                      <p:cBhvr>
                                        <p:cTn id="88" dur="3000"/>
                                        <p:tgtEl>
                                          <p:spTgt spid="9234"/>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9234"/>
                                        </p:tgtEl>
                                        <p:attrNameLst>
                                          <p:attrName>style.visibility</p:attrName>
                                        </p:attrNameLst>
                                      </p:cBhvr>
                                      <p:to>
                                        <p:strVal val="visible"/>
                                      </p:to>
                                    </p:set>
                                    <p:animEffect transition="in" filter="fade">
                                      <p:cBhvr>
                                        <p:cTn id="91" dur="60000"/>
                                        <p:tgtEl>
                                          <p:spTgt spid="92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2000"/>
                                        <p:tgtEl>
                                          <p:spTgt spid="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87"/>
                                        </p:tgtEl>
                                        <p:attrNameLst>
                                          <p:attrName>style.visibility</p:attrName>
                                        </p:attrNameLst>
                                      </p:cBhvr>
                                      <p:to>
                                        <p:strVal val="visible"/>
                                      </p:to>
                                    </p:set>
                                    <p:animEffect transition="in" filter="fade">
                                      <p:cBhvr>
                                        <p:cTn id="97" dur="20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1" grpId="1" animBg="1"/>
      <p:bldP spid="9222" grpId="0" animBg="1"/>
      <p:bldP spid="9222" grpId="1" animBg="1"/>
      <p:bldP spid="9223" grpId="0" animBg="1"/>
      <p:bldP spid="9223" grpId="1" animBg="1"/>
      <p:bldP spid="9224" grpId="0" animBg="1"/>
      <p:bldP spid="9224" grpId="1" animBg="1"/>
      <p:bldP spid="9225" grpId="0" animBg="1"/>
      <p:bldP spid="9225" grpId="1" animBg="1"/>
      <p:bldP spid="9230" grpId="0"/>
      <p:bldP spid="9230" grpId="1"/>
      <p:bldP spid="9231" grpId="0" animBg="1"/>
      <p:bldP spid="9232" grpId="0"/>
      <p:bldP spid="9234" grpId="0" animBg="1"/>
      <p:bldP spid="9234" grpId="1" animBg="1"/>
      <p:bldP spid="7185" grpId="0"/>
      <p:bldP spid="3" grpId="0"/>
      <p:bldP spid="7187" grpId="0"/>
      <p:bldP spid="27" grpId="0" animBg="1"/>
      <p:bldP spid="27" grpId="1" animBg="1"/>
      <p:bldP spid="28" grpId="0" animBg="1"/>
      <p:bldP spid="28" grpId="1" animBg="1"/>
      <p:bldP spid="29" grpId="0" animBg="1"/>
      <p:bldP spid="29" grpI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87624" y="332656"/>
            <a:ext cx="6336704" cy="714375"/>
          </a:xfrm>
        </p:spPr>
        <p:txBody>
          <a:bodyPr>
            <a:normAutofit fontScale="47500" lnSpcReduction="20000"/>
          </a:bodyPr>
          <a:lstStyle/>
          <a:p>
            <a:pPr>
              <a:buClr>
                <a:schemeClr val="accent6">
                  <a:lumMod val="60000"/>
                  <a:lumOff val="40000"/>
                </a:schemeClr>
              </a:buClr>
              <a:defRPr/>
            </a:pPr>
            <a:r>
              <a:rPr lang="pt-BR" sz="5400" b="0" dirty="0" smtClean="0">
                <a:solidFill>
                  <a:schemeClr val="accent6">
                    <a:lumMod val="20000"/>
                    <a:lumOff val="80000"/>
                  </a:schemeClr>
                </a:solidFill>
                <a:latin typeface="Century Gothic" pitchFamily="34" charset="0"/>
              </a:rPr>
              <a:t>Quanto tempo a luz leva para vir...</a:t>
            </a:r>
          </a:p>
          <a:p>
            <a:pPr>
              <a:buClr>
                <a:schemeClr val="accent6">
                  <a:lumMod val="60000"/>
                  <a:lumOff val="40000"/>
                </a:schemeClr>
              </a:buClr>
              <a:defRPr/>
            </a:pPr>
            <a:endParaRPr lang="pt-BR" sz="3600" b="0" dirty="0" smtClean="0">
              <a:solidFill>
                <a:schemeClr val="accent6">
                  <a:lumMod val="20000"/>
                  <a:lumOff val="80000"/>
                </a:schemeClr>
              </a:solidFill>
              <a:latin typeface="Century Gothic" pitchFamily="34" charset="0"/>
            </a:endParaRPr>
          </a:p>
        </p:txBody>
      </p:sp>
      <p:sp>
        <p:nvSpPr>
          <p:cNvPr id="4" name="Subtítulo 2"/>
          <p:cNvSpPr txBox="1">
            <a:spLocks/>
          </p:cNvSpPr>
          <p:nvPr/>
        </p:nvSpPr>
        <p:spPr bwMode="auto">
          <a:xfrm>
            <a:off x="467544" y="1844824"/>
            <a:ext cx="6840760" cy="1260000"/>
          </a:xfrm>
          <a:prstGeom prst="rect">
            <a:avLst/>
          </a:prstGeom>
          <a:noFill/>
          <a:ln w="9525">
            <a:solidFill>
              <a:schemeClr val="accent2">
                <a:lumMod val="40000"/>
                <a:lumOff val="60000"/>
              </a:schemeClr>
            </a:solidFill>
            <a:miter lim="800000"/>
            <a:headEnd/>
            <a:tailEnd/>
          </a:ln>
        </p:spPr>
        <p:txBody>
          <a:bodyPr vert="horz" wrap="square" lIns="92075" tIns="46038" rIns="92075" bIns="46038"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Pct val="80000"/>
              <a:buFont typeface="Wingdings" pitchFamily="2" charset="2"/>
              <a:buChar char="v"/>
              <a:tabLst/>
              <a:defRPr/>
            </a:pPr>
            <a:r>
              <a:rPr lang="pt-BR" sz="3200" b="0" kern="0" dirty="0" smtClean="0">
                <a:solidFill>
                  <a:schemeClr val="accent6">
                    <a:lumMod val="20000"/>
                    <a:lumOff val="80000"/>
                  </a:schemeClr>
                </a:solidFill>
                <a:latin typeface="Century Gothic" pitchFamily="34" charset="0"/>
              </a:rPr>
              <a:t> do Sol? </a:t>
            </a:r>
          </a:p>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Pct val="80000"/>
              <a:buFont typeface="Wingdings" pitchFamily="2" charset="2"/>
              <a:buChar char="v"/>
              <a:tabLst/>
              <a:defRPr/>
            </a:pPr>
            <a:endParaRPr lang="pt-BR" sz="3200" b="0" kern="0" dirty="0" smtClean="0">
              <a:solidFill>
                <a:schemeClr val="accent6">
                  <a:lumMod val="20000"/>
                  <a:lumOff val="80000"/>
                </a:schemeClr>
              </a:solidFill>
              <a:latin typeface="Century Gothic" pitchFamily="34" charset="0"/>
            </a:endParaRPr>
          </a:p>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Pct val="80000"/>
              <a:tabLst/>
              <a:defRPr/>
            </a:pPr>
            <a:endParaRPr kumimoji="0" lang="pt-BR" sz="3600" b="0" i="0" u="none" strike="noStrike" kern="0" cap="none" spc="0" normalizeH="0" baseline="0" noProof="0" dirty="0" smtClean="0">
              <a:ln>
                <a:noFill/>
              </a:ln>
              <a:solidFill>
                <a:schemeClr val="accent6">
                  <a:lumMod val="20000"/>
                  <a:lumOff val="80000"/>
                </a:schemeClr>
              </a:solidFill>
              <a:effectLst/>
              <a:uLnTx/>
              <a:uFillTx/>
              <a:latin typeface="Century Gothic" pitchFamily="34" charset="0"/>
              <a:ea typeface="+mn-ea"/>
              <a:cs typeface="+mn-cs"/>
            </a:endParaRPr>
          </a:p>
        </p:txBody>
      </p:sp>
      <p:pic>
        <p:nvPicPr>
          <p:cNvPr id="5" name="Picture 2" descr="C:\Documents and Settings\andre silva\Meus documentos\CONCURSO_CDCC\apresentações\Imagens\Sol\happy sun face.jpg"/>
          <p:cNvPicPr>
            <a:picLocks noChangeAspect="1" noChangeArrowheads="1"/>
          </p:cNvPicPr>
          <p:nvPr/>
        </p:nvPicPr>
        <p:blipFill>
          <a:blip r:embed="rId2" cstate="print"/>
          <a:srcRect/>
          <a:stretch>
            <a:fillRect/>
          </a:stretch>
        </p:blipFill>
        <p:spPr>
          <a:xfrm>
            <a:off x="7489415" y="1844824"/>
            <a:ext cx="1259049" cy="1260000"/>
          </a:xfrm>
          <a:prstGeom prst="rect">
            <a:avLst/>
          </a:prstGeom>
          <a:noFill/>
        </p:spPr>
      </p:pic>
      <p:sp>
        <p:nvSpPr>
          <p:cNvPr id="6" name="Subtítulo 2"/>
          <p:cNvSpPr txBox="1">
            <a:spLocks/>
          </p:cNvSpPr>
          <p:nvPr/>
        </p:nvSpPr>
        <p:spPr bwMode="auto">
          <a:xfrm>
            <a:off x="467544" y="3284984"/>
            <a:ext cx="6840760" cy="1296000"/>
          </a:xfrm>
          <a:prstGeom prst="rect">
            <a:avLst/>
          </a:prstGeom>
          <a:noFill/>
          <a:ln w="9525">
            <a:solidFill>
              <a:schemeClr val="accent2">
                <a:lumMod val="40000"/>
                <a:lumOff val="60000"/>
              </a:schemeClr>
            </a:solidFill>
            <a:miter lim="800000"/>
            <a:headEnd/>
            <a:tailEnd/>
          </a:ln>
        </p:spPr>
        <p:txBody>
          <a:bodyPr vert="horz" wrap="square" lIns="92075" tIns="46038" rIns="92075" bIns="46038"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Pct val="80000"/>
              <a:buFont typeface="Wingdings" pitchFamily="2" charset="2"/>
              <a:buChar char="v"/>
              <a:tabLst/>
              <a:defRPr/>
            </a:pPr>
            <a:r>
              <a:rPr kumimoji="0" lang="pt-BR" sz="3200" b="0" i="0" u="none" strike="noStrike" kern="0" cap="none" spc="0" normalizeH="0" noProof="0" dirty="0" smtClean="0">
                <a:ln>
                  <a:noFill/>
                </a:ln>
                <a:solidFill>
                  <a:schemeClr val="accent6">
                    <a:lumMod val="20000"/>
                    <a:lumOff val="80000"/>
                  </a:schemeClr>
                </a:solidFill>
                <a:effectLst/>
                <a:uLnTx/>
                <a:uFillTx/>
                <a:latin typeface="Century Gothic" pitchFamily="34" charset="0"/>
                <a:ea typeface="+mn-ea"/>
                <a:cs typeface="+mn-cs"/>
              </a:rPr>
              <a:t> da estrela mais próxima depois do Sol? </a:t>
            </a:r>
            <a:endParaRPr kumimoji="0" lang="pt-BR" sz="3600" b="0" i="0" u="none" strike="noStrike" kern="0" cap="none" spc="0" normalizeH="0" baseline="0" noProof="0" dirty="0" smtClean="0">
              <a:ln>
                <a:noFill/>
              </a:ln>
              <a:solidFill>
                <a:schemeClr val="accent6">
                  <a:lumMod val="20000"/>
                  <a:lumOff val="80000"/>
                </a:schemeClr>
              </a:solidFill>
              <a:effectLst/>
              <a:uLnTx/>
              <a:uFillTx/>
              <a:latin typeface="Century Gothic" pitchFamily="34" charset="0"/>
              <a:ea typeface="+mn-ea"/>
              <a:cs typeface="+mn-cs"/>
            </a:endParaRPr>
          </a:p>
        </p:txBody>
      </p:sp>
      <p:sp>
        <p:nvSpPr>
          <p:cNvPr id="7" name="Subtítulo 2"/>
          <p:cNvSpPr txBox="1">
            <a:spLocks/>
          </p:cNvSpPr>
          <p:nvPr/>
        </p:nvSpPr>
        <p:spPr bwMode="auto">
          <a:xfrm>
            <a:off x="467544" y="4733764"/>
            <a:ext cx="6840760" cy="1359532"/>
          </a:xfrm>
          <a:prstGeom prst="rect">
            <a:avLst/>
          </a:prstGeom>
          <a:noFill/>
          <a:ln w="9525">
            <a:solidFill>
              <a:schemeClr val="accent2">
                <a:lumMod val="40000"/>
                <a:lumOff val="60000"/>
              </a:schemeClr>
            </a:solidFill>
            <a:miter lim="800000"/>
            <a:headEnd/>
            <a:tailEnd/>
          </a:ln>
        </p:spPr>
        <p:txBody>
          <a:bodyPr vert="horz" wrap="square" lIns="92075" tIns="46038" rIns="92075" bIns="46038"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Pct val="80000"/>
              <a:buFont typeface="Wingdings" pitchFamily="2" charset="2"/>
              <a:buChar char="v"/>
              <a:tabLst/>
              <a:defRPr/>
            </a:pPr>
            <a:r>
              <a:rPr lang="pt-BR" sz="3200" b="0" kern="0" baseline="0" dirty="0" smtClean="0">
                <a:solidFill>
                  <a:schemeClr val="accent6">
                    <a:lumMod val="20000"/>
                    <a:lumOff val="80000"/>
                  </a:schemeClr>
                </a:solidFill>
                <a:latin typeface="Century Gothic" pitchFamily="34" charset="0"/>
              </a:rPr>
              <a:t> das estrelas mais distantes da Via Láctea? </a:t>
            </a:r>
            <a:endParaRPr kumimoji="0" lang="pt-BR" sz="3200" b="0" i="0" u="none" strike="noStrike" kern="0" cap="none" spc="0" normalizeH="0" baseline="0" noProof="0" dirty="0" smtClean="0">
              <a:ln>
                <a:noFill/>
              </a:ln>
              <a:solidFill>
                <a:schemeClr val="accent6">
                  <a:lumMod val="20000"/>
                  <a:lumOff val="80000"/>
                </a:schemeClr>
              </a:solidFill>
              <a:effectLst/>
              <a:uLnTx/>
              <a:uFillTx/>
              <a:latin typeface="Century Gothic"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None/>
              <a:tabLst/>
              <a:defRPr/>
            </a:pPr>
            <a:endParaRPr kumimoji="0" lang="pt-BR" sz="3600" b="0" i="0" u="none" strike="noStrike" kern="0" cap="none" spc="0" normalizeH="0" baseline="0" noProof="0" dirty="0" smtClean="0">
              <a:ln>
                <a:noFill/>
              </a:ln>
              <a:solidFill>
                <a:schemeClr val="accent6">
                  <a:lumMod val="20000"/>
                  <a:lumOff val="80000"/>
                </a:schemeClr>
              </a:solidFill>
              <a:effectLst/>
              <a:uLnTx/>
              <a:uFillTx/>
              <a:latin typeface="Century Gothic" pitchFamily="34" charset="0"/>
              <a:ea typeface="+mn-ea"/>
              <a:cs typeface="+mn-cs"/>
            </a:endParaRPr>
          </a:p>
        </p:txBody>
      </p:sp>
      <p:sp>
        <p:nvSpPr>
          <p:cNvPr id="8" name="Retângulo 7"/>
          <p:cNvSpPr>
            <a:spLocks noChangeArrowheads="1"/>
          </p:cNvSpPr>
          <p:nvPr/>
        </p:nvSpPr>
        <p:spPr bwMode="auto">
          <a:xfrm>
            <a:off x="-36512" y="6567155"/>
            <a:ext cx="8730275" cy="246221"/>
          </a:xfrm>
          <a:prstGeom prst="rect">
            <a:avLst/>
          </a:prstGeom>
          <a:noFill/>
          <a:ln w="9525">
            <a:noFill/>
            <a:miter lim="800000"/>
            <a:headEnd/>
            <a:tailEnd/>
          </a:ln>
        </p:spPr>
        <p:txBody>
          <a:bodyPr wrap="none">
            <a:spAutoFit/>
          </a:bodyPr>
          <a:lstStyle/>
          <a:p>
            <a:r>
              <a:rPr lang="pt-BR" sz="1000" dirty="0">
                <a:solidFill>
                  <a:schemeClr val="accent2">
                    <a:lumMod val="40000"/>
                    <a:lumOff val="60000"/>
                  </a:schemeClr>
                </a:solidFill>
                <a:latin typeface="Century Gothic" pitchFamily="34" charset="0"/>
              </a:rPr>
              <a:t>Crédito </a:t>
            </a:r>
            <a:r>
              <a:rPr lang="pt-BR" sz="1000" dirty="0" smtClean="0">
                <a:solidFill>
                  <a:schemeClr val="accent2">
                    <a:lumMod val="40000"/>
                    <a:lumOff val="60000"/>
                  </a:schemeClr>
                </a:solidFill>
                <a:latin typeface="Century Gothic" pitchFamily="34" charset="0"/>
              </a:rPr>
              <a:t>das imagens: Sol: </a:t>
            </a:r>
            <a:r>
              <a:rPr lang="pt-BR" sz="1000" dirty="0" smtClean="0">
                <a:solidFill>
                  <a:schemeClr val="accent2">
                    <a:lumMod val="40000"/>
                    <a:lumOff val="60000"/>
                  </a:schemeClr>
                </a:solidFill>
                <a:latin typeface="Century Gothic" pitchFamily="34" charset="0"/>
                <a:hlinkClick r:id="rId3"/>
              </a:rPr>
              <a:t>http</a:t>
            </a:r>
            <a:r>
              <a:rPr lang="pt-BR" sz="1000" dirty="0">
                <a:solidFill>
                  <a:schemeClr val="accent2">
                    <a:lumMod val="40000"/>
                    <a:lumOff val="60000"/>
                  </a:schemeClr>
                </a:solidFill>
                <a:latin typeface="Century Gothic" pitchFamily="34" charset="0"/>
                <a:hlinkClick r:id="rId3"/>
              </a:rPr>
              <a:t>://</a:t>
            </a:r>
            <a:r>
              <a:rPr lang="pt-BR" sz="1000" dirty="0" smtClean="0">
                <a:solidFill>
                  <a:schemeClr val="accent2">
                    <a:lumMod val="40000"/>
                    <a:lumOff val="60000"/>
                  </a:schemeClr>
                </a:solidFill>
                <a:latin typeface="Century Gothic" pitchFamily="34" charset="0"/>
                <a:hlinkClick r:id="rId3"/>
              </a:rPr>
              <a:t>wwwdevinin.blogspot.com</a:t>
            </a:r>
            <a:r>
              <a:rPr lang="pt-BR" sz="1000" dirty="0" smtClean="0">
                <a:solidFill>
                  <a:schemeClr val="accent2">
                    <a:lumMod val="40000"/>
                    <a:lumOff val="60000"/>
                  </a:schemeClr>
                </a:solidFill>
                <a:latin typeface="Century Gothic" pitchFamily="34" charset="0"/>
              </a:rPr>
              <a:t>; estrela: http://</a:t>
            </a:r>
            <a:r>
              <a:rPr lang="pt-BR" sz="1000" b="0" dirty="0" smtClean="0">
                <a:solidFill>
                  <a:schemeClr val="accent2">
                    <a:lumMod val="40000"/>
                    <a:lumOff val="60000"/>
                  </a:schemeClr>
                </a:solidFill>
                <a:latin typeface="Century Gothic" pitchFamily="34" charset="0"/>
                <a:hlinkClick r:id="rId4"/>
              </a:rPr>
              <a:t> </a:t>
            </a:r>
            <a:r>
              <a:rPr lang="pt-BR" sz="1000" b="0" dirty="0" smtClean="0">
                <a:solidFill>
                  <a:schemeClr val="accent2">
                    <a:lumMod val="40000"/>
                    <a:lumOff val="60000"/>
                  </a:schemeClr>
                </a:solidFill>
                <a:latin typeface="Century Gothic" pitchFamily="34" charset="0"/>
                <a:hlinkClick r:id="rId5"/>
              </a:rPr>
              <a:t>www.polyvore.com</a:t>
            </a:r>
            <a:r>
              <a:rPr lang="pt-BR" sz="1000" b="0" dirty="0" smtClean="0">
                <a:solidFill>
                  <a:schemeClr val="accent2">
                    <a:lumMod val="40000"/>
                    <a:lumOff val="60000"/>
                  </a:schemeClr>
                </a:solidFill>
                <a:latin typeface="Century Gothic" pitchFamily="34" charset="0"/>
              </a:rPr>
              <a:t>; via láctea: Jerry </a:t>
            </a:r>
            <a:r>
              <a:rPr lang="pt-BR" sz="1000" b="0" dirty="0" err="1" smtClean="0">
                <a:solidFill>
                  <a:schemeClr val="accent2">
                    <a:lumMod val="40000"/>
                    <a:lumOff val="60000"/>
                  </a:schemeClr>
                </a:solidFill>
                <a:latin typeface="Century Gothic" pitchFamily="34" charset="0"/>
              </a:rPr>
              <a:t>Lodriguss</a:t>
            </a:r>
            <a:r>
              <a:rPr lang="pt-BR" sz="1000" b="0" dirty="0" smtClean="0">
                <a:solidFill>
                  <a:schemeClr val="accent2">
                    <a:lumMod val="40000"/>
                    <a:lumOff val="60000"/>
                  </a:schemeClr>
                </a:solidFill>
                <a:latin typeface="Century Gothic" pitchFamily="34" charset="0"/>
              </a:rPr>
              <a:t> e John Martinez</a:t>
            </a:r>
            <a:endParaRPr lang="pt-BR" sz="1000" dirty="0">
              <a:solidFill>
                <a:schemeClr val="accent2">
                  <a:lumMod val="40000"/>
                  <a:lumOff val="60000"/>
                </a:schemeClr>
              </a:solidFill>
              <a:latin typeface="Century Gothic" pitchFamily="34" charset="0"/>
            </a:endParaRPr>
          </a:p>
        </p:txBody>
      </p:sp>
      <p:pic>
        <p:nvPicPr>
          <p:cNvPr id="30722" name="Picture 2" descr="http://www.polyvore.com/cgi/img-thing?.out=jpg&amp;size=l&amp;tid=66170669"/>
          <p:cNvPicPr>
            <a:picLocks noChangeAspect="1" noChangeArrowheads="1"/>
          </p:cNvPicPr>
          <p:nvPr/>
        </p:nvPicPr>
        <p:blipFill>
          <a:blip r:embed="rId6" cstate="print"/>
          <a:srcRect/>
          <a:stretch>
            <a:fillRect/>
          </a:stretch>
        </p:blipFill>
        <p:spPr bwMode="auto">
          <a:xfrm>
            <a:off x="7488464" y="3312000"/>
            <a:ext cx="1260000" cy="1260000"/>
          </a:xfrm>
          <a:prstGeom prst="rect">
            <a:avLst/>
          </a:prstGeom>
          <a:noFill/>
          <a:ln>
            <a:solidFill>
              <a:schemeClr val="bg1">
                <a:lumMod val="95000"/>
              </a:schemeClr>
            </a:solidFill>
          </a:ln>
        </p:spPr>
      </p:pic>
      <p:pic>
        <p:nvPicPr>
          <p:cNvPr id="30724" name="Picture 4" descr="http://3.bp.blogspot.com/-42VG6Ru7G1s/T4WR7Khz9RI/AAAAAAAAAcQ/VZxVBp-fJ5M/s1600/MilkyWay-708609.jpg"/>
          <p:cNvPicPr>
            <a:picLocks noChangeAspect="1" noChangeArrowheads="1"/>
          </p:cNvPicPr>
          <p:nvPr/>
        </p:nvPicPr>
        <p:blipFill>
          <a:blip r:embed="rId7" cstate="print"/>
          <a:srcRect l="24934" t="954" r="9186" b="3181"/>
          <a:stretch>
            <a:fillRect/>
          </a:stretch>
        </p:blipFill>
        <p:spPr bwMode="auto">
          <a:xfrm>
            <a:off x="7488000" y="4752000"/>
            <a:ext cx="1295413" cy="1296000"/>
          </a:xfrm>
          <a:prstGeom prst="rect">
            <a:avLst/>
          </a:prstGeom>
          <a:noFill/>
          <a:ln>
            <a:solidFill>
              <a:schemeClr val="accent2">
                <a:lumMod val="20000"/>
                <a:lumOff val="80000"/>
              </a:schemeClr>
            </a:solidFill>
          </a:ln>
        </p:spPr>
      </p:pic>
      <p:sp>
        <p:nvSpPr>
          <p:cNvPr id="10" name="CaixaDeTexto 9"/>
          <p:cNvSpPr txBox="1"/>
          <p:nvPr/>
        </p:nvSpPr>
        <p:spPr>
          <a:xfrm>
            <a:off x="5796136" y="2740858"/>
            <a:ext cx="1512168" cy="400110"/>
          </a:xfrm>
          <a:prstGeom prst="rect">
            <a:avLst/>
          </a:prstGeom>
          <a:noFill/>
        </p:spPr>
        <p:txBody>
          <a:bodyPr wrap="square" rtlCol="0">
            <a:spAutoFit/>
          </a:bodyPr>
          <a:lstStyle/>
          <a:p>
            <a:r>
              <a:rPr lang="pt-BR" sz="2000" dirty="0" smtClean="0">
                <a:solidFill>
                  <a:srgbClr val="FFFF00"/>
                </a:solidFill>
                <a:latin typeface="Century Gothic" pitchFamily="34" charset="0"/>
              </a:rPr>
              <a:t>8 minutos</a:t>
            </a:r>
            <a:endParaRPr lang="pt-BR" sz="2000" dirty="0">
              <a:solidFill>
                <a:srgbClr val="FFFF00"/>
              </a:solidFill>
              <a:latin typeface="Century Gothic" pitchFamily="34" charset="0"/>
            </a:endParaRPr>
          </a:p>
        </p:txBody>
      </p:sp>
      <p:sp>
        <p:nvSpPr>
          <p:cNvPr id="11" name="CaixaDeTexto 10"/>
          <p:cNvSpPr txBox="1"/>
          <p:nvPr/>
        </p:nvSpPr>
        <p:spPr>
          <a:xfrm>
            <a:off x="5292080" y="4181018"/>
            <a:ext cx="1944216" cy="400110"/>
          </a:xfrm>
          <a:prstGeom prst="rect">
            <a:avLst/>
          </a:prstGeom>
          <a:noFill/>
        </p:spPr>
        <p:txBody>
          <a:bodyPr wrap="square" rtlCol="0">
            <a:spAutoFit/>
          </a:bodyPr>
          <a:lstStyle/>
          <a:p>
            <a:pPr algn="r"/>
            <a:r>
              <a:rPr lang="pt-BR" sz="2000" dirty="0" smtClean="0">
                <a:solidFill>
                  <a:srgbClr val="EE8800"/>
                </a:solidFill>
                <a:latin typeface="Century Gothic" pitchFamily="34" charset="0"/>
              </a:rPr>
              <a:t>4 anos</a:t>
            </a:r>
            <a:endParaRPr lang="pt-BR" sz="2000" dirty="0">
              <a:solidFill>
                <a:srgbClr val="EE8800"/>
              </a:solidFill>
              <a:latin typeface="Century Gothic" pitchFamily="34" charset="0"/>
            </a:endParaRPr>
          </a:p>
        </p:txBody>
      </p:sp>
      <p:sp>
        <p:nvSpPr>
          <p:cNvPr id="12" name="CaixaDeTexto 11"/>
          <p:cNvSpPr txBox="1"/>
          <p:nvPr/>
        </p:nvSpPr>
        <p:spPr>
          <a:xfrm>
            <a:off x="4716016" y="5693186"/>
            <a:ext cx="2592288" cy="400110"/>
          </a:xfrm>
          <a:prstGeom prst="rect">
            <a:avLst/>
          </a:prstGeom>
          <a:noFill/>
        </p:spPr>
        <p:txBody>
          <a:bodyPr wrap="square" rtlCol="0">
            <a:spAutoFit/>
          </a:bodyPr>
          <a:lstStyle/>
          <a:p>
            <a:r>
              <a:rPr lang="pt-BR" sz="2000" dirty="0" smtClean="0">
                <a:solidFill>
                  <a:srgbClr val="FFFFCC"/>
                </a:solidFill>
                <a:latin typeface="Century Gothic" pitchFamily="34" charset="0"/>
              </a:rPr>
              <a:t>milhares de anos!</a:t>
            </a:r>
            <a:endParaRPr lang="pt-BR" sz="2000" dirty="0">
              <a:solidFill>
                <a:srgbClr val="FFFFCC"/>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from="(-#ppt_w/2)" to="(#ppt_x)" calcmode="lin" valueType="num">
                                      <p:cBhvr>
                                        <p:cTn id="17" dur="600" fill="hold">
                                          <p:stCondLst>
                                            <p:cond delay="0"/>
                                          </p:stCondLst>
                                        </p:cTn>
                                        <p:tgtEl>
                                          <p:spTgt spid="10"/>
                                        </p:tgtEl>
                                        <p:attrNameLst>
                                          <p:attrName>ppt_x</p:attrName>
                                        </p:attrNameLst>
                                      </p:cBhvr>
                                    </p:anim>
                                    <p:anim from="0" to="-1.0" calcmode="lin" valueType="num">
                                      <p:cBhvr>
                                        <p:cTn id="18" dur="200" decel="50000" autoRev="1" fill="hold">
                                          <p:stCondLst>
                                            <p:cond delay="600"/>
                                          </p:stCondLst>
                                        </p:cTn>
                                        <p:tgtEl>
                                          <p:spTgt spid="10"/>
                                        </p:tgtEl>
                                        <p:attrNameLst>
                                          <p:attrName>xshear</p:attrName>
                                        </p:attrNameLst>
                                      </p:cBhvr>
                                    </p:anim>
                                    <p:animScale>
                                      <p:cBhvr>
                                        <p:cTn id="19" dur="200" decel="100000" autoRev="1" fill="hold">
                                          <p:stCondLst>
                                            <p:cond delay="600"/>
                                          </p:stCondLst>
                                        </p:cTn>
                                        <p:tgtEl>
                                          <p:spTgt spid="10"/>
                                        </p:tgtEl>
                                      </p:cBhvr>
                                      <p:from x="100000" y="100000"/>
                                      <p:to x="80000" y="100000"/>
                                    </p:animScale>
                                    <p:anim by="(#ppt_h/3+#ppt_w*0.1)" calcmode="lin" valueType="num">
                                      <p:cBhvr additive="sum">
                                        <p:cTn id="20" dur="200" decel="100000" autoRev="1" fill="hold">
                                          <p:stCondLst>
                                            <p:cond delay="600"/>
                                          </p:stCondLst>
                                        </p:cTn>
                                        <p:tgtEl>
                                          <p:spTgt spid="10"/>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0722"/>
                                        </p:tgtEl>
                                        <p:attrNameLst>
                                          <p:attrName>style.visibility</p:attrName>
                                        </p:attrNameLst>
                                      </p:cBhvr>
                                      <p:to>
                                        <p:strVal val="visible"/>
                                      </p:to>
                                    </p:set>
                                    <p:animEffect transition="in" filter="fade">
                                      <p:cBhvr>
                                        <p:cTn id="30" dur="2000"/>
                                        <p:tgtEl>
                                          <p:spTgt spid="30722"/>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from="(-#ppt_w/2)" to="(#ppt_x)" calcmode="lin" valueType="num">
                                      <p:cBhvr>
                                        <p:cTn id="35" dur="600" fill="hold">
                                          <p:stCondLst>
                                            <p:cond delay="0"/>
                                          </p:stCondLst>
                                        </p:cTn>
                                        <p:tgtEl>
                                          <p:spTgt spid="11"/>
                                        </p:tgtEl>
                                        <p:attrNameLst>
                                          <p:attrName>ppt_x</p:attrName>
                                        </p:attrNameLst>
                                      </p:cBhvr>
                                    </p:anim>
                                    <p:anim from="0" to="-1.0" calcmode="lin" valueType="num">
                                      <p:cBhvr>
                                        <p:cTn id="36" dur="200" decel="50000" autoRev="1" fill="hold">
                                          <p:stCondLst>
                                            <p:cond delay="600"/>
                                          </p:stCondLst>
                                        </p:cTn>
                                        <p:tgtEl>
                                          <p:spTgt spid="11"/>
                                        </p:tgtEl>
                                        <p:attrNameLst>
                                          <p:attrName>xshear</p:attrName>
                                        </p:attrNameLst>
                                      </p:cBhvr>
                                    </p:anim>
                                    <p:animScale>
                                      <p:cBhvr>
                                        <p:cTn id="37" dur="200" decel="100000" autoRev="1" fill="hold">
                                          <p:stCondLst>
                                            <p:cond delay="600"/>
                                          </p:stCondLst>
                                        </p:cTn>
                                        <p:tgtEl>
                                          <p:spTgt spid="11"/>
                                        </p:tgtEl>
                                      </p:cBhvr>
                                      <p:from x="100000" y="100000"/>
                                      <p:to x="80000" y="100000"/>
                                    </p:animScale>
                                    <p:anim by="(#ppt_h/3+#ppt_w*0.1)" calcmode="lin" valueType="num">
                                      <p:cBhvr additive="sum">
                                        <p:cTn id="38" dur="200" decel="100000" autoRev="1" fill="hold">
                                          <p:stCondLst>
                                            <p:cond delay="600"/>
                                          </p:stCondLst>
                                        </p:cTn>
                                        <p:tgtEl>
                                          <p:spTgt spid="11"/>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3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4" dur="3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0724"/>
                                        </p:tgtEl>
                                        <p:attrNameLst>
                                          <p:attrName>style.visibility</p:attrName>
                                        </p:attrNameLst>
                                      </p:cBhvr>
                                      <p:to>
                                        <p:strVal val="visible"/>
                                      </p:to>
                                    </p:set>
                                    <p:animEffect transition="in" filter="fade">
                                      <p:cBhvr>
                                        <p:cTn id="48" dur="2000"/>
                                        <p:tgtEl>
                                          <p:spTgt spid="30724"/>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from="(-#ppt_w/2)" to="(#ppt_x)" calcmode="lin" valueType="num">
                                      <p:cBhvr>
                                        <p:cTn id="53" dur="600" fill="hold">
                                          <p:stCondLst>
                                            <p:cond delay="0"/>
                                          </p:stCondLst>
                                        </p:cTn>
                                        <p:tgtEl>
                                          <p:spTgt spid="12"/>
                                        </p:tgtEl>
                                        <p:attrNameLst>
                                          <p:attrName>ppt_x</p:attrName>
                                        </p:attrNameLst>
                                      </p:cBhvr>
                                    </p:anim>
                                    <p:anim from="0" to="-1.0" calcmode="lin" valueType="num">
                                      <p:cBhvr>
                                        <p:cTn id="54" dur="200" decel="50000" autoRev="1" fill="hold">
                                          <p:stCondLst>
                                            <p:cond delay="600"/>
                                          </p:stCondLst>
                                        </p:cTn>
                                        <p:tgtEl>
                                          <p:spTgt spid="12"/>
                                        </p:tgtEl>
                                        <p:attrNameLst>
                                          <p:attrName>xshear</p:attrName>
                                        </p:attrNameLst>
                                      </p:cBhvr>
                                    </p:anim>
                                    <p:animScale>
                                      <p:cBhvr>
                                        <p:cTn id="55" dur="200" decel="100000" autoRev="1" fill="hold">
                                          <p:stCondLst>
                                            <p:cond delay="600"/>
                                          </p:stCondLst>
                                        </p:cTn>
                                        <p:tgtEl>
                                          <p:spTgt spid="12"/>
                                        </p:tgtEl>
                                      </p:cBhvr>
                                      <p:from x="100000" y="100000"/>
                                      <p:to x="80000" y="100000"/>
                                    </p:animScale>
                                    <p:anim by="(#ppt_h/3+#ppt_w*0.1)" calcmode="lin" valueType="num">
                                      <p:cBhvr additive="sum">
                                        <p:cTn id="56" dur="200" decel="100000" autoRev="1" fill="hold">
                                          <p:stCondLst>
                                            <p:cond delay="600"/>
                                          </p:stCondLst>
                                        </p:cTn>
                                        <p:tgtEl>
                                          <p:spTgt spid="12"/>
                                        </p:tgtEl>
                                        <p:attrNameLst>
                                          <p:attrName>ppt_x</p:attrName>
                                        </p:attrNameLst>
                                      </p:cBhvr>
                                    </p:anim>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Retângulo 1"/>
          <p:cNvSpPr/>
          <p:nvPr/>
        </p:nvSpPr>
        <p:spPr>
          <a:xfrm>
            <a:off x="107504" y="188640"/>
            <a:ext cx="5688632" cy="1631216"/>
          </a:xfrm>
          <a:prstGeom prst="rect">
            <a:avLst/>
          </a:prstGeom>
        </p:spPr>
        <p:txBody>
          <a:bodyPr wrap="square">
            <a:spAutoFit/>
          </a:bodyPr>
          <a:lstStyle/>
          <a:p>
            <a:r>
              <a:rPr lang="pt-BR" sz="2000" dirty="0" smtClean="0">
                <a:solidFill>
                  <a:schemeClr val="bg1"/>
                </a:solidFill>
              </a:rPr>
              <a:t>Dimensões</a:t>
            </a:r>
          </a:p>
          <a:p>
            <a:endParaRPr lang="pt-BR" sz="2000" dirty="0">
              <a:solidFill>
                <a:schemeClr val="bg1"/>
              </a:solidFill>
            </a:endParaRPr>
          </a:p>
          <a:p>
            <a:r>
              <a:rPr lang="pt-BR" sz="2000" dirty="0">
                <a:solidFill>
                  <a:schemeClr val="bg1"/>
                </a:solidFill>
              </a:rPr>
              <a:t>Diâmetro do </a:t>
            </a:r>
            <a:r>
              <a:rPr lang="pt-BR" sz="2000" dirty="0" smtClean="0">
                <a:solidFill>
                  <a:schemeClr val="bg1"/>
                </a:solidFill>
              </a:rPr>
              <a:t>disco~ </a:t>
            </a:r>
            <a:r>
              <a:rPr lang="pt-BR" sz="2000" dirty="0">
                <a:solidFill>
                  <a:schemeClr val="bg1"/>
                </a:solidFill>
              </a:rPr>
              <a:t>100 000 anos-luz</a:t>
            </a:r>
          </a:p>
          <a:p>
            <a:r>
              <a:rPr lang="pt-BR" sz="2000" dirty="0">
                <a:solidFill>
                  <a:schemeClr val="bg1"/>
                </a:solidFill>
              </a:rPr>
              <a:t>Espessura do </a:t>
            </a:r>
            <a:r>
              <a:rPr lang="pt-BR" sz="2000" dirty="0" smtClean="0">
                <a:solidFill>
                  <a:schemeClr val="bg1"/>
                </a:solidFill>
              </a:rPr>
              <a:t>disco entre </a:t>
            </a:r>
            <a:r>
              <a:rPr lang="pt-BR" sz="2000" dirty="0">
                <a:solidFill>
                  <a:schemeClr val="bg1"/>
                </a:solidFill>
              </a:rPr>
              <a:t>1 000 e 3 000 anos-luz</a:t>
            </a:r>
          </a:p>
          <a:p>
            <a:r>
              <a:rPr lang="pt-BR" sz="2000" dirty="0">
                <a:solidFill>
                  <a:schemeClr val="bg1"/>
                </a:solidFill>
              </a:rPr>
              <a:t>Distância do Sol ao centro galáctico	</a:t>
            </a:r>
            <a:r>
              <a:rPr lang="pt-BR" sz="2000" dirty="0" smtClean="0">
                <a:solidFill>
                  <a:schemeClr val="bg1"/>
                </a:solidFill>
              </a:rPr>
              <a:t> ~ </a:t>
            </a:r>
            <a:r>
              <a:rPr lang="pt-BR" sz="2000" dirty="0">
                <a:solidFill>
                  <a:schemeClr val="bg1"/>
                </a:solidFill>
              </a:rPr>
              <a:t>26 000 anos luz</a:t>
            </a:r>
          </a:p>
        </p:txBody>
      </p:sp>
      <mc:AlternateContent xmlns:mc="http://schemas.openxmlformats.org/markup-compatibility/2006">
        <mc:Choice xmlns="" xmlns:a14="http://schemas.microsoft.com/office/drawing/2010/main" Requires="a14">
          <p:sp>
            <p:nvSpPr>
              <p:cNvPr id="3" name="Retângulo 2"/>
              <p:cNvSpPr/>
              <p:nvPr/>
            </p:nvSpPr>
            <p:spPr>
              <a:xfrm>
                <a:off x="-4544" y="3429000"/>
                <a:ext cx="3406298" cy="3552191"/>
              </a:xfrm>
              <a:prstGeom prst="rect">
                <a:avLst/>
              </a:prstGeom>
            </p:spPr>
            <p:txBody>
              <a:bodyPr wrap="square">
                <a:spAutoFit/>
              </a:bodyPr>
              <a:lstStyle/>
              <a:p>
                <a:pPr algn="just"/>
                <a:r>
                  <a:rPr lang="pt-BR" sz="2000" dirty="0" smtClean="0">
                    <a:solidFill>
                      <a:schemeClr val="bg1"/>
                    </a:solidFill>
                  </a:rPr>
                  <a:t>Outros dados</a:t>
                </a:r>
              </a:p>
              <a:p>
                <a:pPr algn="just"/>
                <a:endParaRPr lang="pt-BR" sz="2000" dirty="0">
                  <a:solidFill>
                    <a:schemeClr val="bg1"/>
                  </a:solidFill>
                </a:endParaRPr>
              </a:p>
              <a:p>
                <a:pPr algn="just"/>
                <a:r>
                  <a:rPr lang="pt-BR" sz="2000" dirty="0">
                    <a:solidFill>
                      <a:schemeClr val="bg1"/>
                    </a:solidFill>
                  </a:rPr>
                  <a:t>Período de translação do Sol ao redor do </a:t>
                </a:r>
                <a:r>
                  <a:rPr lang="pt-BR" sz="2000" dirty="0" smtClean="0">
                    <a:solidFill>
                      <a:schemeClr val="bg1"/>
                    </a:solidFill>
                  </a:rPr>
                  <a:t>centro da Via Láctea  ~</a:t>
                </a:r>
                <a:r>
                  <a:rPr lang="pt-BR" sz="2000" dirty="0">
                    <a:solidFill>
                      <a:schemeClr val="bg1"/>
                    </a:solidFill>
                  </a:rPr>
                  <a:t>	</a:t>
                </a:r>
                <a:r>
                  <a:rPr lang="pt-BR" sz="2000" dirty="0" smtClean="0">
                    <a:solidFill>
                      <a:schemeClr val="bg1"/>
                    </a:solidFill>
                  </a:rPr>
                  <a:t> 250 </a:t>
                </a:r>
                <a:r>
                  <a:rPr lang="pt-BR" sz="2000" dirty="0">
                    <a:solidFill>
                      <a:schemeClr val="bg1"/>
                    </a:solidFill>
                  </a:rPr>
                  <a:t>milhões de </a:t>
                </a:r>
                <a:r>
                  <a:rPr lang="pt-BR" sz="2000" dirty="0" smtClean="0">
                    <a:solidFill>
                      <a:schemeClr val="bg1"/>
                    </a:solidFill>
                  </a:rPr>
                  <a:t>anos.</a:t>
                </a:r>
              </a:p>
              <a:p>
                <a:pPr algn="just"/>
                <a:endParaRPr lang="pt-BR" sz="2000" dirty="0">
                  <a:solidFill>
                    <a:schemeClr val="bg1"/>
                  </a:solidFill>
                </a:endParaRPr>
              </a:p>
              <a:p>
                <a:pPr algn="just"/>
                <a:r>
                  <a:rPr lang="pt-BR" sz="2000" dirty="0">
                    <a:solidFill>
                      <a:schemeClr val="bg1"/>
                    </a:solidFill>
                  </a:rPr>
                  <a:t>Quantidade de </a:t>
                </a:r>
                <a:r>
                  <a:rPr lang="pt-BR" sz="2000" dirty="0" smtClean="0">
                    <a:solidFill>
                      <a:schemeClr val="bg1"/>
                    </a:solidFill>
                  </a:rPr>
                  <a:t>estrelas entre </a:t>
                </a:r>
                <a:r>
                  <a:rPr lang="pt-BR" sz="2000" dirty="0">
                    <a:solidFill>
                      <a:schemeClr val="bg1"/>
                    </a:solidFill>
                  </a:rPr>
                  <a:t>100 e 400 </a:t>
                </a:r>
                <a:r>
                  <a:rPr lang="pt-BR" sz="2000" dirty="0" smtClean="0">
                    <a:solidFill>
                      <a:schemeClr val="bg1"/>
                    </a:solidFill>
                  </a:rPr>
                  <a:t>bilhões.</a:t>
                </a:r>
              </a:p>
              <a:p>
                <a:pPr algn="just"/>
                <a:endParaRPr lang="pt-BR" sz="2000" dirty="0">
                  <a:solidFill>
                    <a:schemeClr val="bg1"/>
                  </a:solidFill>
                </a:endParaRPr>
              </a:p>
              <a:p>
                <a:pPr algn="just"/>
                <a:r>
                  <a:rPr lang="pt-BR" sz="2000" dirty="0">
                    <a:solidFill>
                      <a:schemeClr val="bg1"/>
                    </a:solidFill>
                  </a:rPr>
                  <a:t>Massa interior:</a:t>
                </a:r>
                <a14:m>
                  <m:oMath xmlns:m="http://schemas.openxmlformats.org/officeDocument/2006/math">
                    <m:sSup>
                      <m:sSupPr>
                        <m:ctrlPr>
                          <a:rPr lang="pt-BR" sz="2000" i="1" smtClean="0">
                            <a:solidFill>
                              <a:schemeClr val="bg1"/>
                            </a:solidFill>
                            <a:latin typeface="Cambria Math"/>
                          </a:rPr>
                        </m:ctrlPr>
                      </m:sSupPr>
                      <m:e>
                        <m:r>
                          <a:rPr lang="pt-BR" sz="2000" b="0" i="1" smtClean="0">
                            <a:solidFill>
                              <a:schemeClr val="bg1"/>
                            </a:solidFill>
                            <a:latin typeface="Cambria Math"/>
                          </a:rPr>
                          <m:t>10</m:t>
                        </m:r>
                      </m:e>
                      <m:sup>
                        <m:r>
                          <a:rPr lang="pt-BR" sz="2000" b="0" i="1" smtClean="0">
                            <a:solidFill>
                              <a:schemeClr val="bg1"/>
                            </a:solidFill>
                            <a:latin typeface="Cambria Math"/>
                          </a:rPr>
                          <m:t>11</m:t>
                        </m:r>
                      </m:sup>
                    </m:sSup>
                  </m:oMath>
                </a14:m>
                <a:r>
                  <a:rPr lang="pt-BR" sz="2000" dirty="0" smtClean="0">
                    <a:solidFill>
                      <a:schemeClr val="bg1"/>
                    </a:solidFill>
                  </a:rPr>
                  <a:t> </a:t>
                </a:r>
                <a:r>
                  <a:rPr lang="pt-BR" sz="2000" dirty="0">
                    <a:solidFill>
                      <a:schemeClr val="bg1"/>
                    </a:solidFill>
                  </a:rPr>
                  <a:t>massas </a:t>
                </a:r>
                <a:r>
                  <a:rPr lang="pt-BR" sz="2000" dirty="0" smtClean="0">
                    <a:solidFill>
                      <a:schemeClr val="bg1"/>
                    </a:solidFill>
                  </a:rPr>
                  <a:t>solares.</a:t>
                </a:r>
                <a:endParaRPr lang="pt-BR" sz="2000" dirty="0">
                  <a:solidFill>
                    <a:schemeClr val="bg1"/>
                  </a:solidFill>
                </a:endParaRPr>
              </a:p>
            </p:txBody>
          </p:sp>
        </mc:Choice>
        <mc:Fallback>
          <p:sp>
            <p:nvSpPr>
              <p:cNvPr id="3" name="Retângulo 2"/>
              <p:cNvSpPr>
                <a:spLocks noRot="1" noChangeAspect="1" noMove="1" noResize="1" noEditPoints="1" noAdjustHandles="1" noChangeArrowheads="1" noChangeShapeType="1" noTextEdit="1"/>
              </p:cNvSpPr>
              <p:nvPr/>
            </p:nvSpPr>
            <p:spPr>
              <a:xfrm>
                <a:off x="-4544" y="3429000"/>
                <a:ext cx="3406298" cy="3552191"/>
              </a:xfrm>
              <a:prstGeom prst="rect">
                <a:avLst/>
              </a:prstGeom>
              <a:blipFill rotWithShape="1">
                <a:blip r:embed="rId3" cstate="print"/>
                <a:stretch>
                  <a:fillRect l="-1789" t="-859" r="-1968"/>
                </a:stretch>
              </a:blipFill>
            </p:spPr>
            <p:txBody>
              <a:bodyPr/>
              <a:lstStyle/>
              <a:p>
                <a:r>
                  <a:rPr lang="pt-BR">
                    <a:noFill/>
                  </a:rPr>
                  <a:t> </a:t>
                </a:r>
              </a:p>
            </p:txBody>
          </p:sp>
        </mc:Fallback>
      </mc:AlternateContent>
      <p:sp>
        <p:nvSpPr>
          <p:cNvPr id="4" name="CaixaDeTexto 3"/>
          <p:cNvSpPr txBox="1"/>
          <p:nvPr/>
        </p:nvSpPr>
        <p:spPr>
          <a:xfrm>
            <a:off x="6804248" y="239942"/>
            <a:ext cx="2104807" cy="707886"/>
          </a:xfrm>
          <a:prstGeom prst="rect">
            <a:avLst/>
          </a:prstGeom>
          <a:noFill/>
        </p:spPr>
        <p:txBody>
          <a:bodyPr wrap="none" rtlCol="0">
            <a:spAutoFit/>
          </a:bodyPr>
          <a:lstStyle/>
          <a:p>
            <a:r>
              <a:rPr lang="pt-BR" sz="4000" dirty="0" smtClean="0">
                <a:solidFill>
                  <a:schemeClr val="bg1"/>
                </a:solidFill>
              </a:rPr>
              <a:t>Estrutura</a:t>
            </a:r>
            <a:endParaRPr lang="pt-BR" sz="4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ndre silva\Meus documentos\CONCURSO_CDCC\apresentações\Imagens\Estrut Galáxia\VL oblíqua.jpg"/>
          <p:cNvPicPr>
            <a:picLocks noChangeAspect="1" noChangeArrowheads="1"/>
          </p:cNvPicPr>
          <p:nvPr/>
        </p:nvPicPr>
        <p:blipFill>
          <a:blip r:embed="rId2" cstate="print"/>
          <a:srcRect b="4804"/>
          <a:stretch>
            <a:fillRect/>
          </a:stretch>
        </p:blipFill>
        <p:spPr bwMode="auto">
          <a:xfrm>
            <a:off x="0" y="743772"/>
            <a:ext cx="9144000" cy="6141612"/>
          </a:xfrm>
          <a:prstGeom prst="rect">
            <a:avLst/>
          </a:prstGeom>
          <a:noFill/>
          <a:ln w="9525">
            <a:noFill/>
            <a:miter lim="800000"/>
            <a:headEnd/>
            <a:tailEnd/>
          </a:ln>
        </p:spPr>
      </p:pic>
      <p:sp>
        <p:nvSpPr>
          <p:cNvPr id="14339" name="Título 3"/>
          <p:cNvSpPr>
            <a:spLocks noGrp="1"/>
          </p:cNvSpPr>
          <p:nvPr>
            <p:ph type="title"/>
          </p:nvPr>
        </p:nvSpPr>
        <p:spPr>
          <a:xfrm>
            <a:off x="0" y="-27384"/>
            <a:ext cx="9001125" cy="928688"/>
          </a:xfrm>
        </p:spPr>
        <p:txBody>
          <a:bodyPr/>
          <a:lstStyle/>
          <a:p>
            <a:r>
              <a:rPr lang="pt-BR" dirty="0" smtClean="0">
                <a:solidFill>
                  <a:schemeClr val="bg1"/>
                </a:solidFill>
              </a:rPr>
              <a:t>A Via Láctea: vista oblíqua</a:t>
            </a:r>
          </a:p>
        </p:txBody>
      </p:sp>
      <p:sp>
        <p:nvSpPr>
          <p:cNvPr id="5" name="Título 3"/>
          <p:cNvSpPr txBox="1">
            <a:spLocks/>
          </p:cNvSpPr>
          <p:nvPr/>
        </p:nvSpPr>
        <p:spPr bwMode="auto">
          <a:xfrm>
            <a:off x="0" y="5715000"/>
            <a:ext cx="9001125" cy="928688"/>
          </a:xfrm>
          <a:prstGeom prst="rect">
            <a:avLst/>
          </a:prstGeom>
          <a:noFill/>
          <a:ln w="9525">
            <a:noFill/>
            <a:miter lim="800000"/>
            <a:headEnd/>
            <a:tailEnd/>
          </a:ln>
        </p:spPr>
        <p:txBody>
          <a:bodyPr lIns="92075" tIns="46038" rIns="92075" bIns="46038" anchor="ctr"/>
          <a:lstStyle/>
          <a:p>
            <a:pPr algn="r">
              <a:defRPr/>
            </a:pPr>
            <a:r>
              <a:rPr lang="pt-BR" sz="4000" b="0" kern="0">
                <a:solidFill>
                  <a:schemeClr val="accent6">
                    <a:lumMod val="40000"/>
                    <a:lumOff val="60000"/>
                  </a:schemeClr>
                </a:solidFill>
                <a:latin typeface="Century Gothic" pitchFamily="34" charset="0"/>
                <a:ea typeface="+mj-ea"/>
                <a:cs typeface="+mj-cs"/>
              </a:rPr>
              <a:t>(concepção artística)</a:t>
            </a:r>
          </a:p>
        </p:txBody>
      </p:sp>
      <p:sp>
        <p:nvSpPr>
          <p:cNvPr id="14341" name="Elipse 7"/>
          <p:cNvSpPr>
            <a:spLocks noChangeArrowheads="1"/>
          </p:cNvSpPr>
          <p:nvPr/>
        </p:nvSpPr>
        <p:spPr bwMode="auto">
          <a:xfrm>
            <a:off x="142875" y="928688"/>
            <a:ext cx="785813" cy="785812"/>
          </a:xfrm>
          <a:prstGeom prst="ellipse">
            <a:avLst/>
          </a:prstGeom>
          <a:solidFill>
            <a:schemeClr val="tx1"/>
          </a:solidFill>
          <a:ln w="12700" algn="ctr">
            <a:solidFill>
              <a:schemeClr val="tx1"/>
            </a:solidFill>
            <a:round/>
            <a:headEnd type="none" w="sm" len="sm"/>
            <a:tailEnd type="none" w="sm" len="sm"/>
          </a:ln>
        </p:spPr>
        <p:txBody>
          <a:bodyPr/>
          <a:lstStyle/>
          <a:p>
            <a:endParaRPr lang="pt-BR">
              <a:latin typeface="Century Gothic" pitchFamily="34" charset="0"/>
            </a:endParaRPr>
          </a:p>
        </p:txBody>
      </p:sp>
      <p:sp>
        <p:nvSpPr>
          <p:cNvPr id="9" name="Retângulo 8"/>
          <p:cNvSpPr/>
          <p:nvPr/>
        </p:nvSpPr>
        <p:spPr>
          <a:xfrm>
            <a:off x="0" y="6510338"/>
            <a:ext cx="9144000" cy="276225"/>
          </a:xfrm>
          <a:prstGeom prst="rect">
            <a:avLst/>
          </a:prstGeom>
        </p:spPr>
        <p:txBody>
          <a:bodyPr>
            <a:spAutoFit/>
          </a:bodyPr>
          <a:lstStyle/>
          <a:p>
            <a:pPr algn="l">
              <a:defRPr/>
            </a:pPr>
            <a:r>
              <a:rPr lang="pt-BR" sz="1200">
                <a:solidFill>
                  <a:schemeClr val="accent6">
                    <a:lumMod val="60000"/>
                    <a:lumOff val="40000"/>
                  </a:schemeClr>
                </a:solidFill>
                <a:latin typeface="Century Gothic" pitchFamily="34" charset="0"/>
              </a:rPr>
              <a:t>Crédito da imagem: Mark Garlick, disponível em http://www.visualphotos.com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ndre silva\Meus documentos\CONCURSO_CDCC\apresentações\Imagens\Estrut Galáxia\NGC4565.jpg"/>
          <p:cNvPicPr>
            <a:picLocks noChangeAspect="1" noChangeArrowheads="1"/>
          </p:cNvPicPr>
          <p:nvPr/>
        </p:nvPicPr>
        <p:blipFill>
          <a:blip r:embed="rId2" cstate="print">
            <a:lum contrast="16000"/>
          </a:blip>
          <a:srcRect/>
          <a:stretch>
            <a:fillRect/>
          </a:stretch>
        </p:blipFill>
        <p:spPr bwMode="auto">
          <a:xfrm>
            <a:off x="0" y="695325"/>
            <a:ext cx="9144000" cy="6162675"/>
          </a:xfrm>
          <a:prstGeom prst="rect">
            <a:avLst/>
          </a:prstGeom>
          <a:noFill/>
          <a:ln w="9525">
            <a:noFill/>
            <a:miter lim="800000"/>
            <a:headEnd/>
            <a:tailEnd/>
          </a:ln>
        </p:spPr>
      </p:pic>
      <p:sp>
        <p:nvSpPr>
          <p:cNvPr id="15363" name="Título 3"/>
          <p:cNvSpPr>
            <a:spLocks noGrp="1"/>
          </p:cNvSpPr>
          <p:nvPr>
            <p:ph type="title"/>
          </p:nvPr>
        </p:nvSpPr>
        <p:spPr>
          <a:xfrm>
            <a:off x="0" y="-243408"/>
            <a:ext cx="9144000" cy="1143000"/>
          </a:xfrm>
        </p:spPr>
        <p:txBody>
          <a:bodyPr>
            <a:normAutofit/>
          </a:bodyPr>
          <a:lstStyle/>
          <a:p>
            <a:r>
              <a:rPr lang="pt-BR" sz="3200" dirty="0" smtClean="0">
                <a:solidFill>
                  <a:schemeClr val="bg1"/>
                </a:solidFill>
              </a:rPr>
              <a:t>Como seria a Via Láctea de perfil</a:t>
            </a:r>
          </a:p>
        </p:txBody>
      </p:sp>
      <p:sp>
        <p:nvSpPr>
          <p:cNvPr id="3" name="CaixaDeTexto 2"/>
          <p:cNvSpPr txBox="1"/>
          <p:nvPr/>
        </p:nvSpPr>
        <p:spPr>
          <a:xfrm>
            <a:off x="0" y="6581775"/>
            <a:ext cx="6786563" cy="276225"/>
          </a:xfrm>
          <a:prstGeom prst="rect">
            <a:avLst/>
          </a:prstGeom>
          <a:noFill/>
        </p:spPr>
        <p:txBody>
          <a:bodyPr>
            <a:spAutoFit/>
          </a:bodyPr>
          <a:lstStyle/>
          <a:p>
            <a:pPr algn="l">
              <a:defRPr/>
            </a:pPr>
            <a:r>
              <a:rPr lang="pt-BR" sz="1200">
                <a:solidFill>
                  <a:schemeClr val="accent6">
                    <a:lumMod val="40000"/>
                    <a:lumOff val="60000"/>
                  </a:schemeClr>
                </a:solidFill>
                <a:latin typeface="Century Gothic" pitchFamily="34" charset="0"/>
              </a:rPr>
              <a:t>Crédito da imagem: Bruce Hugo e Leslie Gaul/Adam Block/NOAO/AURA/NSF</a:t>
            </a:r>
            <a:endParaRPr lang="pt-BR" sz="1200">
              <a:solidFill>
                <a:schemeClr val="accent2">
                  <a:lumMod val="40000"/>
                  <a:lumOff val="60000"/>
                </a:schemeClr>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lipse 75"/>
          <p:cNvSpPr>
            <a:spLocks noChangeAspect="1"/>
          </p:cNvSpPr>
          <p:nvPr/>
        </p:nvSpPr>
        <p:spPr bwMode="auto">
          <a:xfrm>
            <a:off x="0" y="-99392"/>
            <a:ext cx="9144000" cy="7056784"/>
          </a:xfrm>
          <a:prstGeom prst="ellipse">
            <a:avLst/>
          </a:prstGeom>
          <a:gradFill>
            <a:gsLst>
              <a:gs pos="18000">
                <a:schemeClr val="bg1">
                  <a:alpha val="0"/>
                </a:schemeClr>
              </a:gs>
              <a:gs pos="91000">
                <a:srgbClr val="7030A0">
                  <a:alpha val="52000"/>
                </a:srgbClr>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2" name="Elipse 11"/>
          <p:cNvSpPr>
            <a:spLocks noChangeAspect="1"/>
          </p:cNvSpPr>
          <p:nvPr/>
        </p:nvSpPr>
        <p:spPr bwMode="auto">
          <a:xfrm rot="3380">
            <a:off x="2989064" y="2231095"/>
            <a:ext cx="3096412" cy="2522969"/>
          </a:xfrm>
          <a:prstGeom prst="ellipse">
            <a:avLst/>
          </a:prstGeom>
          <a:gradFill flip="none" rotWithShape="1">
            <a:gsLst>
              <a:gs pos="9000">
                <a:schemeClr val="bg1"/>
              </a:gs>
              <a:gs pos="64000">
                <a:srgbClr val="C00000">
                  <a:alpha val="56000"/>
                </a:srgbClr>
              </a:gs>
              <a:gs pos="100000">
                <a:schemeClr val="tx1">
                  <a:alpha val="0"/>
                </a:schemeClr>
              </a:gs>
              <a:gs pos="95000">
                <a:srgbClr val="C00000">
                  <a:alpha val="0"/>
                </a:srgb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 name="CaixaDeTexto 2"/>
          <p:cNvSpPr txBox="1"/>
          <p:nvPr/>
        </p:nvSpPr>
        <p:spPr>
          <a:xfrm>
            <a:off x="0" y="6537151"/>
            <a:ext cx="6786563" cy="276225"/>
          </a:xfrm>
          <a:prstGeom prst="rect">
            <a:avLst/>
          </a:prstGeom>
          <a:noFill/>
        </p:spPr>
        <p:txBody>
          <a:bodyPr>
            <a:spAutoFit/>
          </a:bodyPr>
          <a:lstStyle/>
          <a:p>
            <a:pPr algn="l">
              <a:defRPr/>
            </a:pPr>
            <a:r>
              <a:rPr lang="pt-BR" sz="1200" dirty="0">
                <a:solidFill>
                  <a:schemeClr val="accent6">
                    <a:lumMod val="40000"/>
                    <a:lumOff val="60000"/>
                  </a:schemeClr>
                </a:solidFill>
                <a:latin typeface="Century Gothic" pitchFamily="34" charset="0"/>
              </a:rPr>
              <a:t>Crédito da imagem:  </a:t>
            </a:r>
            <a:r>
              <a:rPr lang="pt-BR" sz="1200" dirty="0" smtClean="0">
                <a:solidFill>
                  <a:schemeClr val="accent6">
                    <a:lumMod val="40000"/>
                    <a:lumOff val="60000"/>
                  </a:schemeClr>
                </a:solidFill>
                <a:latin typeface="Century Gothic" pitchFamily="34" charset="0"/>
              </a:rPr>
              <a:t>André Luiz da Silva/CDA/CDCC/USP</a:t>
            </a:r>
            <a:endParaRPr lang="pt-BR" sz="1200" dirty="0">
              <a:solidFill>
                <a:schemeClr val="accent2">
                  <a:lumMod val="40000"/>
                  <a:lumOff val="60000"/>
                </a:schemeClr>
              </a:solidFill>
              <a:latin typeface="Century Gothic" pitchFamily="34" charset="0"/>
            </a:endParaRPr>
          </a:p>
        </p:txBody>
      </p:sp>
      <p:sp>
        <p:nvSpPr>
          <p:cNvPr id="9" name="Elipse 8"/>
          <p:cNvSpPr>
            <a:spLocks noChangeAspect="1"/>
          </p:cNvSpPr>
          <p:nvPr/>
        </p:nvSpPr>
        <p:spPr bwMode="auto">
          <a:xfrm>
            <a:off x="0" y="3140968"/>
            <a:ext cx="9144000" cy="720080"/>
          </a:xfrm>
          <a:prstGeom prst="ellipse">
            <a:avLst/>
          </a:prstGeom>
          <a:gradFill>
            <a:gsLst>
              <a:gs pos="9000">
                <a:schemeClr val="bg1"/>
              </a:gs>
              <a:gs pos="49000">
                <a:srgbClr val="FFC000"/>
              </a:gs>
              <a:gs pos="100000">
                <a:schemeClr val="tx1">
                  <a:alpha val="0"/>
                </a:schemeClr>
              </a:gs>
              <a:gs pos="77000">
                <a:srgbClr val="9933FF">
                  <a:alpha val="76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Elipse 9"/>
          <p:cNvSpPr>
            <a:spLocks noChangeAspect="1"/>
          </p:cNvSpPr>
          <p:nvPr/>
        </p:nvSpPr>
        <p:spPr bwMode="auto">
          <a:xfrm rot="3380">
            <a:off x="3564514" y="2853909"/>
            <a:ext cx="1978485" cy="1272991"/>
          </a:xfrm>
          <a:prstGeom prst="ellipse">
            <a:avLst/>
          </a:prstGeom>
          <a:gradFill flip="none" rotWithShape="1">
            <a:gsLst>
              <a:gs pos="9000">
                <a:schemeClr val="bg1"/>
              </a:gs>
              <a:gs pos="64000">
                <a:srgbClr val="FFC000"/>
              </a:gs>
              <a:gs pos="100000">
                <a:schemeClr val="tx1">
                  <a:alpha val="0"/>
                </a:schemeClr>
              </a:gs>
              <a:gs pos="78000">
                <a:srgbClr val="FF0000">
                  <a:alpha val="30000"/>
                </a:srgb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 name="Retângulo 10"/>
          <p:cNvSpPr/>
          <p:nvPr/>
        </p:nvSpPr>
        <p:spPr bwMode="auto">
          <a:xfrm>
            <a:off x="-3492896" y="3331592"/>
            <a:ext cx="15265696" cy="360040"/>
          </a:xfrm>
          <a:prstGeom prst="rect">
            <a:avLst/>
          </a:prstGeom>
          <a:gradFill flip="none" rotWithShape="1">
            <a:gsLst>
              <a:gs pos="11000">
                <a:schemeClr val="tx1"/>
              </a:gs>
              <a:gs pos="76000">
                <a:schemeClr val="tx1">
                  <a:alpha val="0"/>
                </a:schemeClr>
              </a:gs>
              <a:gs pos="90000">
                <a:schemeClr val="tx1">
                  <a:alpha val="0"/>
                </a:schemeClr>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Elipse 15"/>
          <p:cNvSpPr>
            <a:spLocks noChangeAspect="1"/>
          </p:cNvSpPr>
          <p:nvPr/>
        </p:nvSpPr>
        <p:spPr bwMode="auto">
          <a:xfrm>
            <a:off x="5436096" y="4293096"/>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Elipse 16"/>
          <p:cNvSpPr>
            <a:spLocks noChangeAspect="1"/>
          </p:cNvSpPr>
          <p:nvPr/>
        </p:nvSpPr>
        <p:spPr bwMode="auto">
          <a:xfrm>
            <a:off x="3563888" y="458112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Elipse 17"/>
          <p:cNvSpPr>
            <a:spLocks noChangeAspect="1"/>
          </p:cNvSpPr>
          <p:nvPr/>
        </p:nvSpPr>
        <p:spPr bwMode="auto">
          <a:xfrm>
            <a:off x="4499992" y="4725144"/>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9" name="Elipse 18"/>
          <p:cNvSpPr>
            <a:spLocks noChangeAspect="1"/>
          </p:cNvSpPr>
          <p:nvPr/>
        </p:nvSpPr>
        <p:spPr bwMode="auto">
          <a:xfrm>
            <a:off x="5796136" y="2204864"/>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Elipse 19"/>
          <p:cNvSpPr>
            <a:spLocks noChangeAspect="1"/>
          </p:cNvSpPr>
          <p:nvPr/>
        </p:nvSpPr>
        <p:spPr bwMode="auto">
          <a:xfrm>
            <a:off x="4355976" y="198884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Elipse 20"/>
          <p:cNvSpPr>
            <a:spLocks noChangeAspect="1"/>
          </p:cNvSpPr>
          <p:nvPr/>
        </p:nvSpPr>
        <p:spPr bwMode="auto">
          <a:xfrm>
            <a:off x="3779912" y="2852936"/>
            <a:ext cx="216024" cy="216024"/>
          </a:xfrm>
          <a:prstGeom prst="ellipse">
            <a:avLst/>
          </a:prstGeom>
          <a:gradFill>
            <a:gsLst>
              <a:gs pos="18000">
                <a:schemeClr val="bg1"/>
              </a:gs>
              <a:gs pos="39000">
                <a:srgbClr val="EE8800"/>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Elipse 21"/>
          <p:cNvSpPr>
            <a:spLocks noChangeAspect="1"/>
          </p:cNvSpPr>
          <p:nvPr/>
        </p:nvSpPr>
        <p:spPr bwMode="auto">
          <a:xfrm>
            <a:off x="2699792" y="242088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Elipse 22"/>
          <p:cNvSpPr>
            <a:spLocks noChangeAspect="1"/>
          </p:cNvSpPr>
          <p:nvPr/>
        </p:nvSpPr>
        <p:spPr bwMode="auto">
          <a:xfrm>
            <a:off x="2627784" y="450912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Elipse 23"/>
          <p:cNvSpPr>
            <a:spLocks noChangeAspect="1"/>
          </p:cNvSpPr>
          <p:nvPr/>
        </p:nvSpPr>
        <p:spPr bwMode="auto">
          <a:xfrm>
            <a:off x="6516216" y="4437112"/>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Elipse 24"/>
          <p:cNvSpPr>
            <a:spLocks noChangeAspect="1"/>
          </p:cNvSpPr>
          <p:nvPr/>
        </p:nvSpPr>
        <p:spPr bwMode="auto">
          <a:xfrm>
            <a:off x="5004048" y="134076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Elipse 25"/>
          <p:cNvSpPr>
            <a:spLocks noChangeAspect="1"/>
          </p:cNvSpPr>
          <p:nvPr/>
        </p:nvSpPr>
        <p:spPr bwMode="auto">
          <a:xfrm>
            <a:off x="3203848" y="162880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Elipse 26"/>
          <p:cNvSpPr>
            <a:spLocks noChangeAspect="1"/>
          </p:cNvSpPr>
          <p:nvPr/>
        </p:nvSpPr>
        <p:spPr bwMode="auto">
          <a:xfrm>
            <a:off x="5220072" y="522920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Elipse 27"/>
          <p:cNvSpPr>
            <a:spLocks noChangeAspect="1"/>
          </p:cNvSpPr>
          <p:nvPr/>
        </p:nvSpPr>
        <p:spPr bwMode="auto">
          <a:xfrm>
            <a:off x="3419872" y="530120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Elipse 28"/>
          <p:cNvSpPr>
            <a:spLocks noChangeAspect="1"/>
          </p:cNvSpPr>
          <p:nvPr/>
        </p:nvSpPr>
        <p:spPr bwMode="auto">
          <a:xfrm>
            <a:off x="6804248" y="234888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Elipse 29"/>
          <p:cNvSpPr>
            <a:spLocks noChangeAspect="1"/>
          </p:cNvSpPr>
          <p:nvPr/>
        </p:nvSpPr>
        <p:spPr bwMode="auto">
          <a:xfrm>
            <a:off x="2483768" y="4293096"/>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Elipse 30"/>
          <p:cNvSpPr>
            <a:spLocks noChangeAspect="1"/>
          </p:cNvSpPr>
          <p:nvPr/>
        </p:nvSpPr>
        <p:spPr bwMode="auto">
          <a:xfrm>
            <a:off x="5724128" y="414908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Elipse 31"/>
          <p:cNvSpPr>
            <a:spLocks noChangeAspect="1"/>
          </p:cNvSpPr>
          <p:nvPr/>
        </p:nvSpPr>
        <p:spPr bwMode="auto">
          <a:xfrm>
            <a:off x="4139952" y="1556792"/>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Chave esquerda 32"/>
          <p:cNvSpPr>
            <a:spLocks noChangeAspect="1"/>
          </p:cNvSpPr>
          <p:nvPr/>
        </p:nvSpPr>
        <p:spPr bwMode="auto">
          <a:xfrm rot="16200000">
            <a:off x="2892444" y="3210694"/>
            <a:ext cx="571500" cy="2736304"/>
          </a:xfrm>
          <a:prstGeom prst="leftBrace">
            <a:avLst>
              <a:gd name="adj1" fmla="val 39073"/>
              <a:gd name="adj2" fmla="val 48995"/>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34" name="Título 3"/>
          <p:cNvSpPr txBox="1">
            <a:spLocks noChangeAspect="1"/>
          </p:cNvSpPr>
          <p:nvPr/>
        </p:nvSpPr>
        <p:spPr bwMode="auto">
          <a:xfrm>
            <a:off x="2411760" y="4660552"/>
            <a:ext cx="2244228" cy="928688"/>
          </a:xfrm>
          <a:prstGeom prst="rect">
            <a:avLst/>
          </a:prstGeom>
          <a:noFill/>
          <a:ln w="9525">
            <a:noFill/>
            <a:miter lim="800000"/>
            <a:headEnd/>
            <a:tailEnd/>
          </a:ln>
        </p:spPr>
        <p:txBody>
          <a:bodyPr lIns="92075" tIns="46038" rIns="92075" bIns="46038" anchor="ctr"/>
          <a:lstStyle/>
          <a:p>
            <a:pPr algn="l">
              <a:defRPr/>
            </a:pPr>
            <a:r>
              <a:rPr lang="pt-BR" sz="2800" b="0" kern="0" dirty="0">
                <a:solidFill>
                  <a:schemeClr val="bg1"/>
                </a:solidFill>
                <a:latin typeface="Century Gothic" pitchFamily="34" charset="0"/>
                <a:ea typeface="+mj-ea"/>
                <a:cs typeface="+mj-cs"/>
              </a:rPr>
              <a:t>26 mil </a:t>
            </a:r>
            <a:r>
              <a:rPr lang="pt-BR" sz="2800" b="0" kern="0" dirty="0" err="1">
                <a:solidFill>
                  <a:schemeClr val="bg1"/>
                </a:solidFill>
                <a:latin typeface="Century Gothic" pitchFamily="34" charset="0"/>
                <a:ea typeface="+mj-ea"/>
                <a:cs typeface="+mj-cs"/>
              </a:rPr>
              <a:t>a.l.</a:t>
            </a:r>
            <a:endParaRPr lang="pt-BR" sz="2800" b="0" kern="0" dirty="0">
              <a:solidFill>
                <a:schemeClr val="bg1"/>
              </a:solidFill>
              <a:latin typeface="Century Gothic" pitchFamily="34" charset="0"/>
              <a:ea typeface="+mj-ea"/>
              <a:cs typeface="+mj-cs"/>
            </a:endParaRPr>
          </a:p>
        </p:txBody>
      </p:sp>
      <p:sp>
        <p:nvSpPr>
          <p:cNvPr id="35" name="Elipse 3"/>
          <p:cNvSpPr>
            <a:spLocks noChangeAspect="1" noChangeArrowheads="1"/>
          </p:cNvSpPr>
          <p:nvPr/>
        </p:nvSpPr>
        <p:spPr bwMode="auto">
          <a:xfrm rot="2270263">
            <a:off x="1669984" y="3343042"/>
            <a:ext cx="288000" cy="288000"/>
          </a:xfrm>
          <a:prstGeom prst="ellipse">
            <a:avLst/>
          </a:prstGeom>
          <a:noFill/>
          <a:ln w="25400" algn="ctr">
            <a:solidFill>
              <a:srgbClr val="FFFF00"/>
            </a:solidFill>
            <a:round/>
            <a:headEnd type="none" w="sm" len="sm"/>
            <a:tailEnd type="none" w="sm" len="sm"/>
          </a:ln>
        </p:spPr>
        <p:txBody>
          <a:bodyPr/>
          <a:lstStyle/>
          <a:p>
            <a:endParaRPr lang="pt-BR">
              <a:latin typeface="Century Gothic" pitchFamily="34" charset="0"/>
            </a:endParaRPr>
          </a:p>
        </p:txBody>
      </p:sp>
      <p:sp>
        <p:nvSpPr>
          <p:cNvPr id="36" name="Elipse 17"/>
          <p:cNvSpPr>
            <a:spLocks noChangeAspect="1" noChangeArrowheads="1"/>
          </p:cNvSpPr>
          <p:nvPr/>
        </p:nvSpPr>
        <p:spPr bwMode="auto">
          <a:xfrm>
            <a:off x="1759473" y="3429000"/>
            <a:ext cx="108000" cy="108000"/>
          </a:xfrm>
          <a:prstGeom prst="ellipse">
            <a:avLst/>
          </a:prstGeom>
          <a:solidFill>
            <a:srgbClr val="FFFF00"/>
          </a:solidFill>
          <a:ln w="12700" algn="ctr">
            <a:noFill/>
            <a:round/>
            <a:headEnd type="none" w="sm" len="sm"/>
            <a:tailEnd type="none" w="sm" len="sm"/>
          </a:ln>
        </p:spPr>
        <p:txBody>
          <a:bodyPr/>
          <a:lstStyle/>
          <a:p>
            <a:endParaRPr lang="pt-BR">
              <a:latin typeface="Century Gothic" pitchFamily="34" charset="0"/>
            </a:endParaRPr>
          </a:p>
        </p:txBody>
      </p:sp>
      <p:cxnSp>
        <p:nvCxnSpPr>
          <p:cNvPr id="37" name="Conector reto 36"/>
          <p:cNvCxnSpPr>
            <a:cxnSpLocks noChangeAspect="1" noChangeShapeType="1"/>
            <a:endCxn id="36" idx="4"/>
          </p:cNvCxnSpPr>
          <p:nvPr/>
        </p:nvCxnSpPr>
        <p:spPr bwMode="auto">
          <a:xfrm flipV="1">
            <a:off x="1811945" y="3537000"/>
            <a:ext cx="1528" cy="725153"/>
          </a:xfrm>
          <a:prstGeom prst="line">
            <a:avLst/>
          </a:prstGeom>
          <a:noFill/>
          <a:ln w="25400" algn="ctr">
            <a:solidFill>
              <a:schemeClr val="bg1"/>
            </a:solidFill>
            <a:prstDash val="dash"/>
            <a:round/>
            <a:headEnd type="none" w="sm" len="sm"/>
            <a:tailEnd type="none" w="sm" len="sm"/>
          </a:ln>
        </p:spPr>
      </p:cxnSp>
      <p:cxnSp>
        <p:nvCxnSpPr>
          <p:cNvPr id="42" name="Conector reto 41"/>
          <p:cNvCxnSpPr>
            <a:cxnSpLocks noChangeAspect="1" noChangeShapeType="1"/>
          </p:cNvCxnSpPr>
          <p:nvPr/>
        </p:nvCxnSpPr>
        <p:spPr bwMode="auto">
          <a:xfrm flipV="1">
            <a:off x="4549402" y="3625865"/>
            <a:ext cx="5743" cy="624343"/>
          </a:xfrm>
          <a:prstGeom prst="line">
            <a:avLst/>
          </a:prstGeom>
          <a:noFill/>
          <a:ln w="25400" algn="ctr">
            <a:solidFill>
              <a:schemeClr val="bg1"/>
            </a:solidFill>
            <a:prstDash val="dash"/>
            <a:round/>
            <a:headEnd type="none" w="sm" len="sm"/>
            <a:tailEnd type="none" w="sm" len="sm"/>
          </a:ln>
        </p:spPr>
      </p:cxnSp>
      <p:grpSp>
        <p:nvGrpSpPr>
          <p:cNvPr id="2" name="Grupo 54"/>
          <p:cNvGrpSpPr>
            <a:grpSpLocks noChangeAspect="1"/>
          </p:cNvGrpSpPr>
          <p:nvPr/>
        </p:nvGrpSpPr>
        <p:grpSpPr>
          <a:xfrm>
            <a:off x="4572000" y="745540"/>
            <a:ext cx="4104456" cy="2539444"/>
            <a:chOff x="4572000" y="1177588"/>
            <a:chExt cx="4104456" cy="2539444"/>
          </a:xfrm>
        </p:grpSpPr>
        <p:cxnSp>
          <p:nvCxnSpPr>
            <p:cNvPr id="44" name="Conector reto 5"/>
            <p:cNvCxnSpPr>
              <a:cxnSpLocks noChangeShapeType="1"/>
            </p:cNvCxnSpPr>
            <p:nvPr/>
          </p:nvCxnSpPr>
          <p:spPr bwMode="auto">
            <a:xfrm flipV="1">
              <a:off x="4572000" y="1772816"/>
              <a:ext cx="2664297" cy="1944216"/>
            </a:xfrm>
            <a:prstGeom prst="line">
              <a:avLst/>
            </a:prstGeom>
            <a:noFill/>
            <a:ln w="25400" algn="ctr">
              <a:solidFill>
                <a:srgbClr val="FFFF00"/>
              </a:solidFill>
              <a:round/>
              <a:headEnd type="none" w="sm" len="sm"/>
              <a:tailEnd type="none" w="sm" len="sm"/>
            </a:ln>
          </p:spPr>
        </p:cxnSp>
        <p:sp>
          <p:nvSpPr>
            <p:cNvPr id="45" name="CaixaDeTexto 12"/>
            <p:cNvSpPr txBox="1">
              <a:spLocks noChangeArrowheads="1"/>
            </p:cNvSpPr>
            <p:nvPr/>
          </p:nvSpPr>
          <p:spPr bwMode="auto">
            <a:xfrm>
              <a:off x="5796137" y="1177588"/>
              <a:ext cx="2880319" cy="523220"/>
            </a:xfrm>
            <a:prstGeom prst="rect">
              <a:avLst/>
            </a:prstGeom>
            <a:noFill/>
            <a:ln w="9525">
              <a:noFill/>
              <a:miter lim="800000"/>
              <a:headEnd/>
              <a:tailEnd/>
            </a:ln>
          </p:spPr>
          <p:txBody>
            <a:bodyPr wrap="square">
              <a:spAutoFit/>
            </a:bodyPr>
            <a:lstStyle/>
            <a:p>
              <a:r>
                <a:rPr lang="pt-BR" sz="2800" b="0" dirty="0" smtClean="0">
                  <a:solidFill>
                    <a:srgbClr val="FFFF00"/>
                  </a:solidFill>
                  <a:latin typeface="Century Gothic" pitchFamily="34" charset="0"/>
                </a:rPr>
                <a:t>Bojo</a:t>
              </a:r>
              <a:endParaRPr lang="pt-BR" sz="2800" b="0" dirty="0">
                <a:solidFill>
                  <a:srgbClr val="FFFF00"/>
                </a:solidFill>
                <a:latin typeface="Century Gothic" pitchFamily="34" charset="0"/>
              </a:endParaRPr>
            </a:p>
          </p:txBody>
        </p:sp>
      </p:grpSp>
      <p:grpSp>
        <p:nvGrpSpPr>
          <p:cNvPr id="4" name="Grupo 55"/>
          <p:cNvGrpSpPr>
            <a:grpSpLocks noChangeAspect="1"/>
          </p:cNvGrpSpPr>
          <p:nvPr/>
        </p:nvGrpSpPr>
        <p:grpSpPr>
          <a:xfrm>
            <a:off x="5868145" y="4653136"/>
            <a:ext cx="2880319" cy="1440160"/>
            <a:chOff x="5796137" y="602685"/>
            <a:chExt cx="2880319" cy="1440160"/>
          </a:xfrm>
        </p:grpSpPr>
        <p:cxnSp>
          <p:nvCxnSpPr>
            <p:cNvPr id="57" name="Conector reto 5"/>
            <p:cNvCxnSpPr>
              <a:cxnSpLocks noChangeShapeType="1"/>
            </p:cNvCxnSpPr>
            <p:nvPr/>
          </p:nvCxnSpPr>
          <p:spPr bwMode="auto">
            <a:xfrm flipH="1" flipV="1">
              <a:off x="6660232" y="602685"/>
              <a:ext cx="468052" cy="576064"/>
            </a:xfrm>
            <a:prstGeom prst="line">
              <a:avLst/>
            </a:prstGeom>
            <a:noFill/>
            <a:ln w="25400" algn="ctr">
              <a:solidFill>
                <a:srgbClr val="FFFF00"/>
              </a:solidFill>
              <a:round/>
              <a:headEnd type="none" w="sm" len="sm"/>
              <a:tailEnd type="none" w="sm" len="sm"/>
            </a:ln>
          </p:spPr>
        </p:cxnSp>
        <p:sp>
          <p:nvSpPr>
            <p:cNvPr id="58" name="CaixaDeTexto 12"/>
            <p:cNvSpPr txBox="1">
              <a:spLocks noChangeArrowheads="1"/>
            </p:cNvSpPr>
            <p:nvPr/>
          </p:nvSpPr>
          <p:spPr bwMode="auto">
            <a:xfrm>
              <a:off x="5796137" y="1088738"/>
              <a:ext cx="2880319" cy="954107"/>
            </a:xfrm>
            <a:prstGeom prst="rect">
              <a:avLst/>
            </a:prstGeom>
            <a:noFill/>
            <a:ln w="9525">
              <a:noFill/>
              <a:miter lim="800000"/>
              <a:headEnd/>
              <a:tailEnd/>
            </a:ln>
          </p:spPr>
          <p:txBody>
            <a:bodyPr wrap="square">
              <a:spAutoFit/>
            </a:bodyPr>
            <a:lstStyle/>
            <a:p>
              <a:r>
                <a:rPr lang="pt-BR" sz="2800" b="0" dirty="0" smtClean="0">
                  <a:solidFill>
                    <a:srgbClr val="FFFF00"/>
                  </a:solidFill>
                  <a:latin typeface="Century Gothic" pitchFamily="34" charset="0"/>
                </a:rPr>
                <a:t>Aglomerados Globulares</a:t>
              </a:r>
              <a:endParaRPr lang="pt-BR" sz="2800" b="0" dirty="0">
                <a:solidFill>
                  <a:srgbClr val="FFFF00"/>
                </a:solidFill>
                <a:latin typeface="Century Gothic" pitchFamily="34" charset="0"/>
              </a:endParaRPr>
            </a:p>
          </p:txBody>
        </p:sp>
      </p:grpSp>
      <p:grpSp>
        <p:nvGrpSpPr>
          <p:cNvPr id="5" name="Grupo 66"/>
          <p:cNvGrpSpPr>
            <a:grpSpLocks noChangeAspect="1"/>
          </p:cNvGrpSpPr>
          <p:nvPr/>
        </p:nvGrpSpPr>
        <p:grpSpPr>
          <a:xfrm>
            <a:off x="755576" y="890717"/>
            <a:ext cx="2160240" cy="2466275"/>
            <a:chOff x="5868144" y="1160746"/>
            <a:chExt cx="2160240" cy="2466275"/>
          </a:xfrm>
        </p:grpSpPr>
        <p:cxnSp>
          <p:nvCxnSpPr>
            <p:cNvPr id="68" name="Conector reto 5"/>
            <p:cNvCxnSpPr>
              <a:cxnSpLocks noChangeShapeType="1"/>
            </p:cNvCxnSpPr>
            <p:nvPr/>
          </p:nvCxnSpPr>
          <p:spPr bwMode="auto">
            <a:xfrm flipH="1" flipV="1">
              <a:off x="6660232" y="1754813"/>
              <a:ext cx="1368152" cy="1872208"/>
            </a:xfrm>
            <a:prstGeom prst="line">
              <a:avLst/>
            </a:prstGeom>
            <a:noFill/>
            <a:ln w="25400" algn="ctr">
              <a:solidFill>
                <a:srgbClr val="FFFF00"/>
              </a:solidFill>
              <a:round/>
              <a:headEnd type="none" w="sm" len="sm"/>
              <a:tailEnd type="none" w="sm" len="sm"/>
            </a:ln>
          </p:spPr>
        </p:cxnSp>
        <p:sp>
          <p:nvSpPr>
            <p:cNvPr id="69" name="CaixaDeTexto 12"/>
            <p:cNvSpPr txBox="1">
              <a:spLocks noChangeArrowheads="1"/>
            </p:cNvSpPr>
            <p:nvPr/>
          </p:nvSpPr>
          <p:spPr bwMode="auto">
            <a:xfrm>
              <a:off x="5868144" y="1160746"/>
              <a:ext cx="1656184" cy="523220"/>
            </a:xfrm>
            <a:prstGeom prst="rect">
              <a:avLst/>
            </a:prstGeom>
            <a:noFill/>
            <a:ln w="9525">
              <a:noFill/>
              <a:miter lim="800000"/>
              <a:headEnd/>
              <a:tailEnd/>
            </a:ln>
          </p:spPr>
          <p:txBody>
            <a:bodyPr wrap="square">
              <a:spAutoFit/>
            </a:bodyPr>
            <a:lstStyle/>
            <a:p>
              <a:r>
                <a:rPr lang="pt-BR" sz="2800" b="0" dirty="0" smtClean="0">
                  <a:solidFill>
                    <a:srgbClr val="FFFF00"/>
                  </a:solidFill>
                  <a:latin typeface="Century Gothic" pitchFamily="34" charset="0"/>
                </a:rPr>
                <a:t>Disco</a:t>
              </a:r>
              <a:endParaRPr lang="pt-BR" sz="2800" b="0" dirty="0">
                <a:solidFill>
                  <a:srgbClr val="FFFF00"/>
                </a:solidFill>
                <a:latin typeface="Century Gothic" pitchFamily="34" charset="0"/>
              </a:endParaRPr>
            </a:p>
          </p:txBody>
        </p:sp>
      </p:grpSp>
      <p:cxnSp>
        <p:nvCxnSpPr>
          <p:cNvPr id="72" name="Conector reto 5"/>
          <p:cNvCxnSpPr>
            <a:cxnSpLocks noChangeAspect="1" noChangeShapeType="1"/>
          </p:cNvCxnSpPr>
          <p:nvPr/>
        </p:nvCxnSpPr>
        <p:spPr bwMode="auto">
          <a:xfrm flipV="1">
            <a:off x="3563888" y="1430780"/>
            <a:ext cx="504056" cy="2070228"/>
          </a:xfrm>
          <a:prstGeom prst="line">
            <a:avLst/>
          </a:prstGeom>
          <a:noFill/>
          <a:ln w="25400" algn="ctr">
            <a:solidFill>
              <a:srgbClr val="FFFF00"/>
            </a:solidFill>
            <a:round/>
            <a:headEnd type="none" w="sm" len="sm"/>
            <a:tailEnd type="none" w="sm" len="sm"/>
          </a:ln>
        </p:spPr>
      </p:cxnSp>
      <p:sp>
        <p:nvSpPr>
          <p:cNvPr id="73" name="CaixaDeTexto 12"/>
          <p:cNvSpPr txBox="1">
            <a:spLocks noChangeAspect="1" noChangeArrowheads="1"/>
          </p:cNvSpPr>
          <p:nvPr/>
        </p:nvSpPr>
        <p:spPr bwMode="auto">
          <a:xfrm>
            <a:off x="3275856" y="836712"/>
            <a:ext cx="2808312" cy="523220"/>
          </a:xfrm>
          <a:prstGeom prst="rect">
            <a:avLst/>
          </a:prstGeom>
          <a:noFill/>
          <a:ln w="9525">
            <a:noFill/>
            <a:miter lim="800000"/>
            <a:headEnd/>
            <a:tailEnd/>
          </a:ln>
        </p:spPr>
        <p:txBody>
          <a:bodyPr wrap="square">
            <a:spAutoFit/>
          </a:bodyPr>
          <a:lstStyle/>
          <a:p>
            <a:r>
              <a:rPr lang="pt-BR" sz="2800" b="0" dirty="0" smtClean="0">
                <a:solidFill>
                  <a:srgbClr val="FFFF00"/>
                </a:solidFill>
                <a:latin typeface="Century Gothic" pitchFamily="34" charset="0"/>
              </a:rPr>
              <a:t>Gás e Poeira</a:t>
            </a:r>
            <a:endParaRPr lang="pt-BR" sz="2800" b="0" dirty="0">
              <a:solidFill>
                <a:srgbClr val="FFFF00"/>
              </a:solidFill>
              <a:latin typeface="Century Gothic" pitchFamily="34" charset="0"/>
            </a:endParaRPr>
          </a:p>
        </p:txBody>
      </p:sp>
      <p:sp>
        <p:nvSpPr>
          <p:cNvPr id="77" name="Elipse 76"/>
          <p:cNvSpPr>
            <a:spLocks noChangeAspect="1"/>
          </p:cNvSpPr>
          <p:nvPr/>
        </p:nvSpPr>
        <p:spPr bwMode="auto">
          <a:xfrm>
            <a:off x="6956648" y="250128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Elipse 77"/>
          <p:cNvSpPr>
            <a:spLocks noChangeAspect="1"/>
          </p:cNvSpPr>
          <p:nvPr/>
        </p:nvSpPr>
        <p:spPr bwMode="auto">
          <a:xfrm>
            <a:off x="7668344" y="206084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9" name="Elipse 78"/>
          <p:cNvSpPr>
            <a:spLocks noChangeAspect="1"/>
          </p:cNvSpPr>
          <p:nvPr/>
        </p:nvSpPr>
        <p:spPr bwMode="auto">
          <a:xfrm>
            <a:off x="4716016" y="602128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0" name="Elipse 79"/>
          <p:cNvSpPr>
            <a:spLocks noChangeAspect="1"/>
          </p:cNvSpPr>
          <p:nvPr/>
        </p:nvSpPr>
        <p:spPr bwMode="auto">
          <a:xfrm>
            <a:off x="1331640" y="2653680"/>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1" name="Elipse 80"/>
          <p:cNvSpPr>
            <a:spLocks noChangeAspect="1"/>
          </p:cNvSpPr>
          <p:nvPr/>
        </p:nvSpPr>
        <p:spPr bwMode="auto">
          <a:xfrm>
            <a:off x="6228184" y="692696"/>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2" name="Elipse 81"/>
          <p:cNvSpPr>
            <a:spLocks noChangeAspect="1"/>
          </p:cNvSpPr>
          <p:nvPr/>
        </p:nvSpPr>
        <p:spPr bwMode="auto">
          <a:xfrm>
            <a:off x="7380312" y="4725144"/>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Elipse 82"/>
          <p:cNvSpPr>
            <a:spLocks noChangeAspect="1"/>
          </p:cNvSpPr>
          <p:nvPr/>
        </p:nvSpPr>
        <p:spPr bwMode="auto">
          <a:xfrm>
            <a:off x="1475656" y="5301208"/>
            <a:ext cx="216024" cy="216024"/>
          </a:xfrm>
          <a:prstGeom prst="ellipse">
            <a:avLst/>
          </a:prstGeom>
          <a:gradFill>
            <a:gsLst>
              <a:gs pos="18000">
                <a:schemeClr val="bg1"/>
              </a:gs>
              <a:gs pos="39000">
                <a:srgbClr val="EE88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85" name="Conector reto 5"/>
          <p:cNvCxnSpPr>
            <a:cxnSpLocks noChangeAspect="1" noChangeShapeType="1"/>
          </p:cNvCxnSpPr>
          <p:nvPr/>
        </p:nvCxnSpPr>
        <p:spPr bwMode="auto">
          <a:xfrm flipV="1">
            <a:off x="1115616" y="4293096"/>
            <a:ext cx="216024" cy="1152128"/>
          </a:xfrm>
          <a:prstGeom prst="line">
            <a:avLst/>
          </a:prstGeom>
          <a:noFill/>
          <a:ln w="25400" algn="ctr">
            <a:solidFill>
              <a:srgbClr val="FFFF00"/>
            </a:solidFill>
            <a:round/>
            <a:headEnd type="none" w="sm" len="sm"/>
            <a:tailEnd type="none" w="sm" len="sm"/>
          </a:ln>
        </p:spPr>
      </p:cxnSp>
      <p:sp>
        <p:nvSpPr>
          <p:cNvPr id="86" name="CaixaDeTexto 12"/>
          <p:cNvSpPr txBox="1">
            <a:spLocks noChangeAspect="1" noChangeArrowheads="1"/>
          </p:cNvSpPr>
          <p:nvPr/>
        </p:nvSpPr>
        <p:spPr bwMode="auto">
          <a:xfrm>
            <a:off x="323528" y="5427221"/>
            <a:ext cx="1656184" cy="523220"/>
          </a:xfrm>
          <a:prstGeom prst="rect">
            <a:avLst/>
          </a:prstGeom>
          <a:noFill/>
          <a:ln w="9525">
            <a:noFill/>
            <a:miter lim="800000"/>
            <a:headEnd/>
            <a:tailEnd/>
          </a:ln>
        </p:spPr>
        <p:txBody>
          <a:bodyPr wrap="square">
            <a:spAutoFit/>
          </a:bodyPr>
          <a:lstStyle/>
          <a:p>
            <a:r>
              <a:rPr lang="pt-BR" sz="2800" b="0" dirty="0" smtClean="0">
                <a:solidFill>
                  <a:srgbClr val="FFFF00"/>
                </a:solidFill>
                <a:latin typeface="Century Gothic" pitchFamily="34" charset="0"/>
              </a:rPr>
              <a:t>Halo</a:t>
            </a:r>
            <a:endParaRPr lang="pt-BR" sz="2800" b="0" dirty="0">
              <a:solidFill>
                <a:srgbClr val="FFFF00"/>
              </a:solidFill>
              <a:latin typeface="Century Gothic" pitchFamily="34" charset="0"/>
            </a:endParaRPr>
          </a:p>
        </p:txBody>
      </p:sp>
      <p:sp>
        <p:nvSpPr>
          <p:cNvPr id="91" name="Título 1"/>
          <p:cNvSpPr txBox="1">
            <a:spLocks/>
          </p:cNvSpPr>
          <p:nvPr/>
        </p:nvSpPr>
        <p:spPr bwMode="auto">
          <a:xfrm>
            <a:off x="642938" y="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rPr>
              <a:t>Via Láctea: estrutura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2000"/>
                                        <p:tgtEl>
                                          <p:spTgt spid="73"/>
                                        </p:tgtEl>
                                      </p:cBhvr>
                                    </p:animEffect>
                                  </p:childTnLst>
                                </p:cTn>
                              </p:par>
                              <p:par>
                                <p:cTn id="13" presetID="10"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20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0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0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2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2000"/>
                                        <p:tgtEl>
                                          <p:spTgt spid="86"/>
                                        </p:tgtEl>
                                      </p:cBhvr>
                                    </p:animEffect>
                                  </p:childTnLst>
                                </p:cTn>
                              </p:par>
                              <p:par>
                                <p:cTn id="51" presetID="10"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000"/>
                                        <p:tgtEl>
                                          <p:spTgt spid="85"/>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p:bldP spid="35" grpId="0" animBg="1"/>
      <p:bldP spid="36" grpId="0" animBg="1"/>
      <p:bldP spid="73"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m 1"/>
          <p:cNvPicPr>
            <a:picLocks noChangeAspect="1" noChangeArrowheads="1"/>
          </p:cNvPicPr>
          <p:nvPr/>
        </p:nvPicPr>
        <p:blipFill>
          <a:blip r:embed="rId2" cstate="print">
            <a:lum bright="-16000" contrast="34000"/>
          </a:blip>
          <a:srcRect/>
          <a:stretch>
            <a:fillRect/>
          </a:stretch>
        </p:blipFill>
        <p:spPr bwMode="auto">
          <a:xfrm>
            <a:off x="0" y="0"/>
            <a:ext cx="6858000" cy="6858000"/>
          </a:xfrm>
          <a:prstGeom prst="rect">
            <a:avLst/>
          </a:prstGeom>
          <a:noFill/>
          <a:ln w="9525">
            <a:noFill/>
            <a:miter lim="800000"/>
            <a:headEnd/>
            <a:tailEnd/>
          </a:ln>
        </p:spPr>
      </p:pic>
      <p:sp>
        <p:nvSpPr>
          <p:cNvPr id="17411" name="Título 1"/>
          <p:cNvSpPr>
            <a:spLocks noGrp="1"/>
          </p:cNvSpPr>
          <p:nvPr>
            <p:ph type="title"/>
          </p:nvPr>
        </p:nvSpPr>
        <p:spPr>
          <a:xfrm>
            <a:off x="-252536" y="0"/>
            <a:ext cx="7772400" cy="1143000"/>
          </a:xfrm>
        </p:spPr>
        <p:txBody>
          <a:bodyPr/>
          <a:lstStyle/>
          <a:p>
            <a:r>
              <a:rPr lang="pt-BR" dirty="0" smtClean="0">
                <a:solidFill>
                  <a:schemeClr val="bg1"/>
                </a:solidFill>
                <a:latin typeface="Century Gothic" pitchFamily="34" charset="0"/>
              </a:rPr>
              <a:t>Via Láctea: estrutura</a:t>
            </a:r>
          </a:p>
        </p:txBody>
      </p:sp>
      <p:sp>
        <p:nvSpPr>
          <p:cNvPr id="16" name="Chave esquerda 15"/>
          <p:cNvSpPr>
            <a:spLocks/>
          </p:cNvSpPr>
          <p:nvPr/>
        </p:nvSpPr>
        <p:spPr bwMode="auto">
          <a:xfrm rot="10800000">
            <a:off x="5357813" y="3429000"/>
            <a:ext cx="571500" cy="1285875"/>
          </a:xfrm>
          <a:prstGeom prst="leftBrace">
            <a:avLst>
              <a:gd name="adj1" fmla="val 39073"/>
              <a:gd name="adj2" fmla="val 48995"/>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17" name="Título 3"/>
          <p:cNvSpPr txBox="1">
            <a:spLocks/>
          </p:cNvSpPr>
          <p:nvPr/>
        </p:nvSpPr>
        <p:spPr bwMode="auto">
          <a:xfrm>
            <a:off x="6072188" y="3571875"/>
            <a:ext cx="1714500" cy="928688"/>
          </a:xfrm>
          <a:prstGeom prst="rect">
            <a:avLst/>
          </a:prstGeom>
          <a:noFill/>
          <a:ln w="9525">
            <a:noFill/>
            <a:miter lim="800000"/>
            <a:headEnd/>
            <a:tailEnd/>
          </a:ln>
        </p:spPr>
        <p:txBody>
          <a:bodyPr lIns="92075" tIns="46038" rIns="92075" bIns="46038" anchor="ctr"/>
          <a:lstStyle/>
          <a:p>
            <a:pPr algn="l">
              <a:defRPr/>
            </a:pPr>
            <a:r>
              <a:rPr lang="pt-BR" sz="2800" b="0" kern="0">
                <a:solidFill>
                  <a:schemeClr val="bg1"/>
                </a:solidFill>
                <a:latin typeface="Century Gothic" pitchFamily="34" charset="0"/>
                <a:ea typeface="+mj-ea"/>
                <a:cs typeface="+mj-cs"/>
              </a:rPr>
              <a:t>26 mil a.l.</a:t>
            </a:r>
          </a:p>
        </p:txBody>
      </p:sp>
      <p:grpSp>
        <p:nvGrpSpPr>
          <p:cNvPr id="2" name="Grupo 18"/>
          <p:cNvGrpSpPr>
            <a:grpSpLocks/>
          </p:cNvGrpSpPr>
          <p:nvPr/>
        </p:nvGrpSpPr>
        <p:grpSpPr bwMode="auto">
          <a:xfrm>
            <a:off x="3143250" y="4429125"/>
            <a:ext cx="4286250" cy="1771650"/>
            <a:chOff x="3143240" y="4429132"/>
            <a:chExt cx="4286280" cy="1771656"/>
          </a:xfrm>
        </p:grpSpPr>
        <p:grpSp>
          <p:nvGrpSpPr>
            <p:cNvPr id="3" name="Grupo 13"/>
            <p:cNvGrpSpPr>
              <a:grpSpLocks/>
            </p:cNvGrpSpPr>
            <p:nvPr/>
          </p:nvGrpSpPr>
          <p:grpSpPr bwMode="auto">
            <a:xfrm>
              <a:off x="3143240" y="4429132"/>
              <a:ext cx="4286280" cy="1771656"/>
              <a:chOff x="3143240" y="4429132"/>
              <a:chExt cx="4286280" cy="1771656"/>
            </a:xfrm>
          </p:grpSpPr>
          <p:sp>
            <p:nvSpPr>
              <p:cNvPr id="17428" name="Elipse 3"/>
              <p:cNvSpPr>
                <a:spLocks noChangeArrowheads="1"/>
              </p:cNvSpPr>
              <p:nvPr/>
            </p:nvSpPr>
            <p:spPr bwMode="auto">
              <a:xfrm rot="2270263">
                <a:off x="3143240" y="4429132"/>
                <a:ext cx="571504" cy="571504"/>
              </a:xfrm>
              <a:prstGeom prst="ellipse">
                <a:avLst/>
              </a:prstGeom>
              <a:noFill/>
              <a:ln w="25400" algn="ctr">
                <a:solidFill>
                  <a:srgbClr val="FFFF00"/>
                </a:solidFill>
                <a:round/>
                <a:headEnd type="none" w="sm" len="sm"/>
                <a:tailEnd type="none" w="sm" len="sm"/>
              </a:ln>
            </p:spPr>
            <p:txBody>
              <a:bodyPr/>
              <a:lstStyle/>
              <a:p>
                <a:endParaRPr lang="pt-BR">
                  <a:latin typeface="Century Gothic" pitchFamily="34" charset="0"/>
                </a:endParaRPr>
              </a:p>
            </p:txBody>
          </p:sp>
          <p:cxnSp>
            <p:nvCxnSpPr>
              <p:cNvPr id="17429" name="Conector reto 5"/>
              <p:cNvCxnSpPr>
                <a:cxnSpLocks noChangeShapeType="1"/>
                <a:stCxn id="17428" idx="6"/>
                <a:endCxn id="17430" idx="1"/>
              </p:cNvCxnSpPr>
              <p:nvPr/>
            </p:nvCxnSpPr>
            <p:spPr bwMode="auto">
              <a:xfrm>
                <a:off x="3654665" y="4890172"/>
                <a:ext cx="1917467" cy="1067731"/>
              </a:xfrm>
              <a:prstGeom prst="line">
                <a:avLst/>
              </a:prstGeom>
              <a:noFill/>
              <a:ln w="25400" algn="ctr">
                <a:solidFill>
                  <a:srgbClr val="FFFF00"/>
                </a:solidFill>
                <a:round/>
                <a:headEnd type="none" w="sm" len="sm"/>
                <a:tailEnd type="none" w="sm" len="sm"/>
              </a:ln>
            </p:spPr>
          </p:cxnSp>
          <p:sp>
            <p:nvSpPr>
              <p:cNvPr id="17430" name="Retângulo de cantos arredondados 8"/>
              <p:cNvSpPr>
                <a:spLocks noChangeArrowheads="1"/>
              </p:cNvSpPr>
              <p:nvPr/>
            </p:nvSpPr>
            <p:spPr bwMode="auto">
              <a:xfrm>
                <a:off x="5572132" y="5715016"/>
                <a:ext cx="1857388" cy="485772"/>
              </a:xfrm>
              <a:prstGeom prst="roundRect">
                <a:avLst>
                  <a:gd name="adj" fmla="val 16667"/>
                </a:avLst>
              </a:prstGeom>
              <a:noFill/>
              <a:ln w="25400" algn="ctr">
                <a:solidFill>
                  <a:srgbClr val="FFFF00"/>
                </a:solidFill>
                <a:round/>
                <a:headEnd type="none" w="sm" len="sm"/>
                <a:tailEnd type="none" w="sm" len="sm"/>
              </a:ln>
            </p:spPr>
            <p:txBody>
              <a:bodyPr/>
              <a:lstStyle/>
              <a:p>
                <a:endParaRPr lang="pt-BR">
                  <a:latin typeface="Century Gothic" pitchFamily="34" charset="0"/>
                </a:endParaRPr>
              </a:p>
            </p:txBody>
          </p:sp>
          <p:sp>
            <p:nvSpPr>
              <p:cNvPr id="17431" name="CaixaDeTexto 12"/>
              <p:cNvSpPr txBox="1">
                <a:spLocks noChangeArrowheads="1"/>
              </p:cNvSpPr>
              <p:nvPr/>
            </p:nvSpPr>
            <p:spPr bwMode="auto">
              <a:xfrm>
                <a:off x="5572132" y="5805090"/>
                <a:ext cx="1857388" cy="338554"/>
              </a:xfrm>
              <a:prstGeom prst="rect">
                <a:avLst/>
              </a:prstGeom>
              <a:noFill/>
              <a:ln w="9525">
                <a:noFill/>
                <a:miter lim="800000"/>
                <a:headEnd/>
                <a:tailEnd/>
              </a:ln>
            </p:spPr>
            <p:txBody>
              <a:bodyPr>
                <a:spAutoFit/>
              </a:bodyPr>
              <a:lstStyle/>
              <a:p>
                <a:r>
                  <a:rPr lang="pt-BR">
                    <a:solidFill>
                      <a:srgbClr val="FFFF00"/>
                    </a:solidFill>
                    <a:latin typeface="Century Gothic" pitchFamily="34" charset="0"/>
                  </a:rPr>
                  <a:t>Posição do Sol</a:t>
                </a:r>
              </a:p>
            </p:txBody>
          </p:sp>
        </p:grpSp>
        <p:sp>
          <p:nvSpPr>
            <p:cNvPr id="17427" name="Elipse 17"/>
            <p:cNvSpPr>
              <a:spLocks noChangeArrowheads="1"/>
            </p:cNvSpPr>
            <p:nvPr/>
          </p:nvSpPr>
          <p:spPr bwMode="auto">
            <a:xfrm>
              <a:off x="3357554" y="4643446"/>
              <a:ext cx="142876" cy="142876"/>
            </a:xfrm>
            <a:prstGeom prst="ellipse">
              <a:avLst/>
            </a:prstGeom>
            <a:solidFill>
              <a:srgbClr val="FFFF00"/>
            </a:solidFill>
            <a:ln w="12700" algn="ctr">
              <a:noFill/>
              <a:round/>
              <a:headEnd type="none" w="sm" len="sm"/>
              <a:tailEnd type="none" w="sm" len="sm"/>
            </a:ln>
          </p:spPr>
          <p:txBody>
            <a:bodyPr/>
            <a:lstStyle/>
            <a:p>
              <a:endParaRPr lang="pt-BR">
                <a:latin typeface="Century Gothic" pitchFamily="34" charset="0"/>
              </a:endParaRPr>
            </a:p>
          </p:txBody>
        </p:sp>
      </p:grpSp>
      <p:cxnSp>
        <p:nvCxnSpPr>
          <p:cNvPr id="15" name="Conector reto 14"/>
          <p:cNvCxnSpPr>
            <a:cxnSpLocks noChangeShapeType="1"/>
          </p:cNvCxnSpPr>
          <p:nvPr/>
        </p:nvCxnSpPr>
        <p:spPr bwMode="auto">
          <a:xfrm>
            <a:off x="3429000" y="3429000"/>
            <a:ext cx="1857375" cy="1588"/>
          </a:xfrm>
          <a:prstGeom prst="line">
            <a:avLst/>
          </a:prstGeom>
          <a:noFill/>
          <a:ln w="25400" algn="ctr">
            <a:solidFill>
              <a:schemeClr val="bg1"/>
            </a:solidFill>
            <a:prstDash val="dash"/>
            <a:round/>
            <a:headEnd type="none" w="sm" len="sm"/>
            <a:tailEnd type="none" w="sm" len="sm"/>
          </a:ln>
        </p:spPr>
      </p:cxnSp>
      <p:cxnSp>
        <p:nvCxnSpPr>
          <p:cNvPr id="19" name="Conector reto 18"/>
          <p:cNvCxnSpPr>
            <a:cxnSpLocks noChangeShapeType="1"/>
          </p:cNvCxnSpPr>
          <p:nvPr/>
        </p:nvCxnSpPr>
        <p:spPr bwMode="auto">
          <a:xfrm>
            <a:off x="3500438" y="4713288"/>
            <a:ext cx="1857375" cy="1587"/>
          </a:xfrm>
          <a:prstGeom prst="line">
            <a:avLst/>
          </a:prstGeom>
          <a:noFill/>
          <a:ln w="25400" algn="ctr">
            <a:solidFill>
              <a:schemeClr val="bg1"/>
            </a:solidFill>
            <a:prstDash val="dash"/>
            <a:round/>
            <a:headEnd type="none" w="sm" len="sm"/>
            <a:tailEnd type="none" w="sm" len="sm"/>
          </a:ln>
        </p:spPr>
      </p:cxnSp>
      <p:grpSp>
        <p:nvGrpSpPr>
          <p:cNvPr id="4" name="Grupo 37"/>
          <p:cNvGrpSpPr>
            <a:grpSpLocks/>
          </p:cNvGrpSpPr>
          <p:nvPr/>
        </p:nvGrpSpPr>
        <p:grpSpPr bwMode="auto">
          <a:xfrm>
            <a:off x="1071563" y="1428750"/>
            <a:ext cx="6510337" cy="3821113"/>
            <a:chOff x="1071538" y="1428736"/>
            <a:chExt cx="6510363" cy="3821103"/>
          </a:xfrm>
        </p:grpSpPr>
        <p:grpSp>
          <p:nvGrpSpPr>
            <p:cNvPr id="5" name="Grupo 13"/>
            <p:cNvGrpSpPr>
              <a:grpSpLocks/>
            </p:cNvGrpSpPr>
            <p:nvPr/>
          </p:nvGrpSpPr>
          <p:grpSpPr bwMode="auto">
            <a:xfrm>
              <a:off x="2299836" y="1590236"/>
              <a:ext cx="5282066" cy="895765"/>
              <a:chOff x="2147419" y="5305020"/>
              <a:chExt cx="5282101" cy="895768"/>
            </a:xfrm>
          </p:grpSpPr>
          <p:cxnSp>
            <p:nvCxnSpPr>
              <p:cNvPr id="17423" name="Conector reto 5"/>
              <p:cNvCxnSpPr>
                <a:cxnSpLocks noChangeShapeType="1"/>
                <a:stCxn id="17422" idx="10"/>
                <a:endCxn id="17424" idx="1"/>
              </p:cNvCxnSpPr>
              <p:nvPr/>
            </p:nvCxnSpPr>
            <p:spPr bwMode="auto">
              <a:xfrm>
                <a:off x="2147419" y="5305020"/>
                <a:ext cx="3424713" cy="652885"/>
              </a:xfrm>
              <a:prstGeom prst="line">
                <a:avLst/>
              </a:prstGeom>
              <a:noFill/>
              <a:ln w="25400" algn="ctr">
                <a:solidFill>
                  <a:srgbClr val="FFFF00"/>
                </a:solidFill>
                <a:round/>
                <a:headEnd type="none" w="sm" len="sm"/>
                <a:tailEnd type="none" w="sm" len="sm"/>
              </a:ln>
            </p:spPr>
          </p:cxnSp>
          <p:sp>
            <p:nvSpPr>
              <p:cNvPr id="17424" name="Retângulo de cantos arredondados 8"/>
              <p:cNvSpPr>
                <a:spLocks noChangeArrowheads="1"/>
              </p:cNvSpPr>
              <p:nvPr/>
            </p:nvSpPr>
            <p:spPr bwMode="auto">
              <a:xfrm>
                <a:off x="5572132" y="5715016"/>
                <a:ext cx="1857388" cy="485772"/>
              </a:xfrm>
              <a:prstGeom prst="roundRect">
                <a:avLst>
                  <a:gd name="adj" fmla="val 16667"/>
                </a:avLst>
              </a:prstGeom>
              <a:noFill/>
              <a:ln w="25400" algn="ctr">
                <a:solidFill>
                  <a:srgbClr val="FFFF00"/>
                </a:solidFill>
                <a:round/>
                <a:headEnd type="none" w="sm" len="sm"/>
                <a:tailEnd type="none" w="sm" len="sm"/>
              </a:ln>
            </p:spPr>
            <p:txBody>
              <a:bodyPr/>
              <a:lstStyle/>
              <a:p>
                <a:endParaRPr lang="pt-BR">
                  <a:latin typeface="Century Gothic" pitchFamily="34" charset="0"/>
                </a:endParaRPr>
              </a:p>
            </p:txBody>
          </p:sp>
          <p:sp>
            <p:nvSpPr>
              <p:cNvPr id="17425" name="CaixaDeTexto 12"/>
              <p:cNvSpPr txBox="1">
                <a:spLocks noChangeArrowheads="1"/>
              </p:cNvSpPr>
              <p:nvPr/>
            </p:nvSpPr>
            <p:spPr bwMode="auto">
              <a:xfrm>
                <a:off x="5572132" y="5805090"/>
                <a:ext cx="1857388" cy="338554"/>
              </a:xfrm>
              <a:prstGeom prst="rect">
                <a:avLst/>
              </a:prstGeom>
              <a:noFill/>
              <a:ln w="9525">
                <a:noFill/>
                <a:miter lim="800000"/>
                <a:headEnd/>
                <a:tailEnd/>
              </a:ln>
            </p:spPr>
            <p:txBody>
              <a:bodyPr>
                <a:spAutoFit/>
              </a:bodyPr>
              <a:lstStyle/>
              <a:p>
                <a:r>
                  <a:rPr lang="pt-BR">
                    <a:solidFill>
                      <a:srgbClr val="FFFF00"/>
                    </a:solidFill>
                    <a:latin typeface="Century Gothic" pitchFamily="34" charset="0"/>
                  </a:rPr>
                  <a:t>Braços espirais</a:t>
                </a:r>
              </a:p>
            </p:txBody>
          </p:sp>
        </p:grpSp>
        <p:cxnSp>
          <p:nvCxnSpPr>
            <p:cNvPr id="17420" name="Conector reto 5"/>
            <p:cNvCxnSpPr>
              <a:cxnSpLocks noChangeShapeType="1"/>
              <a:endCxn id="17425" idx="1"/>
            </p:cNvCxnSpPr>
            <p:nvPr/>
          </p:nvCxnSpPr>
          <p:spPr bwMode="auto">
            <a:xfrm flipV="1">
              <a:off x="2643174" y="2259583"/>
              <a:ext cx="3081352" cy="2526739"/>
            </a:xfrm>
            <a:prstGeom prst="line">
              <a:avLst/>
            </a:prstGeom>
            <a:noFill/>
            <a:ln w="25400" algn="ctr">
              <a:solidFill>
                <a:srgbClr val="FFFF00"/>
              </a:solidFill>
              <a:round/>
              <a:headEnd type="none" w="sm" len="sm"/>
              <a:tailEnd type="none" w="sm" len="sm"/>
            </a:ln>
          </p:spPr>
        </p:cxnSp>
        <p:sp>
          <p:nvSpPr>
            <p:cNvPr id="17421" name="Forma livre 40"/>
            <p:cNvSpPr>
              <a:spLocks noChangeArrowheads="1"/>
            </p:cNvSpPr>
            <p:nvPr/>
          </p:nvSpPr>
          <p:spPr bwMode="auto">
            <a:xfrm>
              <a:off x="2094932" y="2472520"/>
              <a:ext cx="3193575" cy="2777319"/>
            </a:xfrm>
            <a:custGeom>
              <a:avLst/>
              <a:gdLst>
                <a:gd name="T0" fmla="*/ 1849275 w 3193575"/>
                <a:gd name="T1" fmla="*/ 475396 h 2777319"/>
                <a:gd name="T2" fmla="*/ 1480785 w 3193575"/>
                <a:gd name="T3" fmla="*/ 134202 h 2777319"/>
                <a:gd name="T4" fmla="*/ 825689 w 3193575"/>
                <a:gd name="T5" fmla="*/ 65964 h 2777319"/>
                <a:gd name="T6" fmla="*/ 266131 w 3193575"/>
                <a:gd name="T7" fmla="*/ 529987 h 2777319"/>
                <a:gd name="T8" fmla="*/ 47767 w 3193575"/>
                <a:gd name="T9" fmla="*/ 1403448 h 2777319"/>
                <a:gd name="T10" fmla="*/ 552734 w 3193575"/>
                <a:gd name="T11" fmla="*/ 2304197 h 2777319"/>
                <a:gd name="T12" fmla="*/ 1235126 w 3193575"/>
                <a:gd name="T13" fmla="*/ 2713629 h 2777319"/>
                <a:gd name="T14" fmla="*/ 2395181 w 3193575"/>
                <a:gd name="T15" fmla="*/ 2686335 h 2777319"/>
                <a:gd name="T16" fmla="*/ 3077569 w 3193575"/>
                <a:gd name="T17" fmla="*/ 2304197 h 2777319"/>
                <a:gd name="T18" fmla="*/ 3091217 w 3193575"/>
                <a:gd name="T19" fmla="*/ 2290549 h 2777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3575"/>
                <a:gd name="T31" fmla="*/ 0 h 2777319"/>
                <a:gd name="T32" fmla="*/ 3193575 w 3193575"/>
                <a:gd name="T33" fmla="*/ 2777319 h 2777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3575" h="2777319">
                  <a:moveTo>
                    <a:pt x="1849271" y="475396"/>
                  </a:moveTo>
                  <a:cubicBezTo>
                    <a:pt x="1750324" y="338918"/>
                    <a:pt x="1651378" y="202441"/>
                    <a:pt x="1480781" y="134202"/>
                  </a:cubicBezTo>
                  <a:cubicBezTo>
                    <a:pt x="1310184" y="65963"/>
                    <a:pt x="1028131" y="0"/>
                    <a:pt x="825689" y="65964"/>
                  </a:cubicBezTo>
                  <a:cubicBezTo>
                    <a:pt x="623247" y="131928"/>
                    <a:pt x="395785" y="307074"/>
                    <a:pt x="266131" y="529987"/>
                  </a:cubicBezTo>
                  <a:cubicBezTo>
                    <a:pt x="136477" y="752900"/>
                    <a:pt x="0" y="1107743"/>
                    <a:pt x="47767" y="1403444"/>
                  </a:cubicBezTo>
                  <a:cubicBezTo>
                    <a:pt x="95534" y="1699146"/>
                    <a:pt x="354842" y="2085832"/>
                    <a:pt x="552734" y="2304196"/>
                  </a:cubicBezTo>
                  <a:cubicBezTo>
                    <a:pt x="750626" y="2522560"/>
                    <a:pt x="928048" y="2649939"/>
                    <a:pt x="1235122" y="2713629"/>
                  </a:cubicBezTo>
                  <a:cubicBezTo>
                    <a:pt x="1542196" y="2777319"/>
                    <a:pt x="2088107" y="2754573"/>
                    <a:pt x="2395181" y="2686334"/>
                  </a:cubicBezTo>
                  <a:cubicBezTo>
                    <a:pt x="2702256" y="2618095"/>
                    <a:pt x="2961563" y="2370160"/>
                    <a:pt x="3077569" y="2304196"/>
                  </a:cubicBezTo>
                  <a:cubicBezTo>
                    <a:pt x="3193575" y="2238232"/>
                    <a:pt x="3142396" y="2264390"/>
                    <a:pt x="3091217" y="2290549"/>
                  </a:cubicBezTo>
                </a:path>
              </a:pathLst>
            </a:custGeom>
            <a:noFill/>
            <a:ln w="25400" algn="ctr">
              <a:solidFill>
                <a:schemeClr val="bg1"/>
              </a:solidFill>
              <a:prstDash val="lgDash"/>
              <a:round/>
              <a:headEnd type="none" w="sm" len="sm"/>
              <a:tailEnd type="none" w="sm" len="sm"/>
            </a:ln>
          </p:spPr>
          <p:txBody>
            <a:bodyPr/>
            <a:lstStyle/>
            <a:p>
              <a:endParaRPr lang="pt-BR">
                <a:latin typeface="Century Gothic" pitchFamily="34" charset="0"/>
              </a:endParaRPr>
            </a:p>
          </p:txBody>
        </p:sp>
        <p:sp>
          <p:nvSpPr>
            <p:cNvPr id="17422" name="Forma livre 41"/>
            <p:cNvSpPr>
              <a:spLocks noChangeArrowheads="1"/>
            </p:cNvSpPr>
            <p:nvPr/>
          </p:nvSpPr>
          <p:spPr bwMode="auto">
            <a:xfrm>
              <a:off x="1071538" y="1428736"/>
              <a:ext cx="3734936" cy="2852382"/>
            </a:xfrm>
            <a:custGeom>
              <a:avLst/>
              <a:gdLst>
                <a:gd name="T0" fmla="*/ 1842447 w 3734936"/>
                <a:gd name="T1" fmla="*/ 2495266 h 2852382"/>
                <a:gd name="T2" fmla="*/ 1992573 w 3734936"/>
                <a:gd name="T3" fmla="*/ 2659038 h 2852382"/>
                <a:gd name="T4" fmla="*/ 2306470 w 3734936"/>
                <a:gd name="T5" fmla="*/ 2809164 h 2852382"/>
                <a:gd name="T6" fmla="*/ 2852382 w 3734936"/>
                <a:gd name="T7" fmla="*/ 2809164 h 2852382"/>
                <a:gd name="T8" fmla="*/ 3289110 w 3734936"/>
                <a:gd name="T9" fmla="*/ 2549856 h 2852382"/>
                <a:gd name="T10" fmla="*/ 3671246 w 3734936"/>
                <a:gd name="T11" fmla="*/ 2085833 h 2852382"/>
                <a:gd name="T12" fmla="*/ 3671246 w 3734936"/>
                <a:gd name="T13" fmla="*/ 1403445 h 2852382"/>
                <a:gd name="T14" fmla="*/ 3548418 w 3734936"/>
                <a:gd name="T15" fmla="*/ 1075899 h 2852382"/>
                <a:gd name="T16" fmla="*/ 3261814 w 3734936"/>
                <a:gd name="T17" fmla="*/ 557284 h 2852382"/>
                <a:gd name="T18" fmla="*/ 2483892 w 3734936"/>
                <a:gd name="T19" fmla="*/ 65964 h 2852382"/>
                <a:gd name="T20" fmla="*/ 1228298 w 3734936"/>
                <a:gd name="T21" fmla="*/ 161499 h 2852382"/>
                <a:gd name="T22" fmla="*/ 313898 w 3734936"/>
                <a:gd name="T23" fmla="*/ 857535 h 2852382"/>
                <a:gd name="T24" fmla="*/ 0 w 3734936"/>
                <a:gd name="T25" fmla="*/ 1335206 h 2852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4936"/>
                <a:gd name="T40" fmla="*/ 0 h 2852382"/>
                <a:gd name="T41" fmla="*/ 3734936 w 3734936"/>
                <a:gd name="T42" fmla="*/ 2852382 h 2852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4936" h="2852382">
                  <a:moveTo>
                    <a:pt x="1842447" y="2495266"/>
                  </a:moveTo>
                  <a:cubicBezTo>
                    <a:pt x="1878841" y="2550994"/>
                    <a:pt x="1915236" y="2606723"/>
                    <a:pt x="1992573" y="2659039"/>
                  </a:cubicBezTo>
                  <a:cubicBezTo>
                    <a:pt x="2069910" y="2711355"/>
                    <a:pt x="2163170" y="2784143"/>
                    <a:pt x="2306471" y="2809164"/>
                  </a:cubicBezTo>
                  <a:cubicBezTo>
                    <a:pt x="2449772" y="2834185"/>
                    <a:pt x="2688609" y="2852382"/>
                    <a:pt x="2852382" y="2809164"/>
                  </a:cubicBezTo>
                  <a:cubicBezTo>
                    <a:pt x="3016155" y="2765946"/>
                    <a:pt x="3152633" y="2670412"/>
                    <a:pt x="3289110" y="2549857"/>
                  </a:cubicBezTo>
                  <a:cubicBezTo>
                    <a:pt x="3425587" y="2429302"/>
                    <a:pt x="3607558" y="2276902"/>
                    <a:pt x="3671247" y="2085833"/>
                  </a:cubicBezTo>
                  <a:cubicBezTo>
                    <a:pt x="3734936" y="1894764"/>
                    <a:pt x="3691718" y="1571767"/>
                    <a:pt x="3671247" y="1403445"/>
                  </a:cubicBezTo>
                  <a:cubicBezTo>
                    <a:pt x="3650776" y="1235123"/>
                    <a:pt x="3616657" y="1216926"/>
                    <a:pt x="3548418" y="1075899"/>
                  </a:cubicBezTo>
                  <a:cubicBezTo>
                    <a:pt x="3480179" y="934872"/>
                    <a:pt x="3439236" y="725607"/>
                    <a:pt x="3261815" y="557284"/>
                  </a:cubicBezTo>
                  <a:cubicBezTo>
                    <a:pt x="3084394" y="388961"/>
                    <a:pt x="2822812" y="131928"/>
                    <a:pt x="2483892" y="65964"/>
                  </a:cubicBezTo>
                  <a:cubicBezTo>
                    <a:pt x="2144973" y="0"/>
                    <a:pt x="1589964" y="29571"/>
                    <a:pt x="1228298" y="161499"/>
                  </a:cubicBezTo>
                  <a:cubicBezTo>
                    <a:pt x="866632" y="293427"/>
                    <a:pt x="518614" y="661917"/>
                    <a:pt x="313898" y="857535"/>
                  </a:cubicBezTo>
                  <a:cubicBezTo>
                    <a:pt x="109182" y="1053153"/>
                    <a:pt x="54591" y="1194179"/>
                    <a:pt x="0" y="1335206"/>
                  </a:cubicBezTo>
                </a:path>
              </a:pathLst>
            </a:custGeom>
            <a:noFill/>
            <a:ln w="25400" algn="ctr">
              <a:solidFill>
                <a:schemeClr val="bg1"/>
              </a:solidFill>
              <a:prstDash val="lgDash"/>
              <a:round/>
              <a:headEnd type="none" w="sm" len="sm"/>
              <a:tailEnd type="none" w="sm" len="sm"/>
            </a:ln>
          </p:spPr>
          <p:txBody>
            <a:bodyPr/>
            <a:lstStyle/>
            <a:p>
              <a:endParaRPr lang="pt-BR">
                <a:latin typeface="Century Gothic" pitchFamily="34" charset="0"/>
              </a:endParaRPr>
            </a:p>
          </p:txBody>
        </p:sp>
      </p:grpSp>
      <p:sp>
        <p:nvSpPr>
          <p:cNvPr id="46" name="CaixaDeTexto 45"/>
          <p:cNvSpPr txBox="1"/>
          <p:nvPr/>
        </p:nvSpPr>
        <p:spPr>
          <a:xfrm>
            <a:off x="0" y="6581775"/>
            <a:ext cx="6786563" cy="276225"/>
          </a:xfrm>
          <a:prstGeom prst="rect">
            <a:avLst/>
          </a:prstGeom>
          <a:noFill/>
        </p:spPr>
        <p:txBody>
          <a:bodyPr>
            <a:spAutoFit/>
          </a:bodyPr>
          <a:lstStyle/>
          <a:p>
            <a:pPr algn="l">
              <a:defRPr/>
            </a:pPr>
            <a:r>
              <a:rPr lang="pt-BR" sz="1200">
                <a:solidFill>
                  <a:schemeClr val="accent6">
                    <a:lumMod val="40000"/>
                    <a:lumOff val="60000"/>
                  </a:schemeClr>
                </a:solidFill>
                <a:latin typeface="Century Gothic" pitchFamily="34" charset="0"/>
              </a:rPr>
              <a:t>Crédito da imagem: NASA</a:t>
            </a:r>
            <a:endParaRPr lang="pt-BR" sz="1200">
              <a:solidFill>
                <a:schemeClr val="accent2">
                  <a:lumMod val="40000"/>
                  <a:lumOff val="60000"/>
                </a:schemeClr>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404664"/>
            <a:ext cx="7189722" cy="5841649"/>
          </a:xfrm>
          <a:prstGeom prst="rect">
            <a:avLst/>
          </a:prstGeom>
        </p:spPr>
      </p:pic>
      <p:sp>
        <p:nvSpPr>
          <p:cNvPr id="5" name="Retângulo 4"/>
          <p:cNvSpPr/>
          <p:nvPr/>
        </p:nvSpPr>
        <p:spPr>
          <a:xfrm>
            <a:off x="2483768" y="6246313"/>
            <a:ext cx="4418967" cy="369332"/>
          </a:xfrm>
          <a:prstGeom prst="rect">
            <a:avLst/>
          </a:prstGeom>
        </p:spPr>
        <p:txBody>
          <a:bodyPr wrap="none">
            <a:spAutoFit/>
          </a:bodyPr>
          <a:lstStyle/>
          <a:p>
            <a:r>
              <a:rPr lang="pt-BR" dirty="0">
                <a:solidFill>
                  <a:schemeClr val="bg1"/>
                </a:solidFill>
              </a:rPr>
              <a:t>Galáxias satélites da Via Láctea e Grupo Local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André\BackUp_26fev11\ASTRONOMIA\Observatório_Magno\Apresentações\figuras\grupo_local.jpg"/>
          <p:cNvPicPr>
            <a:picLocks noChangeAspect="1" noChangeArrowheads="1"/>
          </p:cNvPicPr>
          <p:nvPr/>
        </p:nvPicPr>
        <p:blipFill>
          <a:blip r:embed="rId2" cstate="print"/>
          <a:srcRect/>
          <a:stretch>
            <a:fillRect/>
          </a:stretch>
        </p:blipFill>
        <p:spPr bwMode="auto">
          <a:xfrm>
            <a:off x="4357688" y="0"/>
            <a:ext cx="4786312" cy="6824663"/>
          </a:xfrm>
          <a:prstGeom prst="rect">
            <a:avLst/>
          </a:prstGeom>
          <a:noFill/>
          <a:ln w="9525">
            <a:noFill/>
            <a:miter lim="800000"/>
            <a:headEnd/>
            <a:tailEnd/>
          </a:ln>
        </p:spPr>
      </p:pic>
      <p:sp>
        <p:nvSpPr>
          <p:cNvPr id="4" name="Título 3"/>
          <p:cNvSpPr txBox="1">
            <a:spLocks/>
          </p:cNvSpPr>
          <p:nvPr/>
        </p:nvSpPr>
        <p:spPr>
          <a:xfrm>
            <a:off x="0" y="5929313"/>
            <a:ext cx="9144000" cy="928687"/>
          </a:xfrm>
          <a:prstGeom prst="rect">
            <a:avLst/>
          </a:prstGeom>
        </p:spPr>
        <p:txBody>
          <a:bodyPr/>
          <a:lstStyle/>
          <a:p>
            <a:pPr algn="l">
              <a:defRPr/>
            </a:pPr>
            <a:r>
              <a:rPr lang="pt-BR" sz="4400" kern="0" dirty="0">
                <a:solidFill>
                  <a:schemeClr val="bg1"/>
                </a:solidFill>
                <a:latin typeface="Century Gothic" pitchFamily="34" charset="0"/>
                <a:ea typeface="+mj-ea"/>
                <a:cs typeface="+mj-cs"/>
              </a:rPr>
              <a:t>O Grupo Local de Galáxias</a:t>
            </a:r>
            <a:r>
              <a:rPr lang="pt-BR" sz="4400" b="0" kern="0" dirty="0">
                <a:solidFill>
                  <a:srgbClr val="ADADEB"/>
                </a:solidFill>
                <a:latin typeface="Century Gothic" pitchFamily="34" charset="0"/>
                <a:ea typeface="+mj-ea"/>
                <a:cs typeface="+mj-cs"/>
              </a:rPr>
              <a:t/>
            </a:r>
            <a:br>
              <a:rPr lang="pt-BR" sz="4400" b="0" kern="0" dirty="0">
                <a:solidFill>
                  <a:srgbClr val="ADADEB"/>
                </a:solidFill>
                <a:latin typeface="Century Gothic" pitchFamily="34" charset="0"/>
                <a:ea typeface="+mj-ea"/>
                <a:cs typeface="+mj-cs"/>
              </a:rPr>
            </a:br>
            <a:endParaRPr lang="pt-BR" sz="4400" kern="0" dirty="0">
              <a:solidFill>
                <a:schemeClr val="tx2"/>
              </a:solidFill>
              <a:latin typeface="Century Gothic" pitchFamily="34" charset="0"/>
              <a:ea typeface="+mj-ea"/>
              <a:cs typeface="+mj-cs"/>
            </a:endParaRPr>
          </a:p>
        </p:txBody>
      </p:sp>
      <p:sp>
        <p:nvSpPr>
          <p:cNvPr id="5" name="Chave esquerda 4"/>
          <p:cNvSpPr>
            <a:spLocks/>
          </p:cNvSpPr>
          <p:nvPr/>
        </p:nvSpPr>
        <p:spPr bwMode="auto">
          <a:xfrm>
            <a:off x="4000500" y="1143000"/>
            <a:ext cx="500063" cy="3214688"/>
          </a:xfrm>
          <a:prstGeom prst="leftBrace">
            <a:avLst>
              <a:gd name="adj1" fmla="val 65655"/>
              <a:gd name="adj2" fmla="val 5000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6" name="Título 3"/>
          <p:cNvSpPr txBox="1">
            <a:spLocks/>
          </p:cNvSpPr>
          <p:nvPr/>
        </p:nvSpPr>
        <p:spPr bwMode="auto">
          <a:xfrm>
            <a:off x="1185863" y="2428875"/>
            <a:ext cx="2886075" cy="528638"/>
          </a:xfrm>
          <a:prstGeom prst="rect">
            <a:avLst/>
          </a:prstGeom>
          <a:noFill/>
          <a:ln w="9525">
            <a:noFill/>
            <a:miter lim="800000"/>
            <a:headEnd/>
            <a:tailEnd/>
          </a:ln>
        </p:spPr>
        <p:txBody>
          <a:bodyPr lIns="92075" tIns="46038" rIns="92075" bIns="46038" anchor="ctr"/>
          <a:lstStyle/>
          <a:p>
            <a:pPr algn="l">
              <a:defRPr/>
            </a:pPr>
            <a:r>
              <a:rPr lang="pt-BR" sz="2800" b="0" kern="0">
                <a:solidFill>
                  <a:schemeClr val="bg1"/>
                </a:solidFill>
                <a:latin typeface="Century Gothic" pitchFamily="34" charset="0"/>
                <a:ea typeface="+mj-ea"/>
                <a:cs typeface="+mj-cs"/>
              </a:rPr>
              <a:t>2 milhões de a.l.</a:t>
            </a:r>
          </a:p>
        </p:txBody>
      </p:sp>
      <p:grpSp>
        <p:nvGrpSpPr>
          <p:cNvPr id="2" name="Grupo 6"/>
          <p:cNvGrpSpPr>
            <a:grpSpLocks/>
          </p:cNvGrpSpPr>
          <p:nvPr/>
        </p:nvGrpSpPr>
        <p:grpSpPr bwMode="auto">
          <a:xfrm>
            <a:off x="611561" y="714375"/>
            <a:ext cx="5532070" cy="1000125"/>
            <a:chOff x="611530" y="714356"/>
            <a:chExt cx="5532106" cy="1000132"/>
          </a:xfrm>
        </p:grpSpPr>
        <p:sp>
          <p:nvSpPr>
            <p:cNvPr id="8" name="Elipse 7"/>
            <p:cNvSpPr/>
            <p:nvPr/>
          </p:nvSpPr>
          <p:spPr bwMode="auto">
            <a:xfrm rot="20252356">
              <a:off x="5143504" y="714356"/>
              <a:ext cx="1000132" cy="1000132"/>
            </a:xfrm>
            <a:prstGeom prst="ellipse">
              <a:avLst/>
            </a:prstGeom>
            <a:noFill/>
            <a:ln w="25400" cap="flat" cmpd="sng" algn="ctr">
              <a:solidFill>
                <a:schemeClr val="accent6">
                  <a:lumMod val="40000"/>
                  <a:lumOff val="60000"/>
                </a:schemeClr>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9" name="Título 3"/>
            <p:cNvSpPr txBox="1">
              <a:spLocks/>
            </p:cNvSpPr>
            <p:nvPr/>
          </p:nvSpPr>
          <p:spPr bwMode="auto">
            <a:xfrm>
              <a:off x="611530" y="714356"/>
              <a:ext cx="2127735" cy="642943"/>
            </a:xfrm>
            <a:prstGeom prst="rect">
              <a:avLst/>
            </a:prstGeom>
            <a:noFill/>
            <a:ln w="9525">
              <a:noFill/>
              <a:miter lim="800000"/>
              <a:headEnd/>
              <a:tailEnd/>
            </a:ln>
          </p:spPr>
          <p:txBody>
            <a:bodyPr lIns="92075" tIns="46038" rIns="92075" bIns="46038" anchor="ctr"/>
            <a:lstStyle/>
            <a:p>
              <a:pPr algn="l">
                <a:defRPr/>
              </a:pPr>
              <a:r>
                <a:rPr lang="pt-BR" sz="2400" b="0" kern="0" dirty="0">
                  <a:solidFill>
                    <a:schemeClr val="accent2">
                      <a:lumMod val="40000"/>
                      <a:lumOff val="60000"/>
                    </a:schemeClr>
                  </a:solidFill>
                  <a:latin typeface="Century Gothic" pitchFamily="34" charset="0"/>
                  <a:ea typeface="+mj-ea"/>
                  <a:cs typeface="+mj-cs"/>
                </a:rPr>
                <a:t>Galáxia de Andrômeda</a:t>
              </a:r>
            </a:p>
          </p:txBody>
        </p:sp>
        <p:cxnSp>
          <p:nvCxnSpPr>
            <p:cNvPr id="10" name="Conector de seta reta 9"/>
            <p:cNvCxnSpPr>
              <a:stCxn id="8" idx="1"/>
              <a:endCxn id="9" idx="3"/>
            </p:cNvCxnSpPr>
            <p:nvPr/>
          </p:nvCxnSpPr>
          <p:spPr bwMode="auto">
            <a:xfrm flipH="1">
              <a:off x="2739264" y="1022738"/>
              <a:ext cx="2442431" cy="13089"/>
            </a:xfrm>
            <a:prstGeom prst="straightConnector1">
              <a:avLst/>
            </a:prstGeom>
            <a:solidFill>
              <a:schemeClr val="accent1"/>
            </a:solidFill>
            <a:ln w="25400" cap="flat" cmpd="sng" algn="ctr">
              <a:solidFill>
                <a:schemeClr val="accent6">
                  <a:lumMod val="40000"/>
                  <a:lumOff val="60000"/>
                </a:schemeClr>
              </a:solidFill>
              <a:prstDash val="solid"/>
              <a:round/>
              <a:headEnd type="none" w="sm" len="sm"/>
              <a:tailEnd type="arrow"/>
            </a:ln>
            <a:effectLst/>
          </p:spPr>
        </p:cxnSp>
      </p:grpSp>
      <p:grpSp>
        <p:nvGrpSpPr>
          <p:cNvPr id="3" name="Grupo 13"/>
          <p:cNvGrpSpPr>
            <a:grpSpLocks/>
          </p:cNvGrpSpPr>
          <p:nvPr/>
        </p:nvGrpSpPr>
        <p:grpSpPr bwMode="auto">
          <a:xfrm>
            <a:off x="571500" y="3857625"/>
            <a:ext cx="6715125" cy="1214438"/>
            <a:chOff x="-571536" y="714356"/>
            <a:chExt cx="6715172" cy="1214440"/>
          </a:xfrm>
        </p:grpSpPr>
        <p:sp>
          <p:nvSpPr>
            <p:cNvPr id="15" name="Elipse 14"/>
            <p:cNvSpPr/>
            <p:nvPr/>
          </p:nvSpPr>
          <p:spPr bwMode="auto">
            <a:xfrm rot="16200000">
              <a:off x="5143507" y="714353"/>
              <a:ext cx="1000127" cy="1000132"/>
            </a:xfrm>
            <a:prstGeom prst="ellipse">
              <a:avLst/>
            </a:prstGeom>
            <a:noFill/>
            <a:ln w="25400" cap="flat" cmpd="sng" algn="ctr">
              <a:solidFill>
                <a:schemeClr val="accent6">
                  <a:lumMod val="40000"/>
                  <a:lumOff val="60000"/>
                </a:schemeClr>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16" name="Título 3"/>
            <p:cNvSpPr txBox="1">
              <a:spLocks/>
            </p:cNvSpPr>
            <p:nvPr/>
          </p:nvSpPr>
          <p:spPr bwMode="auto">
            <a:xfrm>
              <a:off x="-571536" y="1285857"/>
              <a:ext cx="1928827" cy="642939"/>
            </a:xfrm>
            <a:prstGeom prst="rect">
              <a:avLst/>
            </a:prstGeom>
            <a:noFill/>
            <a:ln w="9525">
              <a:noFill/>
              <a:miter lim="800000"/>
              <a:headEnd/>
              <a:tailEnd/>
            </a:ln>
          </p:spPr>
          <p:txBody>
            <a:bodyPr lIns="92075" tIns="46038" rIns="92075" bIns="46038" anchor="ctr"/>
            <a:lstStyle/>
            <a:p>
              <a:pPr algn="l">
                <a:defRPr/>
              </a:pPr>
              <a:r>
                <a:rPr lang="pt-BR" sz="2400" b="0" kern="0">
                  <a:solidFill>
                    <a:schemeClr val="accent2">
                      <a:lumMod val="40000"/>
                      <a:lumOff val="60000"/>
                    </a:schemeClr>
                  </a:solidFill>
                  <a:latin typeface="Century Gothic" pitchFamily="34" charset="0"/>
                  <a:ea typeface="+mj-ea"/>
                  <a:cs typeface="+mj-cs"/>
                </a:rPr>
                <a:t>Via Láctea</a:t>
              </a:r>
            </a:p>
          </p:txBody>
        </p:sp>
        <p:cxnSp>
          <p:nvCxnSpPr>
            <p:cNvPr id="17" name="Conector de seta reta 16"/>
            <p:cNvCxnSpPr>
              <a:stCxn id="15" idx="1"/>
              <a:endCxn id="16" idx="3"/>
            </p:cNvCxnSpPr>
            <p:nvPr/>
          </p:nvCxnSpPr>
          <p:spPr bwMode="auto">
            <a:xfrm rot="10800000" flipV="1">
              <a:off x="1357291" y="1568432"/>
              <a:ext cx="3932265" cy="39688"/>
            </a:xfrm>
            <a:prstGeom prst="straightConnector1">
              <a:avLst/>
            </a:prstGeom>
            <a:solidFill>
              <a:schemeClr val="accent1"/>
            </a:solidFill>
            <a:ln w="25400" cap="flat" cmpd="sng" algn="ctr">
              <a:solidFill>
                <a:schemeClr val="accent6">
                  <a:lumMod val="40000"/>
                  <a:lumOff val="60000"/>
                </a:schemeClr>
              </a:solidFill>
              <a:prstDash val="solid"/>
              <a:round/>
              <a:headEnd type="none" w="sm" len="sm"/>
              <a:tailEnd type="arrow"/>
            </a:ln>
            <a:effectLst/>
          </p:spPr>
        </p:cxnSp>
      </p:grpSp>
    </p:spTree>
    <p:extLst>
      <p:ext uri="{BB962C8B-B14F-4D97-AF65-F5344CB8AC3E}">
        <p14:creationId xmlns="" xmlns:p14="http://schemas.microsoft.com/office/powerpoint/2010/main" val="29920860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812" y="0"/>
            <a:ext cx="9144000" cy="5822156"/>
          </a:xfrm>
          <a:prstGeom prst="rect">
            <a:avLst/>
          </a:prstGeom>
        </p:spPr>
      </p:pic>
      <p:sp>
        <p:nvSpPr>
          <p:cNvPr id="5" name="CaixaDeTexto 4"/>
          <p:cNvSpPr txBox="1"/>
          <p:nvPr/>
        </p:nvSpPr>
        <p:spPr>
          <a:xfrm>
            <a:off x="2555776" y="5848423"/>
            <a:ext cx="4349396" cy="369332"/>
          </a:xfrm>
          <a:prstGeom prst="rect">
            <a:avLst/>
          </a:prstGeom>
          <a:noFill/>
        </p:spPr>
        <p:txBody>
          <a:bodyPr wrap="none" rtlCol="0">
            <a:spAutoFit/>
          </a:bodyPr>
          <a:lstStyle/>
          <a:p>
            <a:r>
              <a:rPr lang="pt-BR" dirty="0">
                <a:solidFill>
                  <a:schemeClr val="bg1"/>
                </a:solidFill>
              </a:rPr>
              <a:t>A Grande e a Pequena Nuvem de Magalhães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CaixaDeTexto 4"/>
          <p:cNvSpPr txBox="1"/>
          <p:nvPr/>
        </p:nvSpPr>
        <p:spPr>
          <a:xfrm>
            <a:off x="0" y="5411450"/>
            <a:ext cx="4211960" cy="1323439"/>
          </a:xfrm>
          <a:prstGeom prst="rect">
            <a:avLst/>
          </a:prstGeom>
          <a:noFill/>
        </p:spPr>
        <p:txBody>
          <a:bodyPr wrap="square" rtlCol="0">
            <a:spAutoFit/>
          </a:bodyPr>
          <a:lstStyle/>
          <a:p>
            <a:pPr algn="ctr"/>
            <a:r>
              <a:rPr lang="pt-BR" sz="4000" dirty="0" smtClean="0">
                <a:solidFill>
                  <a:schemeClr val="bg1">
                    <a:lumMod val="85000"/>
                  </a:schemeClr>
                </a:solidFill>
              </a:rPr>
              <a:t>Você já observou a Via Láctea??</a:t>
            </a:r>
            <a:endParaRPr lang="pt-BR" sz="40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8000" r="-18000"/>
          </a:stretch>
        </a:blipFill>
        <a:effectLst/>
      </p:bgPr>
    </p:bg>
    <p:spTree>
      <p:nvGrpSpPr>
        <p:cNvPr id="1" name=""/>
        <p:cNvGrpSpPr/>
        <p:nvPr/>
      </p:nvGrpSpPr>
      <p:grpSpPr>
        <a:xfrm>
          <a:off x="0" y="0"/>
          <a:ext cx="0" cy="0"/>
          <a:chOff x="0" y="0"/>
          <a:chExt cx="0" cy="0"/>
        </a:xfrm>
      </p:grpSpPr>
      <p:sp>
        <p:nvSpPr>
          <p:cNvPr id="2" name="Retângulo 1"/>
          <p:cNvSpPr/>
          <p:nvPr/>
        </p:nvSpPr>
        <p:spPr>
          <a:xfrm>
            <a:off x="107504" y="188640"/>
            <a:ext cx="5688632" cy="1631216"/>
          </a:xfrm>
          <a:prstGeom prst="rect">
            <a:avLst/>
          </a:prstGeom>
        </p:spPr>
        <p:txBody>
          <a:bodyPr wrap="square">
            <a:spAutoFit/>
          </a:bodyPr>
          <a:lstStyle/>
          <a:p>
            <a:r>
              <a:rPr lang="pt-BR" sz="2000" dirty="0" smtClean="0">
                <a:solidFill>
                  <a:schemeClr val="bg1"/>
                </a:solidFill>
              </a:rPr>
              <a:t>Dimensões</a:t>
            </a:r>
          </a:p>
          <a:p>
            <a:endParaRPr lang="pt-BR" sz="2000" dirty="0">
              <a:solidFill>
                <a:schemeClr val="bg1"/>
              </a:solidFill>
            </a:endParaRPr>
          </a:p>
          <a:p>
            <a:r>
              <a:rPr lang="pt-BR" sz="2000" dirty="0">
                <a:solidFill>
                  <a:schemeClr val="bg1"/>
                </a:solidFill>
              </a:rPr>
              <a:t>Diâmetro do </a:t>
            </a:r>
            <a:r>
              <a:rPr lang="pt-BR" sz="2000" dirty="0" smtClean="0">
                <a:solidFill>
                  <a:schemeClr val="bg1"/>
                </a:solidFill>
              </a:rPr>
              <a:t>disco~ </a:t>
            </a:r>
            <a:r>
              <a:rPr lang="pt-BR" sz="2000" dirty="0">
                <a:solidFill>
                  <a:schemeClr val="bg1"/>
                </a:solidFill>
              </a:rPr>
              <a:t>100 000 anos-luz</a:t>
            </a:r>
          </a:p>
          <a:p>
            <a:r>
              <a:rPr lang="pt-BR" sz="2000" dirty="0">
                <a:solidFill>
                  <a:schemeClr val="bg1"/>
                </a:solidFill>
              </a:rPr>
              <a:t>Espessura do </a:t>
            </a:r>
            <a:r>
              <a:rPr lang="pt-BR" sz="2000" dirty="0" smtClean="0">
                <a:solidFill>
                  <a:schemeClr val="bg1"/>
                </a:solidFill>
              </a:rPr>
              <a:t>disco entre </a:t>
            </a:r>
            <a:r>
              <a:rPr lang="pt-BR" sz="2000" dirty="0">
                <a:solidFill>
                  <a:schemeClr val="bg1"/>
                </a:solidFill>
              </a:rPr>
              <a:t>1 000 e 3 000 anos-luz</a:t>
            </a:r>
          </a:p>
          <a:p>
            <a:r>
              <a:rPr lang="pt-BR" sz="2000" dirty="0">
                <a:solidFill>
                  <a:schemeClr val="bg1"/>
                </a:solidFill>
              </a:rPr>
              <a:t>Distância do Sol ao centro galáctico	</a:t>
            </a:r>
            <a:r>
              <a:rPr lang="pt-BR" sz="2000" dirty="0" smtClean="0">
                <a:solidFill>
                  <a:schemeClr val="bg1"/>
                </a:solidFill>
              </a:rPr>
              <a:t> ~ </a:t>
            </a:r>
            <a:r>
              <a:rPr lang="pt-BR" sz="2000" dirty="0">
                <a:solidFill>
                  <a:schemeClr val="bg1"/>
                </a:solidFill>
              </a:rPr>
              <a:t>26 000 anos luz</a:t>
            </a:r>
          </a:p>
        </p:txBody>
      </p:sp>
      <mc:AlternateContent xmlns:mc="http://schemas.openxmlformats.org/markup-compatibility/2006">
        <mc:Choice xmlns="" xmlns:a14="http://schemas.microsoft.com/office/drawing/2010/main" Requires="a14">
          <p:sp>
            <p:nvSpPr>
              <p:cNvPr id="3" name="Retângulo 2"/>
              <p:cNvSpPr/>
              <p:nvPr/>
            </p:nvSpPr>
            <p:spPr>
              <a:xfrm>
                <a:off x="-4544" y="3429000"/>
                <a:ext cx="3406298" cy="3552191"/>
              </a:xfrm>
              <a:prstGeom prst="rect">
                <a:avLst/>
              </a:prstGeom>
            </p:spPr>
            <p:txBody>
              <a:bodyPr wrap="square">
                <a:spAutoFit/>
              </a:bodyPr>
              <a:lstStyle/>
              <a:p>
                <a:pPr algn="just"/>
                <a:r>
                  <a:rPr lang="pt-BR" sz="2000" dirty="0" smtClean="0">
                    <a:solidFill>
                      <a:schemeClr val="bg1"/>
                    </a:solidFill>
                  </a:rPr>
                  <a:t>Outros dados</a:t>
                </a:r>
              </a:p>
              <a:p>
                <a:pPr algn="just"/>
                <a:endParaRPr lang="pt-BR" sz="2000" dirty="0">
                  <a:solidFill>
                    <a:schemeClr val="bg1"/>
                  </a:solidFill>
                </a:endParaRPr>
              </a:p>
              <a:p>
                <a:pPr algn="just"/>
                <a:r>
                  <a:rPr lang="pt-BR" sz="2000" dirty="0">
                    <a:solidFill>
                      <a:schemeClr val="bg1"/>
                    </a:solidFill>
                  </a:rPr>
                  <a:t>Período de translação do Sol ao redor do </a:t>
                </a:r>
                <a:r>
                  <a:rPr lang="pt-BR" sz="2000" dirty="0" smtClean="0">
                    <a:solidFill>
                      <a:schemeClr val="bg1"/>
                    </a:solidFill>
                  </a:rPr>
                  <a:t>centro da Via Láctea  ~</a:t>
                </a:r>
                <a:r>
                  <a:rPr lang="pt-BR" sz="2000" dirty="0">
                    <a:solidFill>
                      <a:schemeClr val="bg1"/>
                    </a:solidFill>
                  </a:rPr>
                  <a:t>	</a:t>
                </a:r>
                <a:r>
                  <a:rPr lang="pt-BR" sz="2000" dirty="0" smtClean="0">
                    <a:solidFill>
                      <a:schemeClr val="bg1"/>
                    </a:solidFill>
                  </a:rPr>
                  <a:t> 225 </a:t>
                </a:r>
                <a:r>
                  <a:rPr lang="pt-BR" sz="2000" dirty="0">
                    <a:solidFill>
                      <a:schemeClr val="bg1"/>
                    </a:solidFill>
                  </a:rPr>
                  <a:t>milhões de </a:t>
                </a:r>
                <a:r>
                  <a:rPr lang="pt-BR" sz="2000" dirty="0" smtClean="0">
                    <a:solidFill>
                      <a:schemeClr val="bg1"/>
                    </a:solidFill>
                  </a:rPr>
                  <a:t>anos.</a:t>
                </a:r>
              </a:p>
              <a:p>
                <a:pPr algn="just"/>
                <a:endParaRPr lang="pt-BR" sz="2000" dirty="0">
                  <a:solidFill>
                    <a:schemeClr val="bg1"/>
                  </a:solidFill>
                </a:endParaRPr>
              </a:p>
              <a:p>
                <a:pPr algn="just"/>
                <a:r>
                  <a:rPr lang="pt-BR" sz="2000" dirty="0">
                    <a:solidFill>
                      <a:schemeClr val="bg1"/>
                    </a:solidFill>
                  </a:rPr>
                  <a:t>Quantidade de </a:t>
                </a:r>
                <a:r>
                  <a:rPr lang="pt-BR" sz="2000" dirty="0" smtClean="0">
                    <a:solidFill>
                      <a:schemeClr val="bg1"/>
                    </a:solidFill>
                  </a:rPr>
                  <a:t>estrelas entre </a:t>
                </a:r>
                <a:r>
                  <a:rPr lang="pt-BR" sz="2000" dirty="0">
                    <a:solidFill>
                      <a:schemeClr val="bg1"/>
                    </a:solidFill>
                  </a:rPr>
                  <a:t>100 e 400 </a:t>
                </a:r>
                <a:r>
                  <a:rPr lang="pt-BR" sz="2000" dirty="0" smtClean="0">
                    <a:solidFill>
                      <a:schemeClr val="bg1"/>
                    </a:solidFill>
                  </a:rPr>
                  <a:t>bilhões.</a:t>
                </a:r>
              </a:p>
              <a:p>
                <a:pPr algn="just"/>
                <a:endParaRPr lang="pt-BR" sz="2000" dirty="0">
                  <a:solidFill>
                    <a:schemeClr val="bg1"/>
                  </a:solidFill>
                </a:endParaRPr>
              </a:p>
              <a:p>
                <a:pPr algn="just"/>
                <a:r>
                  <a:rPr lang="pt-BR" sz="2000" b="1" dirty="0" smtClean="0">
                    <a:solidFill>
                      <a:srgbClr val="FF0000"/>
                    </a:solidFill>
                  </a:rPr>
                  <a:t>Massa interior:</a:t>
                </a:r>
                <a14:m>
                  <m:oMath xmlns:m="http://schemas.openxmlformats.org/officeDocument/2006/math">
                    <m:sSup>
                      <m:sSupPr>
                        <m:ctrlPr>
                          <a:rPr lang="pt-BR" sz="2000" b="1" i="1" smtClean="0">
                            <a:solidFill>
                              <a:srgbClr val="FF0000"/>
                            </a:solidFill>
                            <a:latin typeface="Cambria Math"/>
                          </a:rPr>
                        </m:ctrlPr>
                      </m:sSupPr>
                      <m:e>
                        <m:r>
                          <a:rPr lang="pt-BR" sz="2000" b="1" i="1" smtClean="0">
                            <a:solidFill>
                              <a:srgbClr val="FF0000"/>
                            </a:solidFill>
                            <a:latin typeface="Cambria Math"/>
                          </a:rPr>
                          <m:t>𝟏𝟎</m:t>
                        </m:r>
                      </m:e>
                      <m:sup>
                        <m:r>
                          <a:rPr lang="pt-BR" sz="2000" b="1" i="1" smtClean="0">
                            <a:solidFill>
                              <a:srgbClr val="FF0000"/>
                            </a:solidFill>
                            <a:latin typeface="Cambria Math"/>
                          </a:rPr>
                          <m:t>𝟏𝟏</m:t>
                        </m:r>
                      </m:sup>
                    </m:sSup>
                  </m:oMath>
                </a14:m>
                <a:r>
                  <a:rPr lang="pt-BR" sz="2000" b="1" dirty="0" smtClean="0">
                    <a:solidFill>
                      <a:srgbClr val="FF0000"/>
                    </a:solidFill>
                  </a:rPr>
                  <a:t> </a:t>
                </a:r>
                <a:r>
                  <a:rPr lang="pt-BR" sz="2000" b="1" dirty="0">
                    <a:solidFill>
                      <a:srgbClr val="FF0000"/>
                    </a:solidFill>
                  </a:rPr>
                  <a:t>massas </a:t>
                </a:r>
                <a:r>
                  <a:rPr lang="pt-BR" sz="2000" b="1" dirty="0" smtClean="0">
                    <a:solidFill>
                      <a:srgbClr val="FF0000"/>
                    </a:solidFill>
                  </a:rPr>
                  <a:t>solares.</a:t>
                </a:r>
                <a:endParaRPr lang="pt-BR" sz="2000" b="1" dirty="0">
                  <a:solidFill>
                    <a:srgbClr val="FF0000"/>
                  </a:solidFill>
                </a:endParaRPr>
              </a:p>
            </p:txBody>
          </p:sp>
        </mc:Choice>
        <mc:Fallback>
          <p:sp>
            <p:nvSpPr>
              <p:cNvPr id="3" name="Retângulo 2"/>
              <p:cNvSpPr>
                <a:spLocks noRot="1" noChangeAspect="1" noMove="1" noResize="1" noEditPoints="1" noAdjustHandles="1" noChangeArrowheads="1" noChangeShapeType="1" noTextEdit="1"/>
              </p:cNvSpPr>
              <p:nvPr/>
            </p:nvSpPr>
            <p:spPr>
              <a:xfrm>
                <a:off x="-4544" y="3429000"/>
                <a:ext cx="3406298" cy="3552191"/>
              </a:xfrm>
              <a:prstGeom prst="rect">
                <a:avLst/>
              </a:prstGeom>
              <a:blipFill rotWithShape="1">
                <a:blip r:embed="rId4" cstate="print"/>
                <a:stretch>
                  <a:fillRect l="-1789" t="-859" r="-1968" b="-172"/>
                </a:stretch>
              </a:blipFill>
            </p:spPr>
            <p:txBody>
              <a:bodyPr/>
              <a:lstStyle/>
              <a:p>
                <a:r>
                  <a:rPr lang="pt-BR">
                    <a:noFill/>
                  </a:rPr>
                  <a:t> </a:t>
                </a:r>
              </a:p>
            </p:txBody>
          </p:sp>
        </mc:Fallback>
      </mc:AlternateContent>
      <p:cxnSp>
        <p:nvCxnSpPr>
          <p:cNvPr id="5" name="Conector de seta reta 4"/>
          <p:cNvCxnSpPr/>
          <p:nvPr/>
        </p:nvCxnSpPr>
        <p:spPr>
          <a:xfrm flipV="1">
            <a:off x="3711475" y="6286509"/>
            <a:ext cx="666190" cy="144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CaixaDeTexto 5"/>
          <p:cNvSpPr txBox="1"/>
          <p:nvPr/>
        </p:nvSpPr>
        <p:spPr>
          <a:xfrm>
            <a:off x="4644008" y="6107359"/>
            <a:ext cx="3816424" cy="646331"/>
          </a:xfrm>
          <a:prstGeom prst="rect">
            <a:avLst/>
          </a:prstGeom>
          <a:noFill/>
        </p:spPr>
        <p:txBody>
          <a:bodyPr wrap="square" rtlCol="0">
            <a:spAutoFit/>
          </a:bodyPr>
          <a:lstStyle/>
          <a:p>
            <a:pPr algn="just"/>
            <a:r>
              <a:rPr lang="pt-BR" dirty="0" smtClean="0">
                <a:solidFill>
                  <a:schemeClr val="bg1"/>
                </a:solidFill>
              </a:rPr>
              <a:t>Hoje sabemos que esse número não é a massa exata da galáxia.</a:t>
            </a:r>
            <a:endParaRPr lang="pt-BR" dirty="0">
              <a:solidFill>
                <a:schemeClr val="bg1"/>
              </a:solidFill>
            </a:endParaRPr>
          </a:p>
        </p:txBody>
      </p:sp>
    </p:spTree>
    <p:extLst>
      <p:ext uri="{BB962C8B-B14F-4D97-AF65-F5344CB8AC3E}">
        <p14:creationId xmlns="" xmlns:p14="http://schemas.microsoft.com/office/powerpoint/2010/main" val="31533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31640" y="332656"/>
            <a:ext cx="6129498" cy="646331"/>
          </a:xfrm>
          <a:prstGeom prst="rect">
            <a:avLst/>
          </a:prstGeom>
          <a:noFill/>
        </p:spPr>
        <p:txBody>
          <a:bodyPr wrap="none" rtlCol="0">
            <a:spAutoFit/>
          </a:bodyPr>
          <a:lstStyle/>
          <a:p>
            <a:r>
              <a:rPr lang="pt-BR" sz="3600" dirty="0" smtClean="0">
                <a:solidFill>
                  <a:schemeClr val="bg1"/>
                </a:solidFill>
              </a:rPr>
              <a:t>Curva  de Rotação da Via Láctea</a:t>
            </a:r>
            <a:endParaRPr lang="pt-BR" sz="3600" dirty="0">
              <a:solidFill>
                <a:schemeClr val="bg1"/>
              </a:solidFill>
            </a:endParaRPr>
          </a:p>
        </p:txBody>
      </p:sp>
      <p:pic>
        <p:nvPicPr>
          <p:cNvPr id="2" name="Image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1357039"/>
            <a:ext cx="6515100" cy="4752975"/>
          </a:xfrm>
          <a:prstGeom prst="rect">
            <a:avLst/>
          </a:prstGeom>
        </p:spPr>
      </p:pic>
      <p:sp>
        <p:nvSpPr>
          <p:cNvPr id="4" name="Texto explicativo retangular 3"/>
          <p:cNvSpPr/>
          <p:nvPr/>
        </p:nvSpPr>
        <p:spPr>
          <a:xfrm>
            <a:off x="2411760" y="1772816"/>
            <a:ext cx="1800200" cy="576064"/>
          </a:xfrm>
          <a:prstGeom prst="wedgeRectCallout">
            <a:avLst>
              <a:gd name="adj1" fmla="val -41150"/>
              <a:gd name="adj2" fmla="val 1215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t>Observado</a:t>
            </a:r>
            <a:endParaRPr lang="pt-BR" sz="2800" dirty="0"/>
          </a:p>
        </p:txBody>
      </p:sp>
      <p:sp>
        <p:nvSpPr>
          <p:cNvPr id="6" name="Texto explicativo retangular 5"/>
          <p:cNvSpPr/>
          <p:nvPr/>
        </p:nvSpPr>
        <p:spPr>
          <a:xfrm>
            <a:off x="5148064" y="1700808"/>
            <a:ext cx="1512168" cy="648072"/>
          </a:xfrm>
          <a:prstGeom prst="wedgeRectCallout">
            <a:avLst>
              <a:gd name="adj1" fmla="val -58752"/>
              <a:gd name="adj2" fmla="val 1060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t>Teórico</a:t>
            </a:r>
            <a:endParaRPr lang="pt-BR" sz="2800" dirty="0"/>
          </a:p>
        </p:txBody>
      </p:sp>
    </p:spTree>
    <p:extLst>
      <p:ext uri="{BB962C8B-B14F-4D97-AF65-F5344CB8AC3E}">
        <p14:creationId xmlns="" xmlns:p14="http://schemas.microsoft.com/office/powerpoint/2010/main" val="351477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412206" y="335679"/>
            <a:ext cx="8750746" cy="590465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1" algn="l">
              <a:buFont typeface="Arial" pitchFamily="34" charset="0"/>
              <a:buChar char="•"/>
            </a:pPr>
            <a:r>
              <a:rPr lang="pt-BR" sz="3200" kern="0" noProof="0" dirty="0" smtClean="0">
                <a:solidFill>
                  <a:srgbClr val="FFFF00"/>
                </a:solidFill>
                <a:latin typeface="+mj-lt"/>
                <a:ea typeface="+mj-ea"/>
                <a:cs typeface="+mj-cs"/>
              </a:rPr>
              <a:t>Visíveis (5% do total)</a:t>
            </a:r>
          </a:p>
          <a:p>
            <a:pPr lvl="1" algn="l">
              <a:buFont typeface="Arial" pitchFamily="34" charset="0"/>
              <a:buChar char="•"/>
            </a:pPr>
            <a:endParaRPr lang="pt-BR" sz="3200" kern="0" noProof="0" dirty="0" smtClean="0">
              <a:solidFill>
                <a:srgbClr val="FFFF00"/>
              </a:solidFill>
              <a:latin typeface="+mj-lt"/>
              <a:ea typeface="+mj-ea"/>
              <a:cs typeface="+mj-cs"/>
            </a:endParaRPr>
          </a:p>
          <a:p>
            <a:pPr lvl="2" algn="l">
              <a:buFont typeface="Arial" pitchFamily="34" charset="0"/>
              <a:buChar char="•"/>
            </a:pPr>
            <a:r>
              <a:rPr lang="pt-BR" sz="2800" b="0" kern="0" dirty="0" smtClean="0">
                <a:solidFill>
                  <a:schemeClr val="bg1"/>
                </a:solidFill>
                <a:latin typeface="+mj-lt"/>
                <a:ea typeface="+mj-ea"/>
                <a:cs typeface="+mj-cs"/>
              </a:rPr>
              <a:t> </a:t>
            </a:r>
            <a:r>
              <a:rPr lang="pt-BR" sz="2400" kern="0" dirty="0" smtClean="0">
                <a:solidFill>
                  <a:schemeClr val="bg1"/>
                </a:solidFill>
                <a:latin typeface="+mj-lt"/>
                <a:ea typeface="+mj-ea"/>
                <a:cs typeface="+mj-cs"/>
              </a:rPr>
              <a:t>Estrelas (90%)</a:t>
            </a:r>
          </a:p>
          <a:p>
            <a:pPr lvl="3" algn="l">
              <a:buFont typeface="Arial" pitchFamily="34" charset="0"/>
              <a:buChar char="•"/>
            </a:pPr>
            <a:r>
              <a:rPr lang="pt-BR" sz="2400" b="0" kern="0" noProof="0" dirty="0" smtClean="0">
                <a:solidFill>
                  <a:schemeClr val="bg1"/>
                </a:solidFill>
                <a:latin typeface="+mj-lt"/>
                <a:ea typeface="+mj-ea"/>
                <a:cs typeface="+mj-cs"/>
              </a:rPr>
              <a:t>“isoladas”</a:t>
            </a:r>
          </a:p>
          <a:p>
            <a:pPr lvl="3" algn="l">
              <a:buFont typeface="Arial" pitchFamily="34" charset="0"/>
              <a:buChar char="•"/>
            </a:pPr>
            <a:r>
              <a:rPr lang="pt-BR" sz="2400" b="0" kern="0" noProof="0" dirty="0" smtClean="0">
                <a:solidFill>
                  <a:schemeClr val="bg1"/>
                </a:solidFill>
                <a:latin typeface="+mj-lt"/>
                <a:ea typeface="+mj-ea"/>
                <a:cs typeface="+mj-cs"/>
              </a:rPr>
              <a:t> em aglomerados</a:t>
            </a:r>
          </a:p>
          <a:p>
            <a:pPr lvl="4" algn="l">
              <a:buFont typeface="Arial" pitchFamily="34" charset="0"/>
              <a:buChar char="•"/>
            </a:pPr>
            <a:r>
              <a:rPr lang="pt-BR" sz="2400" b="0" kern="0" dirty="0" smtClean="0">
                <a:solidFill>
                  <a:schemeClr val="bg1"/>
                </a:solidFill>
                <a:latin typeface="+mj-lt"/>
                <a:ea typeface="+mj-ea"/>
                <a:cs typeface="+mj-cs"/>
              </a:rPr>
              <a:t>Abertos</a:t>
            </a:r>
          </a:p>
          <a:p>
            <a:pPr lvl="4" algn="l">
              <a:buFont typeface="Arial" pitchFamily="34" charset="0"/>
              <a:buChar char="•"/>
            </a:pPr>
            <a:r>
              <a:rPr lang="pt-BR" sz="2400" b="0" kern="0" noProof="0" dirty="0" smtClean="0">
                <a:solidFill>
                  <a:schemeClr val="bg1"/>
                </a:solidFill>
                <a:latin typeface="+mj-lt"/>
                <a:ea typeface="+mj-ea"/>
                <a:cs typeface="+mj-cs"/>
              </a:rPr>
              <a:t>Globulares</a:t>
            </a:r>
          </a:p>
          <a:p>
            <a:pPr lvl="2" algn="l">
              <a:buFont typeface="Arial" pitchFamily="34" charset="0"/>
              <a:buChar char="•"/>
            </a:pPr>
            <a:r>
              <a:rPr lang="pt-BR" sz="2400" b="0" kern="0" dirty="0" smtClean="0">
                <a:solidFill>
                  <a:schemeClr val="bg1"/>
                </a:solidFill>
                <a:latin typeface="+mj-lt"/>
                <a:ea typeface="+mj-ea"/>
                <a:cs typeface="+mj-cs"/>
              </a:rPr>
              <a:t> </a:t>
            </a:r>
            <a:r>
              <a:rPr lang="pt-BR" sz="2400" kern="0" dirty="0" smtClean="0">
                <a:solidFill>
                  <a:schemeClr val="bg1"/>
                </a:solidFill>
                <a:latin typeface="+mj-lt"/>
                <a:ea typeface="+mj-ea"/>
                <a:cs typeface="+mj-cs"/>
              </a:rPr>
              <a:t>Gás (“nebulosas” – 10%)</a:t>
            </a:r>
            <a:r>
              <a:rPr lang="pt-BR" sz="2400" kern="0" noProof="0" dirty="0" smtClean="0">
                <a:solidFill>
                  <a:schemeClr val="bg1"/>
                </a:solidFill>
                <a:latin typeface="+mj-lt"/>
                <a:ea typeface="+mj-ea"/>
                <a:cs typeface="+mj-cs"/>
              </a:rPr>
              <a:t> </a:t>
            </a:r>
          </a:p>
          <a:p>
            <a:pPr lvl="3" algn="l">
              <a:buFont typeface="Arial" pitchFamily="34" charset="0"/>
              <a:buChar char="•"/>
            </a:pPr>
            <a:r>
              <a:rPr lang="pt-BR" sz="2400" b="0" kern="0" noProof="0" dirty="0">
                <a:solidFill>
                  <a:schemeClr val="bg1"/>
                </a:solidFill>
                <a:latin typeface="+mj-lt"/>
                <a:ea typeface="+mj-ea"/>
                <a:cs typeface="+mj-cs"/>
              </a:rPr>
              <a:t> </a:t>
            </a:r>
            <a:r>
              <a:rPr lang="pt-BR" sz="2400" b="0" kern="0" noProof="0" dirty="0" smtClean="0">
                <a:solidFill>
                  <a:schemeClr val="bg1"/>
                </a:solidFill>
                <a:latin typeface="+mj-lt"/>
                <a:ea typeface="+mj-ea"/>
                <a:cs typeface="+mj-cs"/>
              </a:rPr>
              <a:t>regiões HII</a:t>
            </a:r>
          </a:p>
          <a:p>
            <a:pPr lvl="3" algn="l">
              <a:buFont typeface="Arial" pitchFamily="34" charset="0"/>
              <a:buChar char="•"/>
            </a:pPr>
            <a:r>
              <a:rPr lang="pt-BR" sz="2400" b="0" kern="0" noProof="0" dirty="0">
                <a:solidFill>
                  <a:schemeClr val="bg1"/>
                </a:solidFill>
                <a:latin typeface="+mj-lt"/>
                <a:ea typeface="+mj-ea"/>
                <a:cs typeface="+mj-cs"/>
              </a:rPr>
              <a:t> </a:t>
            </a:r>
            <a:r>
              <a:rPr lang="pt-BR" sz="2400" b="0" kern="0" noProof="0" dirty="0" smtClean="0">
                <a:solidFill>
                  <a:schemeClr val="bg1"/>
                </a:solidFill>
                <a:latin typeface="+mj-lt"/>
                <a:ea typeface="+mj-ea"/>
                <a:cs typeface="+mj-cs"/>
              </a:rPr>
              <a:t>nebulosas planetárias</a:t>
            </a:r>
          </a:p>
          <a:p>
            <a:pPr lvl="3" algn="l">
              <a:buFont typeface="Arial" pitchFamily="34" charset="0"/>
              <a:buChar char="•"/>
            </a:pPr>
            <a:r>
              <a:rPr lang="pt-BR" sz="2400" b="0" kern="0" dirty="0">
                <a:solidFill>
                  <a:schemeClr val="bg1"/>
                </a:solidFill>
                <a:latin typeface="+mj-lt"/>
                <a:ea typeface="+mj-ea"/>
                <a:cs typeface="+mj-cs"/>
              </a:rPr>
              <a:t> </a:t>
            </a:r>
            <a:r>
              <a:rPr lang="pt-BR" sz="2400" b="0" kern="0" dirty="0" smtClean="0">
                <a:solidFill>
                  <a:schemeClr val="bg1"/>
                </a:solidFill>
                <a:latin typeface="+mj-lt"/>
                <a:ea typeface="+mj-ea"/>
                <a:cs typeface="+mj-cs"/>
              </a:rPr>
              <a:t>remanescentes de supernovas</a:t>
            </a:r>
            <a:endParaRPr lang="pt-BR" sz="2400" b="0" kern="0" noProof="0" dirty="0" smtClean="0">
              <a:solidFill>
                <a:schemeClr val="bg1"/>
              </a:solidFill>
              <a:latin typeface="+mj-lt"/>
              <a:ea typeface="+mj-ea"/>
              <a:cs typeface="+mj-cs"/>
            </a:endParaRPr>
          </a:p>
          <a:p>
            <a:pPr lvl="3" algn="l">
              <a:buFont typeface="Arial" pitchFamily="34" charset="0"/>
              <a:buChar char="•"/>
            </a:pPr>
            <a:r>
              <a:rPr lang="pt-BR" sz="2400" b="0" kern="0" noProof="0" dirty="0">
                <a:solidFill>
                  <a:schemeClr val="bg1"/>
                </a:solidFill>
                <a:latin typeface="+mj-lt"/>
                <a:ea typeface="+mj-ea"/>
                <a:cs typeface="+mj-cs"/>
              </a:rPr>
              <a:t> </a:t>
            </a:r>
            <a:r>
              <a:rPr lang="pt-BR" sz="2400" b="0" kern="0" noProof="0" dirty="0" smtClean="0">
                <a:solidFill>
                  <a:schemeClr val="bg1"/>
                </a:solidFill>
                <a:latin typeface="+mj-lt"/>
                <a:ea typeface="+mj-ea"/>
                <a:cs typeface="+mj-cs"/>
              </a:rPr>
              <a:t>nuvens de H neutro</a:t>
            </a:r>
          </a:p>
          <a:p>
            <a:pPr lvl="3" algn="l">
              <a:buFont typeface="Arial" pitchFamily="34" charset="0"/>
              <a:buChar char="•"/>
            </a:pPr>
            <a:r>
              <a:rPr lang="pt-BR" sz="2400" b="0" kern="0" noProof="0" dirty="0">
                <a:solidFill>
                  <a:schemeClr val="bg1"/>
                </a:solidFill>
                <a:latin typeface="+mj-lt"/>
                <a:ea typeface="+mj-ea"/>
                <a:cs typeface="+mj-cs"/>
              </a:rPr>
              <a:t> </a:t>
            </a:r>
            <a:r>
              <a:rPr lang="pt-BR" sz="2400" b="0" kern="0" noProof="0" dirty="0" smtClean="0">
                <a:solidFill>
                  <a:schemeClr val="bg1"/>
                </a:solidFill>
                <a:latin typeface="+mj-lt"/>
                <a:ea typeface="+mj-ea"/>
                <a:cs typeface="+mj-cs"/>
              </a:rPr>
              <a:t>nuvens moleculares</a:t>
            </a:r>
          </a:p>
          <a:p>
            <a:pPr lvl="2" algn="l">
              <a:buFont typeface="Arial" pitchFamily="34" charset="0"/>
              <a:buChar char="•"/>
            </a:pPr>
            <a:r>
              <a:rPr lang="pt-BR" sz="2400" b="0" kern="0" noProof="0" dirty="0" smtClean="0">
                <a:solidFill>
                  <a:schemeClr val="bg1"/>
                </a:solidFill>
                <a:latin typeface="+mj-lt"/>
                <a:ea typeface="+mj-ea"/>
                <a:cs typeface="+mj-cs"/>
              </a:rPr>
              <a:t> Poeira, raios cósmicos, campo magnético </a:t>
            </a:r>
            <a:r>
              <a:rPr lang="pt-BR" sz="2400" b="0" kern="0" noProof="0" dirty="0" err="1" smtClean="0">
                <a:solidFill>
                  <a:schemeClr val="bg1"/>
                </a:solidFill>
                <a:latin typeface="+mj-lt"/>
                <a:ea typeface="+mj-ea"/>
                <a:cs typeface="+mj-cs"/>
              </a:rPr>
              <a:t>etc</a:t>
            </a:r>
            <a:endParaRPr lang="pt-BR" sz="2400" b="0" kern="0" noProof="0" dirty="0" smtClean="0">
              <a:solidFill>
                <a:schemeClr val="bg1"/>
              </a:solidFill>
              <a:latin typeface="+mj-lt"/>
              <a:ea typeface="+mj-ea"/>
              <a:cs typeface="+mj-cs"/>
            </a:endParaRPr>
          </a:p>
          <a:p>
            <a:pPr lvl="2" algn="l"/>
            <a:endParaRPr lang="pt-BR" sz="2400" b="0" kern="0" noProof="0" dirty="0" smtClean="0">
              <a:solidFill>
                <a:srgbClr val="FFFF00"/>
              </a:solidFill>
              <a:latin typeface="+mj-lt"/>
              <a:ea typeface="+mj-ea"/>
              <a:cs typeface="+mj-cs"/>
            </a:endParaRPr>
          </a:p>
          <a:p>
            <a:pPr lvl="1" algn="l">
              <a:buFont typeface="Arial" pitchFamily="34" charset="0"/>
              <a:buChar char="•"/>
            </a:pPr>
            <a:r>
              <a:rPr kumimoji="0" lang="pt-BR" sz="2800" b="0" i="0" u="none" strike="noStrike" kern="0" cap="none" spc="0" normalizeH="0" baseline="0" dirty="0" smtClean="0">
                <a:ln>
                  <a:noFill/>
                </a:ln>
                <a:solidFill>
                  <a:srgbClr val="FFFF00"/>
                </a:solidFill>
                <a:effectLst/>
                <a:uLnTx/>
                <a:uFillTx/>
                <a:latin typeface="+mj-lt"/>
                <a:ea typeface="+mj-ea"/>
                <a:cs typeface="+mj-cs"/>
              </a:rPr>
              <a:t> </a:t>
            </a:r>
            <a:r>
              <a:rPr kumimoji="0" lang="pt-BR" sz="3200" i="0" u="none" strike="noStrike" kern="0" cap="none" spc="0" normalizeH="0" baseline="0" dirty="0" smtClean="0">
                <a:ln>
                  <a:noFill/>
                </a:ln>
                <a:solidFill>
                  <a:srgbClr val="FFFF00"/>
                </a:solidFill>
                <a:effectLst/>
                <a:uLnTx/>
                <a:uFillTx/>
                <a:latin typeface="+mj-lt"/>
                <a:ea typeface="+mj-ea"/>
                <a:cs typeface="+mj-cs"/>
              </a:rPr>
              <a:t>Matéria escura (95% do total)</a:t>
            </a:r>
            <a:endParaRPr kumimoji="0" lang="pt-BR" sz="3200" i="0" u="none" strike="noStrike" kern="0" cap="none" spc="0" normalizeH="0" baseline="0" noProof="0" dirty="0" smtClean="0">
              <a:ln>
                <a:noFill/>
              </a:ln>
              <a:solidFill>
                <a:srgbClr val="FFFF00"/>
              </a:solidFill>
              <a:effectLst/>
              <a:uLnTx/>
              <a:uFillTx/>
              <a:latin typeface="+mj-lt"/>
              <a:ea typeface="+mj-ea"/>
              <a:cs typeface="+mj-cs"/>
            </a:endParaRPr>
          </a:p>
        </p:txBody>
      </p:sp>
      <p:pic>
        <p:nvPicPr>
          <p:cNvPr id="4" name="Picture 2"/>
          <p:cNvPicPr>
            <a:picLocks noChangeAspect="1" noChangeArrowheads="1"/>
          </p:cNvPicPr>
          <p:nvPr/>
        </p:nvPicPr>
        <p:blipFill>
          <a:blip r:embed="rId2" cstate="print">
            <a:lum contrast="29000"/>
          </a:blip>
          <a:srcRect/>
          <a:stretch>
            <a:fillRect/>
          </a:stretch>
        </p:blipFill>
        <p:spPr bwMode="auto">
          <a:xfrm>
            <a:off x="6745866" y="4337"/>
            <a:ext cx="2359904" cy="170080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2238" y="2259999"/>
            <a:ext cx="1208064" cy="1791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2215">
            <a:off x="4121170" y="241866"/>
            <a:ext cx="2064023" cy="2064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lum contrast="24000"/>
          </a:blip>
          <a:srcRect/>
          <a:stretch>
            <a:fillRect/>
          </a:stretch>
        </p:blipFill>
        <p:spPr bwMode="auto">
          <a:xfrm>
            <a:off x="5259119" y="3155932"/>
            <a:ext cx="1633960" cy="1498895"/>
          </a:xfrm>
          <a:prstGeom prst="rect">
            <a:avLst/>
          </a:prstGeom>
          <a:noFill/>
          <a:ln w="9525">
            <a:noFill/>
            <a:miter lim="800000"/>
            <a:headEnd/>
            <a:tailEnd/>
          </a:ln>
        </p:spPr>
      </p:pic>
      <p:sp>
        <p:nvSpPr>
          <p:cNvPr id="2" name="CaixaDeTexto 1"/>
          <p:cNvSpPr txBox="1"/>
          <p:nvPr/>
        </p:nvSpPr>
        <p:spPr>
          <a:xfrm>
            <a:off x="6921665" y="1890667"/>
            <a:ext cx="1604350" cy="307777"/>
          </a:xfrm>
          <a:prstGeom prst="rect">
            <a:avLst/>
          </a:prstGeom>
          <a:noFill/>
        </p:spPr>
        <p:txBody>
          <a:bodyPr wrap="none" rtlCol="0">
            <a:spAutoFit/>
          </a:bodyPr>
          <a:lstStyle/>
          <a:p>
            <a:r>
              <a:rPr lang="pt-BR" sz="1400" dirty="0" smtClean="0">
                <a:solidFill>
                  <a:schemeClr val="bg1"/>
                </a:solidFill>
              </a:rPr>
              <a:t>Aglomerado </a:t>
            </a:r>
            <a:r>
              <a:rPr lang="pt-BR" sz="1400" dirty="0">
                <a:solidFill>
                  <a:schemeClr val="bg1"/>
                </a:solidFill>
              </a:rPr>
              <a:t>aberto</a:t>
            </a:r>
          </a:p>
        </p:txBody>
      </p:sp>
      <p:sp>
        <p:nvSpPr>
          <p:cNvPr id="5" name="CaixaDeTexto 4"/>
          <p:cNvSpPr txBox="1"/>
          <p:nvPr/>
        </p:nvSpPr>
        <p:spPr>
          <a:xfrm>
            <a:off x="7135236" y="4397359"/>
            <a:ext cx="1366913" cy="307777"/>
          </a:xfrm>
          <a:prstGeom prst="rect">
            <a:avLst/>
          </a:prstGeom>
          <a:noFill/>
        </p:spPr>
        <p:txBody>
          <a:bodyPr wrap="none" rtlCol="0">
            <a:spAutoFit/>
          </a:bodyPr>
          <a:lstStyle/>
          <a:p>
            <a:r>
              <a:rPr lang="pt-BR" sz="1400" dirty="0" err="1">
                <a:solidFill>
                  <a:schemeClr val="bg1"/>
                </a:solidFill>
              </a:rPr>
              <a:t>Omega</a:t>
            </a:r>
            <a:r>
              <a:rPr lang="pt-BR" sz="1400" dirty="0">
                <a:solidFill>
                  <a:schemeClr val="bg1"/>
                </a:solidFill>
              </a:rPr>
              <a:t> </a:t>
            </a:r>
            <a:r>
              <a:rPr lang="pt-BR" sz="1400" dirty="0" err="1">
                <a:solidFill>
                  <a:schemeClr val="bg1"/>
                </a:solidFill>
              </a:rPr>
              <a:t>Centauri</a:t>
            </a:r>
            <a:endParaRPr lang="pt-BR" sz="1400" dirty="0">
              <a:solidFill>
                <a:schemeClr val="bg1"/>
              </a:solidFill>
            </a:endParaRPr>
          </a:p>
        </p:txBody>
      </p:sp>
      <p:sp>
        <p:nvSpPr>
          <p:cNvPr id="7" name="CaixaDeTexto 6"/>
          <p:cNvSpPr txBox="1"/>
          <p:nvPr/>
        </p:nvSpPr>
        <p:spPr>
          <a:xfrm>
            <a:off x="4292744" y="2564904"/>
            <a:ext cx="1548822" cy="307777"/>
          </a:xfrm>
          <a:prstGeom prst="rect">
            <a:avLst/>
          </a:prstGeom>
          <a:noFill/>
        </p:spPr>
        <p:txBody>
          <a:bodyPr wrap="none" rtlCol="0">
            <a:spAutoFit/>
          </a:bodyPr>
          <a:lstStyle/>
          <a:p>
            <a:r>
              <a:rPr lang="pt-BR" sz="1400" dirty="0" smtClean="0">
                <a:solidFill>
                  <a:schemeClr val="bg1"/>
                </a:solidFill>
              </a:rPr>
              <a:t>Nebulosa de Órion</a:t>
            </a:r>
            <a:endParaRPr lang="pt-BR" sz="1400" dirty="0">
              <a:solidFill>
                <a:schemeClr val="bg1"/>
              </a:solidFill>
            </a:endParaRPr>
          </a:p>
        </p:txBody>
      </p:sp>
      <p:sp>
        <p:nvSpPr>
          <p:cNvPr id="8" name="Retângulo 7"/>
          <p:cNvSpPr/>
          <p:nvPr/>
        </p:nvSpPr>
        <p:spPr>
          <a:xfrm>
            <a:off x="5153181" y="4702900"/>
            <a:ext cx="2101462" cy="307777"/>
          </a:xfrm>
          <a:prstGeom prst="rect">
            <a:avLst/>
          </a:prstGeom>
        </p:spPr>
        <p:txBody>
          <a:bodyPr wrap="square">
            <a:spAutoFit/>
          </a:bodyPr>
          <a:lstStyle/>
          <a:p>
            <a:r>
              <a:rPr lang="pt-BR" sz="1400" dirty="0">
                <a:solidFill>
                  <a:schemeClr val="bg1"/>
                </a:solidFill>
                <a:latin typeface="+mj-lt"/>
              </a:rPr>
              <a:t>Nebulosa do caranguejo</a:t>
            </a:r>
            <a:endParaRPr lang="pt-BR" sz="1400" dirty="0">
              <a:latin typeface="+mj-lt"/>
            </a:endParaRPr>
          </a:p>
        </p:txBody>
      </p:sp>
      <p:sp>
        <p:nvSpPr>
          <p:cNvPr id="9" name="CaixaDeTexto 8"/>
          <p:cNvSpPr txBox="1"/>
          <p:nvPr/>
        </p:nvSpPr>
        <p:spPr>
          <a:xfrm rot="193011">
            <a:off x="6871037" y="5888570"/>
            <a:ext cx="1037463" cy="646331"/>
          </a:xfrm>
          <a:prstGeom prst="rect">
            <a:avLst/>
          </a:prstGeom>
          <a:noFill/>
        </p:spPr>
        <p:txBody>
          <a:bodyPr wrap="none" rtlCol="0">
            <a:spAutoFit/>
          </a:bodyPr>
          <a:lstStyle/>
          <a:p>
            <a:r>
              <a:rPr lang="pt-BR" sz="3600" b="1" dirty="0" smtClean="0">
                <a:solidFill>
                  <a:schemeClr val="bg1"/>
                </a:solidFill>
              </a:rPr>
              <a:t>????</a:t>
            </a:r>
            <a:endParaRPr lang="pt-BR" sz="3600" b="1" dirty="0">
              <a:solidFill>
                <a:schemeClr val="bg1"/>
              </a:solidFill>
            </a:endParaRPr>
          </a:p>
        </p:txBody>
      </p:sp>
    </p:spTree>
    <p:extLst>
      <p:ext uri="{BB962C8B-B14F-4D97-AF65-F5344CB8AC3E}">
        <p14:creationId xmlns="" xmlns:p14="http://schemas.microsoft.com/office/powerpoint/2010/main" val="4584353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6" name="Picture 1040" descr="D:\eder\milkyway\estrutur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38175"/>
            <a:ext cx="3981450" cy="62198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0741" name="Group 1045"/>
          <p:cNvGrpSpPr>
            <a:grpSpLocks/>
          </p:cNvGrpSpPr>
          <p:nvPr/>
        </p:nvGrpSpPr>
        <p:grpSpPr bwMode="auto">
          <a:xfrm>
            <a:off x="5005388" y="4395788"/>
            <a:ext cx="3074987" cy="2178050"/>
            <a:chOff x="3153" y="2769"/>
            <a:chExt cx="1937" cy="1372"/>
          </a:xfrm>
        </p:grpSpPr>
        <p:sp>
          <p:nvSpPr>
            <p:cNvPr id="30735" name="AutoShape 1039"/>
            <p:cNvSpPr>
              <a:spLocks noChangeArrowheads="1"/>
            </p:cNvSpPr>
            <p:nvPr/>
          </p:nvSpPr>
          <p:spPr bwMode="auto">
            <a:xfrm>
              <a:off x="3153" y="2769"/>
              <a:ext cx="1937" cy="1372"/>
            </a:xfrm>
            <a:prstGeom prst="wedgeRectCallout">
              <a:avLst>
                <a:gd name="adj1" fmla="val -120417"/>
                <a:gd name="adj2" fmla="val 19681"/>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p>
          </p:txBody>
        </p:sp>
        <p:pic>
          <p:nvPicPr>
            <p:cNvPr id="30738" name="Picture 1042" descr="D:\eder\milkyway\47tucana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2150" t="28302" r="4152" b="18867"/>
            <a:stretch>
              <a:fillRect/>
            </a:stretch>
          </p:blipFill>
          <p:spPr bwMode="auto">
            <a:xfrm>
              <a:off x="3164" y="2784"/>
              <a:ext cx="1918" cy="134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0748" name="Group 1052"/>
          <p:cNvGrpSpPr>
            <a:grpSpLocks/>
          </p:cNvGrpSpPr>
          <p:nvPr/>
        </p:nvGrpSpPr>
        <p:grpSpPr bwMode="auto">
          <a:xfrm>
            <a:off x="568325" y="2708275"/>
            <a:ext cx="590550" cy="1119188"/>
            <a:chOff x="358" y="1706"/>
            <a:chExt cx="372" cy="705"/>
          </a:xfrm>
        </p:grpSpPr>
        <p:sp>
          <p:nvSpPr>
            <p:cNvPr id="30742" name="AutoShape 1046"/>
            <p:cNvSpPr>
              <a:spLocks noChangeArrowheads="1"/>
            </p:cNvSpPr>
            <p:nvPr/>
          </p:nvSpPr>
          <p:spPr bwMode="auto">
            <a:xfrm>
              <a:off x="454" y="1706"/>
              <a:ext cx="192" cy="432"/>
            </a:xfrm>
            <a:prstGeom prst="upArrow">
              <a:avLst>
                <a:gd name="adj1" fmla="val 50000"/>
                <a:gd name="adj2" fmla="val 56250"/>
              </a:avLst>
            </a:prstGeom>
            <a:solidFill>
              <a:srgbClr val="FFFF00"/>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CCCCFF"/>
                </a:solidFill>
              </a:endParaRPr>
            </a:p>
          </p:txBody>
        </p:sp>
        <p:sp>
          <p:nvSpPr>
            <p:cNvPr id="30743" name="Text Box 1047"/>
            <p:cNvSpPr txBox="1">
              <a:spLocks noChangeArrowheads="1"/>
            </p:cNvSpPr>
            <p:nvPr/>
          </p:nvSpPr>
          <p:spPr bwMode="auto">
            <a:xfrm>
              <a:off x="358" y="2123"/>
              <a:ext cx="37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solidFill>
                    <a:srgbClr val="FFFF00"/>
                  </a:solidFill>
                </a:rPr>
                <a:t>Sol</a:t>
              </a:r>
              <a:endParaRPr lang="en-US" altLang="pt-BR"/>
            </a:p>
          </p:txBody>
        </p:sp>
      </p:grpSp>
      <p:sp>
        <p:nvSpPr>
          <p:cNvPr id="30744" name="Text Box 1048"/>
          <p:cNvSpPr txBox="1">
            <a:spLocks noChangeArrowheads="1"/>
          </p:cNvSpPr>
          <p:nvPr/>
        </p:nvSpPr>
        <p:spPr bwMode="auto">
          <a:xfrm>
            <a:off x="1423988" y="539750"/>
            <a:ext cx="990600" cy="39687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2000">
                <a:solidFill>
                  <a:schemeClr val="folHlink"/>
                </a:solidFill>
              </a:rPr>
              <a:t>100 AL</a:t>
            </a:r>
            <a:endParaRPr lang="en-US" altLang="pt-BR"/>
          </a:p>
        </p:txBody>
      </p:sp>
      <p:sp>
        <p:nvSpPr>
          <p:cNvPr id="30745" name="AutoShape 1049"/>
          <p:cNvSpPr>
            <a:spLocks noChangeArrowheads="1"/>
          </p:cNvSpPr>
          <p:nvPr/>
        </p:nvSpPr>
        <p:spPr bwMode="auto">
          <a:xfrm>
            <a:off x="3800475" y="1008063"/>
            <a:ext cx="4267200" cy="2819400"/>
          </a:xfrm>
          <a:prstGeom prst="wedgeRectCallout">
            <a:avLst>
              <a:gd name="adj1" fmla="val -114546"/>
              <a:gd name="adj2" fmla="val -5463"/>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p>
        </p:txBody>
      </p:sp>
      <p:sp>
        <p:nvSpPr>
          <p:cNvPr id="30755" name="AutoShape 1059"/>
          <p:cNvSpPr>
            <a:spLocks noChangeArrowheads="1"/>
          </p:cNvSpPr>
          <p:nvPr/>
        </p:nvSpPr>
        <p:spPr bwMode="auto">
          <a:xfrm>
            <a:off x="578778" y="3635083"/>
            <a:ext cx="3030488" cy="534785"/>
          </a:xfrm>
          <a:prstGeom prst="wedgeRectCallout">
            <a:avLst>
              <a:gd name="adj1" fmla="val -1950"/>
              <a:gd name="adj2" fmla="val -195000"/>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3600" dirty="0" smtClean="0">
                <a:solidFill>
                  <a:schemeClr val="bg1"/>
                </a:solidFill>
              </a:rPr>
              <a:t>Buraco Negro</a:t>
            </a:r>
            <a:endParaRPr lang="pt-BR" altLang="pt-BR" sz="3600" dirty="0">
              <a:solidFill>
                <a:schemeClr val="bg1"/>
              </a:solidFill>
            </a:endParaRP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1206" y="1113089"/>
            <a:ext cx="2665090" cy="26650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17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additive="base">
                                        <p:cTn id="7" dur="500" fill="hold"/>
                                        <p:tgtEl>
                                          <p:spTgt spid="30745"/>
                                        </p:tgtEl>
                                        <p:attrNameLst>
                                          <p:attrName>ppt_x</p:attrName>
                                        </p:attrNameLst>
                                      </p:cBhvr>
                                      <p:tavLst>
                                        <p:tav tm="0">
                                          <p:val>
                                            <p:strVal val="#ppt_x"/>
                                          </p:val>
                                        </p:tav>
                                        <p:tav tm="100000">
                                          <p:val>
                                            <p:strVal val="#ppt_x"/>
                                          </p:val>
                                        </p:tav>
                                      </p:tavLst>
                                    </p:anim>
                                    <p:anim calcmode="lin" valueType="num">
                                      <p:cBhvr additive="base">
                                        <p:cTn id="8" dur="500" fill="hold"/>
                                        <p:tgtEl>
                                          <p:spTgt spid="307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1"/>
                                        </p:tgtEl>
                                        <p:attrNameLst>
                                          <p:attrName>style.visibility</p:attrName>
                                        </p:attrNameLst>
                                      </p:cBhvr>
                                      <p:to>
                                        <p:strVal val="visible"/>
                                      </p:to>
                                    </p:set>
                                    <p:anim calcmode="lin" valueType="num">
                                      <p:cBhvr additive="base">
                                        <p:cTn id="19" dur="500" fill="hold"/>
                                        <p:tgtEl>
                                          <p:spTgt spid="30741"/>
                                        </p:tgtEl>
                                        <p:attrNameLst>
                                          <p:attrName>ppt_x</p:attrName>
                                        </p:attrNameLst>
                                      </p:cBhvr>
                                      <p:tavLst>
                                        <p:tav tm="0">
                                          <p:val>
                                            <p:strVal val="#ppt_x"/>
                                          </p:val>
                                        </p:tav>
                                        <p:tav tm="100000">
                                          <p:val>
                                            <p:strVal val="#ppt_x"/>
                                          </p:val>
                                        </p:tav>
                                      </p:tavLst>
                                    </p:anim>
                                    <p:anim calcmode="lin" valueType="num">
                                      <p:cBhvr additive="base">
                                        <p:cTn id="20" dur="500" fill="hold"/>
                                        <p:tgtEl>
                                          <p:spTgt spid="307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5">
                                            <p:bg/>
                                          </p:spTgt>
                                        </p:tgtEl>
                                        <p:attrNameLst>
                                          <p:attrName>style.visibility</p:attrName>
                                        </p:attrNameLst>
                                      </p:cBhvr>
                                      <p:to>
                                        <p:strVal val="visible"/>
                                      </p:to>
                                    </p:set>
                                    <p:animEffect transition="in" filter="fade">
                                      <p:cBhvr>
                                        <p:cTn id="25" dur="2000"/>
                                        <p:tgtEl>
                                          <p:spTgt spid="3075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5">
                                            <p:txEl>
                                              <p:pRg st="0" end="0"/>
                                            </p:txEl>
                                          </p:spTgt>
                                        </p:tgtEl>
                                        <p:attrNameLst>
                                          <p:attrName>style.visibility</p:attrName>
                                        </p:attrNameLst>
                                      </p:cBhvr>
                                      <p:to>
                                        <p:strVal val="visible"/>
                                      </p:to>
                                    </p:set>
                                    <p:animEffect transition="in" filter="fade">
                                      <p:cBhvr>
                                        <p:cTn id="30" dur="2000"/>
                                        <p:tgtEl>
                                          <p:spTgt spid="3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5" grpId="0" animBg="1"/>
      <p:bldP spid="3075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Colisão entre galáxias</a:t>
            </a:r>
            <a:endParaRPr lang="pt-BR" dirty="0">
              <a:solidFill>
                <a:schemeClr val="bg1"/>
              </a:solidFill>
            </a:endParaRPr>
          </a:p>
        </p:txBody>
      </p:sp>
      <p:sp>
        <p:nvSpPr>
          <p:cNvPr id="3" name="Retângulo 2"/>
          <p:cNvSpPr/>
          <p:nvPr/>
        </p:nvSpPr>
        <p:spPr>
          <a:xfrm>
            <a:off x="395536" y="5877272"/>
            <a:ext cx="4572000" cy="369332"/>
          </a:xfrm>
          <a:prstGeom prst="rect">
            <a:avLst/>
          </a:prstGeom>
        </p:spPr>
        <p:txBody>
          <a:bodyPr>
            <a:spAutoFit/>
          </a:bodyPr>
          <a:lstStyle/>
          <a:p>
            <a:r>
              <a:rPr lang="pt-BR" dirty="0" smtClean="0"/>
              <a:t>//</a:t>
            </a:r>
            <a:r>
              <a:rPr lang="pt-BR" dirty="0">
                <a:solidFill>
                  <a:schemeClr val="bg1"/>
                </a:solidFill>
              </a:rPr>
              <a:t>www.youtube.com/watch?v=T3LafDL9X9Y</a:t>
            </a: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340768"/>
            <a:ext cx="5580112" cy="3858125"/>
          </a:xfrm>
          <a:prstGeom prst="rect">
            <a:avLst/>
          </a:prstGeo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52474" y="5013176"/>
            <a:ext cx="1438849" cy="1856580"/>
          </a:xfrm>
          <a:prstGeom prst="rect">
            <a:avLst/>
          </a:prstGeom>
        </p:spPr>
      </p:pic>
      <p:sp>
        <p:nvSpPr>
          <p:cNvPr id="6" name="Texto explicativo em forma de nuvem 5"/>
          <p:cNvSpPr/>
          <p:nvPr/>
        </p:nvSpPr>
        <p:spPr>
          <a:xfrm>
            <a:off x="7164288" y="3138409"/>
            <a:ext cx="1692021" cy="1257638"/>
          </a:xfrm>
          <a:prstGeom prst="cloudCallout">
            <a:avLst>
              <a:gd name="adj1" fmla="val -68860"/>
              <a:gd name="adj2" fmla="val 89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Poderá acontecer com a nossa galáxia?</a:t>
            </a:r>
            <a:endParaRPr lang="pt-BR" sz="1200" dirty="0"/>
          </a:p>
        </p:txBody>
      </p:sp>
      <p:sp>
        <p:nvSpPr>
          <p:cNvPr id="7" name="Retângulo 6"/>
          <p:cNvSpPr/>
          <p:nvPr/>
        </p:nvSpPr>
        <p:spPr>
          <a:xfrm>
            <a:off x="539552" y="4995197"/>
            <a:ext cx="4896544" cy="461665"/>
          </a:xfrm>
          <a:prstGeom prst="rect">
            <a:avLst/>
          </a:prstGeom>
        </p:spPr>
        <p:txBody>
          <a:bodyPr wrap="square">
            <a:spAutoFit/>
          </a:bodyPr>
          <a:lstStyle/>
          <a:p>
            <a:pPr algn="just"/>
            <a:r>
              <a:rPr lang="pt-BR" sz="1200" dirty="0">
                <a:solidFill>
                  <a:schemeClr val="bg1"/>
                </a:solidFill>
              </a:rPr>
              <a:t>Colisão de galáxias detectada pelo Hubble (Fotos: Hubble Space Telescope, NASA, </a:t>
            </a:r>
            <a:r>
              <a:rPr lang="pt-BR" sz="1200" dirty="0" err="1">
                <a:solidFill>
                  <a:schemeClr val="bg1"/>
                </a:solidFill>
              </a:rPr>
              <a:t>STScI</a:t>
            </a:r>
            <a:r>
              <a:rPr lang="pt-BR" sz="1200" dirty="0">
                <a:solidFill>
                  <a:schemeClr val="bg1"/>
                </a:solidFill>
              </a:rPr>
              <a:t>, ESA)</a:t>
            </a:r>
          </a:p>
        </p:txBody>
      </p:sp>
    </p:spTree>
    <p:extLst>
      <p:ext uri="{BB962C8B-B14F-4D97-AF65-F5344CB8AC3E}">
        <p14:creationId xmlns="" xmlns:p14="http://schemas.microsoft.com/office/powerpoint/2010/main" val="6427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59632" y="1844824"/>
            <a:ext cx="6336704" cy="714375"/>
          </a:xfrm>
        </p:spPr>
        <p:txBody>
          <a:bodyPr>
            <a:normAutofit fontScale="25000" lnSpcReduction="20000"/>
          </a:bodyPr>
          <a:lstStyle/>
          <a:p>
            <a:pPr>
              <a:buClr>
                <a:schemeClr val="accent6">
                  <a:lumMod val="60000"/>
                  <a:lumOff val="40000"/>
                </a:schemeClr>
              </a:buClr>
              <a:defRPr/>
            </a:pPr>
            <a:r>
              <a:rPr lang="pt-BR" sz="32000" b="0" dirty="0" smtClean="0">
                <a:solidFill>
                  <a:schemeClr val="accent6">
                    <a:lumMod val="20000"/>
                    <a:lumOff val="80000"/>
                  </a:schemeClr>
                </a:solidFill>
                <a:latin typeface="+mj-lt"/>
              </a:rPr>
              <a:t>E depois da Via Láctea, o que há?</a:t>
            </a:r>
          </a:p>
          <a:p>
            <a:pPr>
              <a:buClr>
                <a:schemeClr val="accent6">
                  <a:lumMod val="60000"/>
                  <a:lumOff val="40000"/>
                </a:schemeClr>
              </a:buClr>
              <a:defRPr/>
            </a:pPr>
            <a:endParaRPr lang="pt-BR" sz="3600" b="0" dirty="0" smtClean="0">
              <a:solidFill>
                <a:schemeClr val="accent6">
                  <a:lumMod val="20000"/>
                  <a:lumOff val="80000"/>
                </a:schemeClr>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14000"/>
          </a:blip>
          <a:srcRect/>
          <a:stretch>
            <a:fillRect/>
          </a:stretch>
        </p:blipFill>
        <p:spPr bwMode="auto">
          <a:xfrm rot="867253">
            <a:off x="199819" y="453700"/>
            <a:ext cx="3695395" cy="2069678"/>
          </a:xfrm>
          <a:prstGeom prst="rect">
            <a:avLst/>
          </a:prstGeom>
          <a:noFill/>
          <a:ln w="9525">
            <a:noFill/>
            <a:miter lim="800000"/>
            <a:headEnd/>
            <a:tailEnd/>
          </a:ln>
        </p:spPr>
      </p:pic>
      <p:sp>
        <p:nvSpPr>
          <p:cNvPr id="5" name="CaixaDeTexto 4"/>
          <p:cNvSpPr txBox="1"/>
          <p:nvPr/>
        </p:nvSpPr>
        <p:spPr>
          <a:xfrm>
            <a:off x="0" y="6581775"/>
            <a:ext cx="6786563" cy="276225"/>
          </a:xfrm>
          <a:prstGeom prst="rect">
            <a:avLst/>
          </a:prstGeom>
          <a:noFill/>
        </p:spPr>
        <p:txBody>
          <a:bodyPr>
            <a:spAutoFit/>
          </a:bodyPr>
          <a:lstStyle/>
          <a:p>
            <a:pPr algn="l">
              <a:defRPr/>
            </a:pPr>
            <a:r>
              <a:rPr lang="pt-BR" sz="1200">
                <a:solidFill>
                  <a:schemeClr val="accent6">
                    <a:lumMod val="40000"/>
                    <a:lumOff val="60000"/>
                  </a:schemeClr>
                </a:solidFill>
                <a:latin typeface="Century Gothic" pitchFamily="34" charset="0"/>
              </a:rPr>
              <a:t>Crédito da imagem: Telescópio Espacial Hubble</a:t>
            </a:r>
            <a:endParaRPr lang="pt-BR" sz="1200">
              <a:solidFill>
                <a:schemeClr val="accent2">
                  <a:lumMod val="40000"/>
                  <a:lumOff val="60000"/>
                </a:schemeClr>
              </a:solidFill>
              <a:latin typeface="Century Gothic" pitchFamily="34" charset="0"/>
            </a:endParaRPr>
          </a:p>
        </p:txBody>
      </p:sp>
      <p:pic>
        <p:nvPicPr>
          <p:cNvPr id="6" name="Picture 2"/>
          <p:cNvPicPr>
            <a:picLocks noChangeAspect="1" noChangeArrowheads="1"/>
          </p:cNvPicPr>
          <p:nvPr/>
        </p:nvPicPr>
        <p:blipFill>
          <a:blip r:embed="rId3" cstate="print">
            <a:lum contrast="22000"/>
          </a:blip>
          <a:srcRect/>
          <a:stretch>
            <a:fillRect/>
          </a:stretch>
        </p:blipFill>
        <p:spPr bwMode="auto">
          <a:xfrm>
            <a:off x="6228184" y="4051689"/>
            <a:ext cx="2915816" cy="2806311"/>
          </a:xfrm>
          <a:prstGeom prst="rect">
            <a:avLst/>
          </a:prstGeom>
          <a:noFill/>
          <a:ln w="9525">
            <a:noFill/>
            <a:miter lim="800000"/>
            <a:headEnd/>
            <a:tailEnd/>
          </a:ln>
        </p:spPr>
      </p:pic>
      <p:pic>
        <p:nvPicPr>
          <p:cNvPr id="8" name="Picture 2"/>
          <p:cNvPicPr>
            <a:picLocks noChangeAspect="1" noChangeArrowheads="1"/>
          </p:cNvPicPr>
          <p:nvPr/>
        </p:nvPicPr>
        <p:blipFill>
          <a:blip r:embed="rId4" cstate="print">
            <a:lum contrast="18000"/>
          </a:blip>
          <a:srcRect/>
          <a:stretch>
            <a:fillRect/>
          </a:stretch>
        </p:blipFill>
        <p:spPr bwMode="auto">
          <a:xfrm>
            <a:off x="0" y="3429000"/>
            <a:ext cx="5038282" cy="2924944"/>
          </a:xfrm>
          <a:prstGeom prst="rect">
            <a:avLst/>
          </a:prstGeom>
          <a:noFill/>
          <a:ln w="9525">
            <a:noFill/>
            <a:miter lim="800000"/>
            <a:headEnd/>
            <a:tailEnd/>
          </a:ln>
        </p:spPr>
      </p:pic>
      <p:pic>
        <p:nvPicPr>
          <p:cNvPr id="9" name="Picture 2" descr="E:\Planetário30dez10\Z_ATENÇÃO\EMA\exposição interna\Expo-EMARaf\Galáxias Ok\NGC_4449_HST_1280px.jpg"/>
          <p:cNvPicPr>
            <a:picLocks noChangeAspect="1" noChangeArrowheads="1"/>
          </p:cNvPicPr>
          <p:nvPr/>
        </p:nvPicPr>
        <p:blipFill>
          <a:blip r:embed="rId5" cstate="print">
            <a:lum contrast="22000"/>
          </a:blip>
          <a:srcRect/>
          <a:stretch>
            <a:fillRect/>
          </a:stretch>
        </p:blipFill>
        <p:spPr bwMode="auto">
          <a:xfrm>
            <a:off x="6876256" y="2492896"/>
            <a:ext cx="2138237" cy="1377975"/>
          </a:xfrm>
          <a:prstGeom prst="rect">
            <a:avLst/>
          </a:prstGeom>
          <a:noFill/>
          <a:ln w="9525">
            <a:noFill/>
            <a:miter lim="800000"/>
            <a:headEnd/>
            <a:tailEnd/>
          </a:ln>
        </p:spPr>
      </p:pic>
      <p:pic>
        <p:nvPicPr>
          <p:cNvPr id="7" name="Picture 2"/>
          <p:cNvPicPr>
            <a:picLocks noChangeAspect="1" noChangeArrowheads="1"/>
          </p:cNvPicPr>
          <p:nvPr/>
        </p:nvPicPr>
        <p:blipFill>
          <a:blip r:embed="rId6" cstate="print">
            <a:lum contrast="14000"/>
          </a:blip>
          <a:srcRect l="16249" r="2566"/>
          <a:stretch>
            <a:fillRect/>
          </a:stretch>
        </p:blipFill>
        <p:spPr bwMode="auto">
          <a:xfrm>
            <a:off x="4146754" y="2144456"/>
            <a:ext cx="2081430" cy="3444784"/>
          </a:xfrm>
          <a:prstGeom prst="rect">
            <a:avLst/>
          </a:prstGeom>
          <a:noFill/>
          <a:ln w="9525">
            <a:noFill/>
            <a:miter lim="800000"/>
            <a:headEnd/>
            <a:tailEnd/>
          </a:ln>
        </p:spPr>
      </p:pic>
      <p:pic>
        <p:nvPicPr>
          <p:cNvPr id="10" name="Picture 2" descr="E:\Planetário30dez10\Z_ATENÇÃO\EMA\exposição interna\Expo-EMARaf\Galáxias Ok\m87_gendler_f.jpg"/>
          <p:cNvPicPr>
            <a:picLocks noChangeAspect="1" noChangeArrowheads="1"/>
          </p:cNvPicPr>
          <p:nvPr/>
        </p:nvPicPr>
        <p:blipFill>
          <a:blip r:embed="rId7" cstate="print">
            <a:lum contrast="22000"/>
          </a:blip>
          <a:srcRect/>
          <a:stretch>
            <a:fillRect/>
          </a:stretch>
        </p:blipFill>
        <p:spPr bwMode="auto">
          <a:xfrm>
            <a:off x="5428014" y="0"/>
            <a:ext cx="3715986" cy="24618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bwMode="auto">
          <a:xfrm>
            <a:off x="795338" y="1643063"/>
            <a:ext cx="7772400" cy="1143000"/>
          </a:xfrm>
          <a:prstGeom prst="rect">
            <a:avLst/>
          </a:prstGeom>
          <a:noFill/>
          <a:ln w="9525">
            <a:noFill/>
            <a:miter lim="800000"/>
            <a:headEnd/>
            <a:tailEnd/>
          </a:ln>
        </p:spPr>
        <p:txBody>
          <a:bodyPr lIns="92075" tIns="46038" rIns="92075" bIns="46038" anchor="ctr"/>
          <a:lstStyle/>
          <a:p>
            <a:pPr algn="ctr">
              <a:defRPr/>
            </a:pPr>
            <a:r>
              <a:rPr lang="pt-BR" sz="6000" kern="0" dirty="0" smtClean="0">
                <a:solidFill>
                  <a:schemeClr val="bg1"/>
                </a:solidFill>
                <a:latin typeface="+mj-lt"/>
                <a:ea typeface="+mj-ea"/>
                <a:cs typeface="+mj-cs"/>
              </a:rPr>
              <a:t>O universo conhecido</a:t>
            </a:r>
            <a:endParaRPr lang="pt-BR" sz="6000" kern="0" dirty="0">
              <a:solidFill>
                <a:schemeClr val="bg1"/>
              </a:solidFill>
              <a:latin typeface="+mj-lt"/>
              <a:ea typeface="+mj-ea"/>
              <a:cs typeface="+mj-cs"/>
            </a:endParaRPr>
          </a:p>
        </p:txBody>
      </p:sp>
      <p:pic>
        <p:nvPicPr>
          <p:cNvPr id="6" name="Picture 4">
            <a:hlinkClick r:id="rId2" action="ppaction://hlinkfile"/>
          </p:cNvPr>
          <p:cNvPicPr>
            <a:picLocks noChangeArrowheads="1"/>
          </p:cNvPicPr>
          <p:nvPr/>
        </p:nvPicPr>
        <p:blipFill>
          <a:blip r:embed="rId3" cstate="print">
            <a:lum bright="3000" contrast="13000"/>
          </a:blip>
          <a:stretch>
            <a:fillRect/>
          </a:stretch>
        </p:blipFill>
        <p:spPr bwMode="auto">
          <a:xfrm>
            <a:off x="3563888" y="3140968"/>
            <a:ext cx="1800000" cy="1800000"/>
          </a:xfrm>
          <a:prstGeom prst="rect">
            <a:avLst/>
          </a:prstGeom>
          <a:noFill/>
          <a:ln>
            <a:solidFill>
              <a:schemeClr val="bg1"/>
            </a:solid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59832" y="5589240"/>
            <a:ext cx="8229600" cy="1143000"/>
          </a:xfrm>
        </p:spPr>
        <p:txBody>
          <a:bodyPr/>
          <a:lstStyle/>
          <a:p>
            <a:r>
              <a:rPr lang="pt-BR" dirty="0" smtClean="0">
                <a:solidFill>
                  <a:schemeClr val="bg1"/>
                </a:solidFill>
              </a:rPr>
              <a:t>Obrigada!!!</a:t>
            </a:r>
            <a:endParaRPr lang="pt-BR" dirty="0">
              <a:solidFill>
                <a:schemeClr val="bg1"/>
              </a:solidFill>
            </a:endParaRPr>
          </a:p>
        </p:txBody>
      </p:sp>
      <p:sp>
        <p:nvSpPr>
          <p:cNvPr id="3" name="Espaço Reservado para Conteúdo 2"/>
          <p:cNvSpPr>
            <a:spLocks noGrp="1"/>
          </p:cNvSpPr>
          <p:nvPr>
            <p:ph idx="1"/>
          </p:nvPr>
        </p:nvSpPr>
        <p:spPr>
          <a:xfrm>
            <a:off x="1835696" y="1052736"/>
            <a:ext cx="5698976" cy="3345235"/>
          </a:xfrm>
        </p:spPr>
        <p:txBody>
          <a:bodyPr>
            <a:normAutofit fontScale="92500" lnSpcReduction="20000"/>
          </a:bodyPr>
          <a:lstStyle/>
          <a:p>
            <a:pPr algn="ctr">
              <a:lnSpc>
                <a:spcPct val="150000"/>
              </a:lnSpc>
              <a:spcBef>
                <a:spcPts val="0"/>
              </a:spcBef>
              <a:buNone/>
            </a:pPr>
            <a:r>
              <a:rPr lang="pt-BR" sz="1800" b="1" dirty="0" smtClean="0">
                <a:solidFill>
                  <a:schemeClr val="bg1"/>
                </a:solidFill>
              </a:rPr>
              <a:t>     "</a:t>
            </a:r>
            <a:r>
              <a:rPr lang="pt-BR" sz="1800" b="1" dirty="0">
                <a:solidFill>
                  <a:schemeClr val="bg1"/>
                </a:solidFill>
              </a:rPr>
              <a:t>Nossa galáxia, a Via Láctea, é apenas uma entre bilhões de outras, sendo sua posição perfeitamente irrelevante. Nosso planeta não ocupa uma posição especial no sistema solar, nosso Sol não ocupa uma posição especial em nossa galáxia, e nossa galáxia não ocupa uma posição especial no Universo. O que temos de especial é a habilidade de nos maravilharmos com a beleza do cosmo</a:t>
            </a:r>
            <a:r>
              <a:rPr lang="pt-BR" sz="1800" b="1" dirty="0" smtClean="0">
                <a:solidFill>
                  <a:schemeClr val="bg1"/>
                </a:solidFill>
              </a:rPr>
              <a:t>.“</a:t>
            </a:r>
          </a:p>
          <a:p>
            <a:pPr algn="ctr">
              <a:lnSpc>
                <a:spcPct val="150000"/>
              </a:lnSpc>
              <a:spcBef>
                <a:spcPts val="0"/>
              </a:spcBef>
              <a:buNone/>
            </a:pPr>
            <a:r>
              <a:rPr lang="pt-BR" sz="1800" b="1" dirty="0" smtClean="0">
                <a:solidFill>
                  <a:schemeClr val="bg1"/>
                </a:solidFill>
              </a:rPr>
              <a:t>Marcelo </a:t>
            </a:r>
            <a:r>
              <a:rPr lang="pt-BR" sz="1800" b="1" dirty="0" err="1" smtClean="0">
                <a:solidFill>
                  <a:schemeClr val="bg1"/>
                </a:solidFill>
              </a:rPr>
              <a:t>Gleiser</a:t>
            </a:r>
            <a:endParaRPr lang="pt-BR" sz="18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9592" y="1846858"/>
            <a:ext cx="7704856" cy="3139321"/>
          </a:xfrm>
          <a:prstGeom prst="rect">
            <a:avLst/>
          </a:prstGeom>
        </p:spPr>
        <p:txBody>
          <a:bodyPr wrap="square">
            <a:spAutoFit/>
          </a:bodyPr>
          <a:lstStyle/>
          <a:p>
            <a:endParaRPr lang="pt-BR" dirty="0" smtClean="0">
              <a:solidFill>
                <a:schemeClr val="bg1"/>
              </a:solidFill>
              <a:hlinkClick r:id="rId2"/>
            </a:endParaRPr>
          </a:p>
          <a:p>
            <a:endParaRPr lang="pt-BR" dirty="0">
              <a:solidFill>
                <a:schemeClr val="bg1"/>
              </a:solidFill>
              <a:hlinkClick r:id="rId2"/>
            </a:endParaRPr>
          </a:p>
          <a:p>
            <a:pPr algn="just"/>
            <a:r>
              <a:rPr lang="pt-BR" dirty="0" smtClean="0">
                <a:solidFill>
                  <a:schemeClr val="bg1"/>
                </a:solidFill>
                <a:hlinkClick r:id="rId2"/>
              </a:rPr>
              <a:t>http</a:t>
            </a:r>
            <a:r>
              <a:rPr lang="pt-BR" dirty="0">
                <a:solidFill>
                  <a:schemeClr val="bg1"/>
                </a:solidFill>
                <a:hlinkClick r:id="rId2"/>
              </a:rPr>
              <a:t>://</a:t>
            </a:r>
            <a:r>
              <a:rPr lang="pt-BR" dirty="0" smtClean="0">
                <a:solidFill>
                  <a:schemeClr val="bg1"/>
                </a:solidFill>
                <a:hlinkClick r:id="rId2"/>
              </a:rPr>
              <a:t>astro.if.ufrgs.br/vialac/vialac.htm</a:t>
            </a:r>
            <a:endParaRPr lang="pt-BR" dirty="0" smtClean="0">
              <a:solidFill>
                <a:schemeClr val="bg1"/>
              </a:solidFill>
            </a:endParaRPr>
          </a:p>
          <a:p>
            <a:pPr algn="just"/>
            <a:r>
              <a:rPr lang="pt-BR" dirty="0">
                <a:solidFill>
                  <a:schemeClr val="bg1"/>
                </a:solidFill>
                <a:hlinkClick r:id="rId3"/>
              </a:rPr>
              <a:t>http://</a:t>
            </a:r>
            <a:r>
              <a:rPr lang="pt-BR" dirty="0" smtClean="0">
                <a:solidFill>
                  <a:schemeClr val="bg1"/>
                </a:solidFill>
                <a:hlinkClick r:id="rId3"/>
              </a:rPr>
              <a:t>astro.if.ufrgs.br/vialac/node2.htm</a:t>
            </a:r>
            <a:endParaRPr lang="pt-BR" dirty="0" smtClean="0">
              <a:solidFill>
                <a:schemeClr val="bg1"/>
              </a:solidFill>
            </a:endParaRPr>
          </a:p>
          <a:p>
            <a:pPr algn="just"/>
            <a:r>
              <a:rPr lang="pt-BR" dirty="0">
                <a:solidFill>
                  <a:schemeClr val="bg1"/>
                </a:solidFill>
                <a:hlinkClick r:id="rId4"/>
              </a:rPr>
              <a:t>http://</a:t>
            </a:r>
            <a:r>
              <a:rPr lang="pt-BR" dirty="0" smtClean="0">
                <a:solidFill>
                  <a:schemeClr val="bg1"/>
                </a:solidFill>
                <a:hlinkClick r:id="rId4"/>
              </a:rPr>
              <a:t>astro.if.ufrgs.br/vialac/node3.htm</a:t>
            </a:r>
            <a:endParaRPr lang="pt-BR" dirty="0" smtClean="0">
              <a:solidFill>
                <a:schemeClr val="bg1"/>
              </a:solidFill>
            </a:endParaRPr>
          </a:p>
          <a:p>
            <a:pPr algn="just"/>
            <a:r>
              <a:rPr lang="pt-BR" dirty="0">
                <a:solidFill>
                  <a:schemeClr val="bg1"/>
                </a:solidFill>
                <a:hlinkClick r:id="rId5"/>
              </a:rPr>
              <a:t>http://</a:t>
            </a:r>
            <a:r>
              <a:rPr lang="pt-BR" dirty="0" smtClean="0">
                <a:solidFill>
                  <a:schemeClr val="bg1"/>
                </a:solidFill>
                <a:hlinkClick r:id="rId5"/>
              </a:rPr>
              <a:t>astro.if.ufrgs.br/vialac/node4.htm</a:t>
            </a:r>
            <a:endParaRPr lang="pt-BR" dirty="0" smtClean="0">
              <a:solidFill>
                <a:schemeClr val="bg1"/>
              </a:solidFill>
            </a:endParaRPr>
          </a:p>
          <a:p>
            <a:pPr algn="just"/>
            <a:r>
              <a:rPr lang="pt-BR" dirty="0">
                <a:solidFill>
                  <a:schemeClr val="bg1"/>
                </a:solidFill>
                <a:hlinkClick r:id="rId6"/>
              </a:rPr>
              <a:t>http://www.astro.iag.usp.br/~</a:t>
            </a:r>
            <a:r>
              <a:rPr lang="pt-BR" dirty="0" smtClean="0">
                <a:solidFill>
                  <a:schemeClr val="bg1"/>
                </a:solidFill>
                <a:hlinkClick r:id="rId6"/>
              </a:rPr>
              <a:t>ronaldo/extragal/Cap2.pdf</a:t>
            </a:r>
            <a:endParaRPr lang="pt-BR" dirty="0" smtClean="0">
              <a:solidFill>
                <a:schemeClr val="bg1"/>
              </a:solidFill>
            </a:endParaRPr>
          </a:p>
          <a:p>
            <a:pPr algn="just"/>
            <a:r>
              <a:rPr lang="pt-BR" dirty="0">
                <a:solidFill>
                  <a:schemeClr val="bg1"/>
                </a:solidFill>
                <a:hlinkClick r:id="rId7"/>
              </a:rPr>
              <a:t>http://www.if.ufrgs.br/~</a:t>
            </a:r>
            <a:r>
              <a:rPr lang="pt-BR" dirty="0" smtClean="0">
                <a:solidFill>
                  <a:schemeClr val="bg1"/>
                </a:solidFill>
                <a:hlinkClick r:id="rId7"/>
              </a:rPr>
              <a:t>riffel/fundamentos/notas_aula/FundamentosAeA_Aula26.pdf</a:t>
            </a:r>
            <a:endParaRPr lang="pt-BR" dirty="0" smtClean="0">
              <a:solidFill>
                <a:schemeClr val="bg1"/>
              </a:solidFill>
            </a:endParaRPr>
          </a:p>
          <a:p>
            <a:pPr algn="just"/>
            <a:r>
              <a:rPr lang="pt-BR" dirty="0">
                <a:solidFill>
                  <a:schemeClr val="bg1"/>
                </a:solidFill>
                <a:hlinkClick r:id="rId8"/>
              </a:rPr>
              <a:t>http://</a:t>
            </a:r>
            <a:r>
              <a:rPr lang="pt-BR" dirty="0" smtClean="0">
                <a:solidFill>
                  <a:schemeClr val="bg1"/>
                </a:solidFill>
                <a:hlinkClick r:id="rId8"/>
              </a:rPr>
              <a:t>www.infoescola.com/wp-content/uploads/2013/01/heic0810ac.jpg</a:t>
            </a:r>
            <a:endParaRPr lang="pt-BR" dirty="0" smtClean="0">
              <a:solidFill>
                <a:schemeClr val="bg1"/>
              </a:solidFill>
            </a:endParaRPr>
          </a:p>
          <a:p>
            <a:pPr algn="just"/>
            <a:r>
              <a:rPr lang="pt-BR" dirty="0">
                <a:solidFill>
                  <a:schemeClr val="bg1"/>
                </a:solidFill>
                <a:hlinkClick r:id="rId9"/>
              </a:rPr>
              <a:t>http://</a:t>
            </a:r>
            <a:r>
              <a:rPr lang="pt-BR" dirty="0" smtClean="0">
                <a:solidFill>
                  <a:schemeClr val="bg1"/>
                </a:solidFill>
                <a:hlinkClick r:id="rId9"/>
              </a:rPr>
              <a:t>adelgazarconproteinas.files.wordpress.com/2011/03/bebe-pensando.jpg</a:t>
            </a:r>
            <a:r>
              <a:rPr lang="pt-BR" dirty="0" smtClean="0">
                <a:solidFill>
                  <a:schemeClr val="bg1"/>
                </a:solidFill>
              </a:rPr>
              <a:t> </a:t>
            </a:r>
            <a:endParaRPr lang="pt-BR" dirty="0">
              <a:solidFill>
                <a:schemeClr val="bg1"/>
              </a:solidFill>
            </a:endParaRPr>
          </a:p>
        </p:txBody>
      </p:sp>
      <p:sp>
        <p:nvSpPr>
          <p:cNvPr id="5" name="CaixaDeTexto 4"/>
          <p:cNvSpPr txBox="1"/>
          <p:nvPr/>
        </p:nvSpPr>
        <p:spPr>
          <a:xfrm>
            <a:off x="899592" y="764704"/>
            <a:ext cx="2695610" cy="707886"/>
          </a:xfrm>
          <a:prstGeom prst="rect">
            <a:avLst/>
          </a:prstGeom>
          <a:noFill/>
        </p:spPr>
        <p:txBody>
          <a:bodyPr wrap="none" rtlCol="0">
            <a:spAutoFit/>
          </a:bodyPr>
          <a:lstStyle/>
          <a:p>
            <a:r>
              <a:rPr lang="pt-BR" sz="4000" dirty="0" smtClean="0">
                <a:solidFill>
                  <a:schemeClr val="bg1"/>
                </a:solidFill>
              </a:rPr>
              <a:t>Referências </a:t>
            </a:r>
            <a:endParaRPr lang="pt-BR" sz="4000" dirty="0">
              <a:solidFill>
                <a:schemeClr val="bg1"/>
              </a:solidFill>
            </a:endParaRPr>
          </a:p>
        </p:txBody>
      </p:sp>
    </p:spTree>
    <p:extLst>
      <p:ext uri="{BB962C8B-B14F-4D97-AF65-F5344CB8AC3E}">
        <p14:creationId xmlns="" xmlns:p14="http://schemas.microsoft.com/office/powerpoint/2010/main" val="127677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5576" y="188640"/>
            <a:ext cx="7416824" cy="646331"/>
          </a:xfrm>
          <a:prstGeom prst="rect">
            <a:avLst/>
          </a:prstGeom>
          <a:noFill/>
        </p:spPr>
        <p:txBody>
          <a:bodyPr wrap="square" rtlCol="0">
            <a:spAutoFit/>
          </a:bodyPr>
          <a:lstStyle/>
          <a:p>
            <a:pPr algn="ctr"/>
            <a:r>
              <a:rPr lang="pt-BR" sz="3600" dirty="0" smtClean="0">
                <a:solidFill>
                  <a:schemeClr val="bg1"/>
                </a:solidFill>
              </a:rPr>
              <a:t>Os</a:t>
            </a:r>
            <a:r>
              <a:rPr lang="pt-BR" sz="3600" dirty="0" smtClean="0"/>
              <a:t> </a:t>
            </a:r>
            <a:r>
              <a:rPr lang="pt-BR" sz="3600" dirty="0" smtClean="0">
                <a:solidFill>
                  <a:schemeClr val="bg1"/>
                </a:solidFill>
              </a:rPr>
              <a:t>significados de Via Láctea</a:t>
            </a:r>
            <a:endParaRPr lang="pt-BR" sz="3600" dirty="0">
              <a:solidFill>
                <a:schemeClr val="bg1"/>
              </a:solidFill>
            </a:endParaRPr>
          </a:p>
        </p:txBody>
      </p:sp>
      <p:sp>
        <p:nvSpPr>
          <p:cNvPr id="5" name="CaixaDeTexto 4"/>
          <p:cNvSpPr txBox="1"/>
          <p:nvPr/>
        </p:nvSpPr>
        <p:spPr>
          <a:xfrm>
            <a:off x="0" y="1124744"/>
            <a:ext cx="3995936" cy="1138773"/>
          </a:xfrm>
          <a:prstGeom prst="rect">
            <a:avLst/>
          </a:prstGeom>
          <a:noFill/>
        </p:spPr>
        <p:txBody>
          <a:bodyPr wrap="square" rtlCol="0">
            <a:spAutoFit/>
          </a:bodyPr>
          <a:lstStyle/>
          <a:p>
            <a:r>
              <a:rPr lang="pt-BR" sz="2000" dirty="0" smtClean="0">
                <a:solidFill>
                  <a:schemeClr val="bg1"/>
                </a:solidFill>
              </a:rPr>
              <a:t>Um pouco de mitologia...</a:t>
            </a:r>
          </a:p>
          <a:p>
            <a:endParaRPr lang="pt-BR" sz="2000" dirty="0">
              <a:solidFill>
                <a:schemeClr val="bg1"/>
              </a:solidFill>
            </a:endParaRPr>
          </a:p>
          <a:p>
            <a:r>
              <a:rPr lang="pt-BR" sz="2800" b="1" dirty="0" smtClean="0">
                <a:solidFill>
                  <a:schemeClr val="bg1"/>
                </a:solidFill>
              </a:rPr>
              <a:t>Grécia</a:t>
            </a:r>
            <a:r>
              <a:rPr lang="pt-BR" sz="2000" dirty="0" smtClean="0">
                <a:solidFill>
                  <a:schemeClr val="bg1"/>
                </a:solidFill>
              </a:rPr>
              <a:t>: Caminho de Leite</a:t>
            </a:r>
            <a:endParaRPr lang="pt-BR" sz="2000" b="1" dirty="0" smtClean="0">
              <a:solidFill>
                <a:schemeClr val="bg1"/>
              </a:solidFill>
            </a:endParaRPr>
          </a:p>
        </p:txBody>
      </p:sp>
      <p:pic>
        <p:nvPicPr>
          <p:cNvPr id="6" name="Imagem 5" descr="tintoretto_milky.jpg"/>
          <p:cNvPicPr>
            <a:picLocks noChangeAspect="1"/>
          </p:cNvPicPr>
          <p:nvPr/>
        </p:nvPicPr>
        <p:blipFill>
          <a:blip r:embed="rId2" cstate="print"/>
          <a:stretch>
            <a:fillRect/>
          </a:stretch>
        </p:blipFill>
        <p:spPr>
          <a:xfrm>
            <a:off x="0" y="2808007"/>
            <a:ext cx="4499992" cy="4049993"/>
          </a:xfrm>
          <a:prstGeom prst="rect">
            <a:avLst/>
          </a:prstGeom>
          <a:ln>
            <a:noFill/>
          </a:ln>
          <a:effectLst>
            <a:softEdge rad="112500"/>
          </a:effectLst>
        </p:spPr>
      </p:pic>
      <p:sp>
        <p:nvSpPr>
          <p:cNvPr id="7" name="CaixaDeTexto 6"/>
          <p:cNvSpPr txBox="1"/>
          <p:nvPr/>
        </p:nvSpPr>
        <p:spPr>
          <a:xfrm>
            <a:off x="539552" y="1700808"/>
            <a:ext cx="3744416" cy="369332"/>
          </a:xfrm>
          <a:prstGeom prst="rect">
            <a:avLst/>
          </a:prstGeom>
          <a:noFill/>
        </p:spPr>
        <p:txBody>
          <a:bodyPr wrap="square" rtlCol="0">
            <a:spAutoFit/>
          </a:bodyPr>
          <a:lstStyle/>
          <a:p>
            <a:endParaRPr lang="pt-BR" dirty="0"/>
          </a:p>
        </p:txBody>
      </p:sp>
      <p:pic>
        <p:nvPicPr>
          <p:cNvPr id="8" name="Imagem 7" descr="download (1).jpg"/>
          <p:cNvPicPr>
            <a:picLocks noChangeAspect="1"/>
          </p:cNvPicPr>
          <p:nvPr/>
        </p:nvPicPr>
        <p:blipFill>
          <a:blip r:embed="rId3" cstate="print"/>
          <a:stretch>
            <a:fillRect/>
          </a:stretch>
        </p:blipFill>
        <p:spPr>
          <a:xfrm rot="437201">
            <a:off x="4248006" y="1195123"/>
            <a:ext cx="4716016" cy="3138294"/>
          </a:xfrm>
          <a:prstGeom prst="rect">
            <a:avLst/>
          </a:prstGeom>
          <a:ln>
            <a:noFill/>
          </a:ln>
          <a:effectLst>
            <a:softEdge rad="112500"/>
          </a:effectLst>
        </p:spPr>
      </p:pic>
      <p:sp>
        <p:nvSpPr>
          <p:cNvPr id="9" name="CaixaDeTexto 8"/>
          <p:cNvSpPr txBox="1"/>
          <p:nvPr/>
        </p:nvSpPr>
        <p:spPr>
          <a:xfrm>
            <a:off x="4644008" y="4437112"/>
            <a:ext cx="3744416" cy="369332"/>
          </a:xfrm>
          <a:prstGeom prst="rect">
            <a:avLst/>
          </a:prstGeom>
          <a:noFill/>
        </p:spPr>
        <p:txBody>
          <a:bodyPr wrap="square" rtlCol="0">
            <a:spAutoFit/>
          </a:bodyPr>
          <a:lstStyle/>
          <a:p>
            <a:endParaRPr lang="pt-BR" dirty="0"/>
          </a:p>
        </p:txBody>
      </p:sp>
      <p:sp>
        <p:nvSpPr>
          <p:cNvPr id="10" name="CaixaDeTexto 9"/>
          <p:cNvSpPr txBox="1"/>
          <p:nvPr/>
        </p:nvSpPr>
        <p:spPr>
          <a:xfrm>
            <a:off x="4788024" y="4797152"/>
            <a:ext cx="3888432" cy="2031325"/>
          </a:xfrm>
          <a:prstGeom prst="rect">
            <a:avLst/>
          </a:prstGeom>
          <a:noFill/>
        </p:spPr>
        <p:txBody>
          <a:bodyPr wrap="square" rtlCol="0">
            <a:spAutoFit/>
          </a:bodyPr>
          <a:lstStyle/>
          <a:p>
            <a:r>
              <a:rPr lang="pt-BR" dirty="0" smtClean="0">
                <a:solidFill>
                  <a:srgbClr val="FFFF00"/>
                </a:solidFill>
              </a:rPr>
              <a:t>Os Tupis-guaranis</a:t>
            </a:r>
            <a:r>
              <a:rPr lang="pt-BR" dirty="0" smtClean="0"/>
              <a:t>:]</a:t>
            </a:r>
          </a:p>
          <a:p>
            <a:endParaRPr lang="pt-BR" dirty="0" smtClean="0">
              <a:solidFill>
                <a:srgbClr val="FFFF00"/>
              </a:solidFill>
            </a:endParaRPr>
          </a:p>
          <a:p>
            <a:r>
              <a:rPr lang="pt-BR" dirty="0" smtClean="0">
                <a:solidFill>
                  <a:srgbClr val="FFFF00"/>
                </a:solidFill>
              </a:rPr>
              <a:t>Tribo norte americana</a:t>
            </a:r>
            <a:r>
              <a:rPr lang="pt-BR" dirty="0" smtClean="0"/>
              <a:t> Caminho </a:t>
            </a:r>
            <a:r>
              <a:rPr lang="pt-BR" dirty="0"/>
              <a:t>da Anta ou como a </a:t>
            </a:r>
            <a:r>
              <a:rPr lang="pt-BR" dirty="0" smtClean="0"/>
              <a:t>Morada </a:t>
            </a:r>
            <a:r>
              <a:rPr lang="pt-BR" dirty="0"/>
              <a:t>dos </a:t>
            </a:r>
            <a:r>
              <a:rPr lang="pt-BR" dirty="0" smtClean="0"/>
              <a:t>Deuses</a:t>
            </a:r>
          </a:p>
          <a:p>
            <a:endParaRPr lang="pt-BR" b="1" dirty="0">
              <a:solidFill>
                <a:srgbClr val="FFFF00"/>
              </a:solidFill>
            </a:endParaRPr>
          </a:p>
          <a:p>
            <a:endParaRPr lang="pt-BR" b="1" dirty="0" smtClean="0">
              <a:solidFill>
                <a:srgbClr val="FFFF00"/>
              </a:solidFill>
            </a:endParaRPr>
          </a:p>
          <a:p>
            <a:endParaRPr lang="pt-BR"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5724128" y="188640"/>
            <a:ext cx="3334182" cy="707886"/>
          </a:xfrm>
          <a:prstGeom prst="rect">
            <a:avLst/>
          </a:prstGeom>
          <a:noFill/>
        </p:spPr>
        <p:txBody>
          <a:bodyPr wrap="none" rtlCol="0">
            <a:spAutoFit/>
          </a:bodyPr>
          <a:lstStyle/>
          <a:p>
            <a:r>
              <a:rPr lang="pt-BR" sz="4000" dirty="0" smtClean="0">
                <a:solidFill>
                  <a:schemeClr val="bg1"/>
                </a:solidFill>
              </a:rPr>
              <a:t>Breve Histórico</a:t>
            </a:r>
            <a:endParaRPr lang="pt-BR" sz="4000" dirty="0">
              <a:solidFill>
                <a:schemeClr val="bg1"/>
              </a:solidFill>
            </a:endParaRPr>
          </a:p>
        </p:txBody>
      </p:sp>
      <p:sp>
        <p:nvSpPr>
          <p:cNvPr id="5" name="CaixaDeTexto 4"/>
          <p:cNvSpPr txBox="1"/>
          <p:nvPr/>
        </p:nvSpPr>
        <p:spPr>
          <a:xfrm>
            <a:off x="107504" y="3881616"/>
            <a:ext cx="2605329" cy="2123658"/>
          </a:xfrm>
          <a:prstGeom prst="rect">
            <a:avLst/>
          </a:prstGeom>
          <a:noFill/>
        </p:spPr>
        <p:txBody>
          <a:bodyPr wrap="none" rtlCol="0">
            <a:spAutoFit/>
          </a:bodyPr>
          <a:lstStyle/>
          <a:p>
            <a:pPr marL="285750" indent="-285750">
              <a:buFont typeface="Arial" panose="020B0604020202020204" pitchFamily="34" charset="0"/>
              <a:buChar char="•"/>
            </a:pPr>
            <a:r>
              <a:rPr lang="pt-BR" sz="2400" dirty="0" smtClean="0">
                <a:solidFill>
                  <a:schemeClr val="bg1"/>
                </a:solidFill>
              </a:rPr>
              <a:t>Galileu Galilei</a:t>
            </a:r>
          </a:p>
          <a:p>
            <a:pPr marL="285750" indent="-285750">
              <a:buFont typeface="Arial" panose="020B0604020202020204" pitchFamily="34" charset="0"/>
              <a:buChar char="•"/>
            </a:pPr>
            <a:r>
              <a:rPr lang="pt-BR" sz="2400" dirty="0" smtClean="0">
                <a:solidFill>
                  <a:schemeClr val="bg1"/>
                </a:solidFill>
              </a:rPr>
              <a:t>Willian </a:t>
            </a:r>
            <a:r>
              <a:rPr lang="pt-BR" sz="2400" dirty="0" err="1" smtClean="0">
                <a:solidFill>
                  <a:schemeClr val="bg1"/>
                </a:solidFill>
              </a:rPr>
              <a:t>Hershel</a:t>
            </a:r>
            <a:endParaRPr lang="pt-BR" sz="2400" dirty="0" smtClean="0">
              <a:solidFill>
                <a:schemeClr val="bg1"/>
              </a:solidFill>
            </a:endParaRPr>
          </a:p>
          <a:p>
            <a:pPr marL="285750" indent="-285750">
              <a:buFont typeface="Arial" panose="020B0604020202020204" pitchFamily="34" charset="0"/>
              <a:buChar char="•"/>
            </a:pPr>
            <a:r>
              <a:rPr lang="pt-BR" sz="2400" dirty="0" err="1" smtClean="0">
                <a:solidFill>
                  <a:schemeClr val="bg1"/>
                </a:solidFill>
              </a:rPr>
              <a:t>Jacobus</a:t>
            </a:r>
            <a:r>
              <a:rPr lang="pt-BR" sz="2400" dirty="0" smtClean="0">
                <a:solidFill>
                  <a:schemeClr val="bg1"/>
                </a:solidFill>
              </a:rPr>
              <a:t>  </a:t>
            </a:r>
            <a:r>
              <a:rPr lang="pt-BR" sz="2400" dirty="0" err="1" smtClean="0">
                <a:solidFill>
                  <a:schemeClr val="bg1"/>
                </a:solidFill>
              </a:rPr>
              <a:t>Kapteyn</a:t>
            </a:r>
            <a:endParaRPr lang="pt-BR" sz="2400" dirty="0" smtClean="0">
              <a:solidFill>
                <a:schemeClr val="bg1"/>
              </a:solidFill>
            </a:endParaRPr>
          </a:p>
          <a:p>
            <a:pPr marL="285750" indent="-285750">
              <a:buFont typeface="Arial" panose="020B0604020202020204" pitchFamily="34" charset="0"/>
              <a:buChar char="•"/>
            </a:pPr>
            <a:r>
              <a:rPr lang="pt-BR" sz="2400" dirty="0" err="1">
                <a:solidFill>
                  <a:schemeClr val="bg1"/>
                </a:solidFill>
              </a:rPr>
              <a:t>Harlow</a:t>
            </a:r>
            <a:r>
              <a:rPr lang="pt-BR" sz="2400" dirty="0">
                <a:solidFill>
                  <a:schemeClr val="bg1"/>
                </a:solidFill>
              </a:rPr>
              <a:t> </a:t>
            </a:r>
            <a:r>
              <a:rPr lang="pt-BR" sz="2400" dirty="0" err="1">
                <a:solidFill>
                  <a:schemeClr val="bg1"/>
                </a:solidFill>
              </a:rPr>
              <a:t>Shapley</a:t>
            </a:r>
            <a:r>
              <a:rPr lang="pt-BR" dirty="0"/>
              <a:t> </a:t>
            </a:r>
            <a:endParaRPr lang="pt-BR" dirty="0" smtClean="0"/>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endParaRPr lang="pt-BR" dirty="0"/>
          </a:p>
        </p:txBody>
      </p:sp>
    </p:spTree>
    <p:extLst>
      <p:ext uri="{BB962C8B-B14F-4D97-AF65-F5344CB8AC3E}">
        <p14:creationId xmlns="" xmlns:p14="http://schemas.microsoft.com/office/powerpoint/2010/main" val="70066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galileu-luneta-pb.jpg"/>
          <p:cNvPicPr>
            <a:picLocks noChangeAspect="1"/>
          </p:cNvPicPr>
          <p:nvPr/>
        </p:nvPicPr>
        <p:blipFill>
          <a:blip r:embed="rId2" cstate="print"/>
          <a:stretch>
            <a:fillRect/>
          </a:stretch>
        </p:blipFill>
        <p:spPr>
          <a:xfrm>
            <a:off x="5067464" y="2204864"/>
            <a:ext cx="3923928" cy="3688492"/>
          </a:xfrm>
          <a:prstGeom prst="rect">
            <a:avLst/>
          </a:prstGeom>
          <a:ln>
            <a:noFill/>
          </a:ln>
          <a:effectLst>
            <a:softEdge rad="112500"/>
          </a:effectLst>
        </p:spPr>
      </p:pic>
      <p:sp>
        <p:nvSpPr>
          <p:cNvPr id="5" name="CaixaDeTexto 4"/>
          <p:cNvSpPr txBox="1"/>
          <p:nvPr/>
        </p:nvSpPr>
        <p:spPr>
          <a:xfrm>
            <a:off x="-133143" y="260648"/>
            <a:ext cx="9068573" cy="646331"/>
          </a:xfrm>
          <a:prstGeom prst="rect">
            <a:avLst/>
          </a:prstGeom>
          <a:noFill/>
        </p:spPr>
        <p:txBody>
          <a:bodyPr wrap="none" rtlCol="0">
            <a:spAutoFit/>
          </a:bodyPr>
          <a:lstStyle/>
          <a:p>
            <a:pPr algn="ctr"/>
            <a:r>
              <a:rPr lang="pt-BR" sz="3600" dirty="0" smtClean="0"/>
              <a:t>A  </a:t>
            </a:r>
            <a:r>
              <a:rPr lang="pt-BR" sz="3600" dirty="0" smtClean="0">
                <a:solidFill>
                  <a:schemeClr val="bg1"/>
                </a:solidFill>
              </a:rPr>
              <a:t>Via </a:t>
            </a:r>
            <a:r>
              <a:rPr lang="pt-BR" sz="3600" smtClean="0">
                <a:solidFill>
                  <a:schemeClr val="bg1"/>
                </a:solidFill>
              </a:rPr>
              <a:t>Láctea </a:t>
            </a:r>
            <a:r>
              <a:rPr lang="pt-BR" sz="3600" smtClean="0">
                <a:solidFill>
                  <a:schemeClr val="bg1"/>
                </a:solidFill>
              </a:rPr>
              <a:t>no/sob </a:t>
            </a:r>
            <a:r>
              <a:rPr lang="pt-BR" sz="3600" dirty="0" smtClean="0">
                <a:solidFill>
                  <a:schemeClr val="bg1"/>
                </a:solidFill>
              </a:rPr>
              <a:t>os olhos de Galileu Galilei</a:t>
            </a:r>
            <a:endParaRPr lang="pt-BR" sz="3600" dirty="0">
              <a:solidFill>
                <a:schemeClr val="bg1"/>
              </a:solidFill>
            </a:endParaRPr>
          </a:p>
        </p:txBody>
      </p:sp>
      <p:sp>
        <p:nvSpPr>
          <p:cNvPr id="6" name="Retângulo 5"/>
          <p:cNvSpPr/>
          <p:nvPr/>
        </p:nvSpPr>
        <p:spPr>
          <a:xfrm>
            <a:off x="0" y="1340768"/>
            <a:ext cx="5904656" cy="1323439"/>
          </a:xfrm>
          <a:prstGeom prst="rect">
            <a:avLst/>
          </a:prstGeom>
        </p:spPr>
        <p:txBody>
          <a:bodyPr wrap="square">
            <a:spAutoFit/>
          </a:bodyPr>
          <a:lstStyle/>
          <a:p>
            <a:pPr algn="just">
              <a:buFont typeface="Arial" pitchFamily="34" charset="0"/>
              <a:buChar char="•"/>
            </a:pPr>
            <a:r>
              <a:rPr lang="pt-BR" sz="2000" b="0" kern="0" dirty="0" smtClean="0">
                <a:solidFill>
                  <a:schemeClr val="bg1"/>
                </a:solidFill>
                <a:latin typeface="+mj-lt"/>
              </a:rPr>
              <a:t> Galileu mostrou no séc. XVII que a Via Láctea tem “constituição estelar”;</a:t>
            </a:r>
          </a:p>
          <a:p>
            <a:pPr>
              <a:buFont typeface="Arial" pitchFamily="34" charset="0"/>
              <a:buChar char="•"/>
            </a:pPr>
            <a:endParaRPr lang="pt-BR" sz="2000" kern="0" dirty="0">
              <a:solidFill>
                <a:schemeClr val="bg1"/>
              </a:solidFill>
              <a:latin typeface="+mj-lt"/>
            </a:endParaRPr>
          </a:p>
          <a:p>
            <a:pPr>
              <a:buFont typeface="Arial" pitchFamily="34" charset="0"/>
              <a:buChar char="•"/>
            </a:pPr>
            <a:endParaRPr lang="pt-BR" sz="2000" dirty="0">
              <a:solidFill>
                <a:schemeClr val="bg1"/>
              </a:solidFill>
              <a:latin typeface="+mj-lt"/>
            </a:endParaRPr>
          </a:p>
        </p:txBody>
      </p:sp>
      <p:sp>
        <p:nvSpPr>
          <p:cNvPr id="7" name="Retângulo 6"/>
          <p:cNvSpPr/>
          <p:nvPr/>
        </p:nvSpPr>
        <p:spPr>
          <a:xfrm>
            <a:off x="0" y="2348880"/>
            <a:ext cx="4824536" cy="1323439"/>
          </a:xfrm>
          <a:prstGeom prst="rect">
            <a:avLst/>
          </a:prstGeom>
        </p:spPr>
        <p:txBody>
          <a:bodyPr wrap="square">
            <a:spAutoFit/>
          </a:bodyPr>
          <a:lstStyle/>
          <a:p>
            <a:pPr algn="just">
              <a:buFont typeface="Arial" pitchFamily="34" charset="0"/>
              <a:buChar char="•"/>
            </a:pPr>
            <a:r>
              <a:rPr lang="pt-BR" sz="2000" b="0" kern="0" dirty="0" smtClean="0">
                <a:solidFill>
                  <a:schemeClr val="bg1"/>
                </a:solidFill>
                <a:latin typeface="+mj-lt"/>
                <a:cs typeface="Times New Roman" pitchFamily="18" charset="0"/>
              </a:rPr>
              <a:t>  As regiões escuras, como o “Saco de Carvão” não são regiões sem estrelas e sim nuvens de gás que bloqueiam a luz das estrelas de fundo.</a:t>
            </a:r>
            <a:endParaRPr lang="pt-BR" sz="2000" dirty="0">
              <a:solidFill>
                <a:schemeClr val="bg1"/>
              </a:solidFill>
              <a:latin typeface="+mj-lt"/>
              <a:cs typeface="Times New Roman" pitchFamily="18" charset="0"/>
            </a:endParaRPr>
          </a:p>
        </p:txBody>
      </p:sp>
      <p:pic>
        <p:nvPicPr>
          <p:cNvPr id="8" name="Imagem 7" descr="1.png"/>
          <p:cNvPicPr>
            <a:picLocks noChangeAspect="1"/>
          </p:cNvPicPr>
          <p:nvPr/>
        </p:nvPicPr>
        <p:blipFill>
          <a:blip r:embed="rId3" cstate="print"/>
          <a:stretch>
            <a:fillRect/>
          </a:stretch>
        </p:blipFill>
        <p:spPr>
          <a:xfrm>
            <a:off x="2807025" y="3623357"/>
            <a:ext cx="1860428" cy="3060215"/>
          </a:xfrm>
          <a:prstGeom prst="rect">
            <a:avLst/>
          </a:prstGeom>
          <a:ln>
            <a:noFill/>
          </a:ln>
          <a:effectLst>
            <a:softEdge rad="112500"/>
          </a:effectLst>
        </p:spPr>
      </p:pic>
      <p:sp>
        <p:nvSpPr>
          <p:cNvPr id="2" name="CaixaDeTexto 1"/>
          <p:cNvSpPr txBox="1"/>
          <p:nvPr/>
        </p:nvSpPr>
        <p:spPr>
          <a:xfrm>
            <a:off x="395536" y="4221088"/>
            <a:ext cx="2016732" cy="830997"/>
          </a:xfrm>
          <a:prstGeom prst="rect">
            <a:avLst/>
          </a:prstGeom>
          <a:noFill/>
        </p:spPr>
        <p:txBody>
          <a:bodyPr wrap="square" rtlCol="0">
            <a:spAutoFit/>
          </a:bodyPr>
          <a:lstStyle/>
          <a:p>
            <a:r>
              <a:rPr lang="pt-BR" sz="2400" dirty="0" smtClean="0">
                <a:solidFill>
                  <a:srgbClr val="FFFF00"/>
                </a:solidFill>
              </a:rPr>
              <a:t>Mas como é a Via Láctea??</a:t>
            </a:r>
            <a:endParaRPr lang="pt-BR"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15.jpg"/>
          <p:cNvPicPr>
            <a:picLocks noGrp="1" noChangeAspect="1"/>
          </p:cNvPicPr>
          <p:nvPr>
            <p:ph idx="1"/>
          </p:nvPr>
        </p:nvPicPr>
        <p:blipFill>
          <a:blip r:embed="rId2" cstate="print"/>
          <a:stretch>
            <a:fillRect/>
          </a:stretch>
        </p:blipFill>
        <p:spPr>
          <a:xfrm>
            <a:off x="6819984" y="548680"/>
            <a:ext cx="2324016" cy="3201219"/>
          </a:xfrm>
          <a:prstGeom prst="rect">
            <a:avLst/>
          </a:prstGeom>
          <a:ln>
            <a:noFill/>
          </a:ln>
          <a:effectLst>
            <a:softEdge rad="112500"/>
          </a:effectLst>
        </p:spPr>
      </p:pic>
      <p:sp>
        <p:nvSpPr>
          <p:cNvPr id="6" name="CaixaDeTexto 5"/>
          <p:cNvSpPr txBox="1"/>
          <p:nvPr/>
        </p:nvSpPr>
        <p:spPr>
          <a:xfrm>
            <a:off x="7308304" y="3789040"/>
            <a:ext cx="1665071" cy="369332"/>
          </a:xfrm>
          <a:prstGeom prst="rect">
            <a:avLst/>
          </a:prstGeom>
          <a:noFill/>
        </p:spPr>
        <p:txBody>
          <a:bodyPr wrap="none" rtlCol="0">
            <a:spAutoFit/>
          </a:bodyPr>
          <a:lstStyle/>
          <a:p>
            <a:r>
              <a:rPr lang="pt-BR" dirty="0" smtClean="0">
                <a:solidFill>
                  <a:schemeClr val="bg1"/>
                </a:solidFill>
              </a:rPr>
              <a:t>William </a:t>
            </a:r>
            <a:r>
              <a:rPr lang="pt-BR" dirty="0" err="1" smtClean="0">
                <a:solidFill>
                  <a:schemeClr val="bg1"/>
                </a:solidFill>
              </a:rPr>
              <a:t>Hershel</a:t>
            </a:r>
            <a:endParaRPr lang="pt-BR" dirty="0">
              <a:solidFill>
                <a:schemeClr val="bg1"/>
              </a:solidFill>
            </a:endParaRPr>
          </a:p>
        </p:txBody>
      </p:sp>
      <p:pic>
        <p:nvPicPr>
          <p:cNvPr id="4" name="Imagem 3" descr="12.png"/>
          <p:cNvPicPr>
            <a:picLocks noChangeAspect="1"/>
          </p:cNvPicPr>
          <p:nvPr/>
        </p:nvPicPr>
        <p:blipFill>
          <a:blip r:embed="rId3" cstate="print"/>
          <a:stretch>
            <a:fillRect/>
          </a:stretch>
        </p:blipFill>
        <p:spPr>
          <a:xfrm>
            <a:off x="323528" y="1196752"/>
            <a:ext cx="6434189" cy="1926404"/>
          </a:xfrm>
          <a:prstGeom prst="rect">
            <a:avLst/>
          </a:prstGeom>
        </p:spPr>
      </p:pic>
      <p:pic>
        <p:nvPicPr>
          <p:cNvPr id="7" name="Imagem 6" descr="Sem título.png"/>
          <p:cNvPicPr>
            <a:picLocks noChangeAspect="1"/>
          </p:cNvPicPr>
          <p:nvPr/>
        </p:nvPicPr>
        <p:blipFill>
          <a:blip r:embed="rId4" cstate="print"/>
          <a:stretch>
            <a:fillRect/>
          </a:stretch>
        </p:blipFill>
        <p:spPr>
          <a:xfrm>
            <a:off x="611560" y="3721573"/>
            <a:ext cx="2014857" cy="3136427"/>
          </a:xfrm>
          <a:prstGeom prst="rect">
            <a:avLst/>
          </a:prstGeom>
          <a:ln>
            <a:noFill/>
          </a:ln>
          <a:effectLst>
            <a:softEdge rad="112500"/>
          </a:effectLst>
        </p:spPr>
      </p:pic>
      <p:sp>
        <p:nvSpPr>
          <p:cNvPr id="8" name="Retângulo 7"/>
          <p:cNvSpPr/>
          <p:nvPr/>
        </p:nvSpPr>
        <p:spPr>
          <a:xfrm>
            <a:off x="3275856" y="4581128"/>
            <a:ext cx="5328592" cy="1015663"/>
          </a:xfrm>
          <a:prstGeom prst="rect">
            <a:avLst/>
          </a:prstGeom>
        </p:spPr>
        <p:txBody>
          <a:bodyPr wrap="square">
            <a:spAutoFit/>
          </a:bodyPr>
          <a:lstStyle/>
          <a:p>
            <a:pPr algn="just"/>
            <a:r>
              <a:rPr lang="pt-BR" sz="2000" dirty="0" smtClean="0">
                <a:solidFill>
                  <a:schemeClr val="bg1"/>
                </a:solidFill>
              </a:rPr>
              <a:t>Em 1785, </a:t>
            </a:r>
            <a:r>
              <a:rPr lang="pt-BR" sz="2000" b="1" dirty="0" smtClean="0">
                <a:solidFill>
                  <a:schemeClr val="bg1"/>
                </a:solidFill>
              </a:rPr>
              <a:t>William </a:t>
            </a:r>
            <a:r>
              <a:rPr lang="pt-BR" sz="2000" b="1" dirty="0" err="1" smtClean="0">
                <a:solidFill>
                  <a:schemeClr val="bg1"/>
                </a:solidFill>
              </a:rPr>
              <a:t>Herschel</a:t>
            </a:r>
            <a:r>
              <a:rPr lang="pt-BR" sz="2000" dirty="0" smtClean="0">
                <a:solidFill>
                  <a:schemeClr val="bg1"/>
                </a:solidFill>
              </a:rPr>
              <a:t> foi o primeiro a elaborar um mapa da </a:t>
            </a:r>
            <a:r>
              <a:rPr lang="pt-BR" sz="2000" b="1" dirty="0" smtClean="0">
                <a:solidFill>
                  <a:schemeClr val="bg1"/>
                </a:solidFill>
              </a:rPr>
              <a:t>Via Láctea</a:t>
            </a:r>
            <a:r>
              <a:rPr lang="pt-BR" sz="2000" dirty="0" smtClean="0">
                <a:solidFill>
                  <a:schemeClr val="bg1"/>
                </a:solidFill>
              </a:rPr>
              <a:t> contando as estrelas em nossa galáxia.</a:t>
            </a:r>
            <a:endParaRPr lang="pt-BR" sz="2000" dirty="0">
              <a:solidFill>
                <a:schemeClr val="bg1"/>
              </a:solidFill>
            </a:endParaRPr>
          </a:p>
        </p:txBody>
      </p:sp>
      <p:sp>
        <p:nvSpPr>
          <p:cNvPr id="9" name="Retângulo 8"/>
          <p:cNvSpPr/>
          <p:nvPr/>
        </p:nvSpPr>
        <p:spPr>
          <a:xfrm>
            <a:off x="323528" y="3140968"/>
            <a:ext cx="6479704" cy="523220"/>
          </a:xfrm>
          <a:prstGeom prst="rect">
            <a:avLst/>
          </a:prstGeom>
        </p:spPr>
        <p:txBody>
          <a:bodyPr wrap="square">
            <a:spAutoFit/>
          </a:bodyPr>
          <a:lstStyle/>
          <a:p>
            <a:pPr algn="ctr"/>
            <a:r>
              <a:rPr lang="pt-BR" sz="1400" dirty="0" smtClean="0">
                <a:solidFill>
                  <a:schemeClr val="bg1"/>
                </a:solidFill>
              </a:rPr>
              <a:t>Desenho esquemático da Via Láctea feita por William </a:t>
            </a:r>
            <a:r>
              <a:rPr lang="pt-BR" sz="1400" dirty="0" err="1" smtClean="0">
                <a:solidFill>
                  <a:schemeClr val="bg1"/>
                </a:solidFill>
              </a:rPr>
              <a:t>Herschel</a:t>
            </a:r>
            <a:r>
              <a:rPr lang="pt-BR" sz="1400" dirty="0" smtClean="0">
                <a:solidFill>
                  <a:schemeClr val="bg1"/>
                </a:solidFill>
              </a:rPr>
              <a:t>, baseado em sua contagem das estrelas</a:t>
            </a:r>
            <a:endParaRPr lang="pt-BR" sz="1400" dirty="0">
              <a:solidFill>
                <a:schemeClr val="bg1"/>
              </a:solidFill>
            </a:endParaRPr>
          </a:p>
        </p:txBody>
      </p:sp>
      <p:sp>
        <p:nvSpPr>
          <p:cNvPr id="10" name="CaixaDeTexto 9"/>
          <p:cNvSpPr txBox="1"/>
          <p:nvPr/>
        </p:nvSpPr>
        <p:spPr>
          <a:xfrm>
            <a:off x="755576" y="188640"/>
            <a:ext cx="6142259" cy="707886"/>
          </a:xfrm>
          <a:prstGeom prst="rect">
            <a:avLst/>
          </a:prstGeom>
          <a:noFill/>
        </p:spPr>
        <p:txBody>
          <a:bodyPr wrap="none" rtlCol="0">
            <a:spAutoFit/>
          </a:bodyPr>
          <a:lstStyle/>
          <a:p>
            <a:r>
              <a:rPr lang="pt-BR" sz="4000" dirty="0" smtClean="0">
                <a:solidFill>
                  <a:schemeClr val="bg1"/>
                </a:solidFill>
              </a:rPr>
              <a:t>Willian </a:t>
            </a:r>
            <a:r>
              <a:rPr lang="pt-BR" sz="4000" dirty="0" err="1" smtClean="0">
                <a:solidFill>
                  <a:schemeClr val="bg1"/>
                </a:solidFill>
              </a:rPr>
              <a:t>Hershel</a:t>
            </a:r>
            <a:r>
              <a:rPr lang="pt-BR" sz="4000" dirty="0" smtClean="0">
                <a:solidFill>
                  <a:schemeClr val="bg1"/>
                </a:solidFill>
              </a:rPr>
              <a:t> (1738-1822)</a:t>
            </a:r>
            <a:r>
              <a:rPr lang="pt-BR" sz="4000" dirty="0" smtClean="0"/>
              <a:t>)</a:t>
            </a:r>
            <a:endParaRPr lang="pt-BR"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19672" y="188640"/>
            <a:ext cx="6281143" cy="707886"/>
          </a:xfrm>
          <a:prstGeom prst="rect">
            <a:avLst/>
          </a:prstGeom>
        </p:spPr>
        <p:txBody>
          <a:bodyPr wrap="none">
            <a:spAutoFit/>
          </a:bodyPr>
          <a:lstStyle/>
          <a:p>
            <a:r>
              <a:rPr lang="pt-BR" sz="4000" dirty="0" err="1" smtClean="0">
                <a:solidFill>
                  <a:schemeClr val="bg1"/>
                </a:solidFill>
              </a:rPr>
              <a:t>Jacobus</a:t>
            </a:r>
            <a:r>
              <a:rPr lang="pt-BR" sz="4000" dirty="0" smtClean="0">
                <a:solidFill>
                  <a:schemeClr val="bg1"/>
                </a:solidFill>
              </a:rPr>
              <a:t> Kapteyn (1851-1922)</a:t>
            </a:r>
            <a:endParaRPr lang="pt-BR" sz="4000" dirty="0">
              <a:solidFill>
                <a:schemeClr val="bg1"/>
              </a:solidFill>
            </a:endParaRPr>
          </a:p>
        </p:txBody>
      </p:sp>
      <p:pic>
        <p:nvPicPr>
          <p:cNvPr id="5" name="Imagem 4" descr="download.jpg"/>
          <p:cNvPicPr>
            <a:picLocks noChangeAspect="1"/>
          </p:cNvPicPr>
          <p:nvPr/>
        </p:nvPicPr>
        <p:blipFill>
          <a:blip r:embed="rId2" cstate="print"/>
          <a:stretch>
            <a:fillRect/>
          </a:stretch>
        </p:blipFill>
        <p:spPr>
          <a:xfrm>
            <a:off x="395536" y="1340768"/>
            <a:ext cx="2520280" cy="3024336"/>
          </a:xfrm>
          <a:prstGeom prst="rect">
            <a:avLst/>
          </a:prstGeom>
        </p:spPr>
      </p:pic>
      <p:sp>
        <p:nvSpPr>
          <p:cNvPr id="6" name="CaixaDeTexto 5"/>
          <p:cNvSpPr txBox="1"/>
          <p:nvPr/>
        </p:nvSpPr>
        <p:spPr>
          <a:xfrm>
            <a:off x="755576" y="4437112"/>
            <a:ext cx="1735219" cy="369332"/>
          </a:xfrm>
          <a:prstGeom prst="rect">
            <a:avLst/>
          </a:prstGeom>
          <a:noFill/>
        </p:spPr>
        <p:txBody>
          <a:bodyPr wrap="none" rtlCol="0">
            <a:spAutoFit/>
          </a:bodyPr>
          <a:lstStyle/>
          <a:p>
            <a:pPr algn="ctr"/>
            <a:r>
              <a:rPr lang="pt-BR" dirty="0" err="1" smtClean="0">
                <a:solidFill>
                  <a:schemeClr val="bg1"/>
                </a:solidFill>
              </a:rPr>
              <a:t>Jacobus</a:t>
            </a:r>
            <a:r>
              <a:rPr lang="pt-BR" dirty="0" smtClean="0">
                <a:solidFill>
                  <a:schemeClr val="bg1"/>
                </a:solidFill>
              </a:rPr>
              <a:t> Kapteyn</a:t>
            </a:r>
            <a:endParaRPr lang="pt-BR" dirty="0">
              <a:solidFill>
                <a:schemeClr val="bg1"/>
              </a:solidFill>
            </a:endParaRPr>
          </a:p>
        </p:txBody>
      </p:sp>
      <p:pic>
        <p:nvPicPr>
          <p:cNvPr id="7" name="Imagem 6" descr="kapteyn.gif"/>
          <p:cNvPicPr>
            <a:picLocks noChangeAspect="1"/>
          </p:cNvPicPr>
          <p:nvPr/>
        </p:nvPicPr>
        <p:blipFill>
          <a:blip r:embed="rId3" cstate="print"/>
          <a:stretch>
            <a:fillRect/>
          </a:stretch>
        </p:blipFill>
        <p:spPr>
          <a:xfrm>
            <a:off x="3697246" y="3586795"/>
            <a:ext cx="5446754" cy="3271205"/>
          </a:xfrm>
          <a:prstGeom prst="rect">
            <a:avLst/>
          </a:prstGeom>
          <a:ln>
            <a:noFill/>
          </a:ln>
          <a:effectLst>
            <a:softEdge rad="112500"/>
          </a:effectLst>
        </p:spPr>
      </p:pic>
      <p:sp>
        <p:nvSpPr>
          <p:cNvPr id="9" name="Retângulo 8"/>
          <p:cNvSpPr/>
          <p:nvPr/>
        </p:nvSpPr>
        <p:spPr>
          <a:xfrm>
            <a:off x="3563888" y="1628800"/>
            <a:ext cx="5256584" cy="1200329"/>
          </a:xfrm>
          <a:prstGeom prst="rect">
            <a:avLst/>
          </a:prstGeom>
        </p:spPr>
        <p:txBody>
          <a:bodyPr wrap="square">
            <a:spAutoFit/>
          </a:bodyPr>
          <a:lstStyle/>
          <a:p>
            <a:pPr algn="just"/>
            <a:r>
              <a:rPr lang="pt-BR" dirty="0" smtClean="0">
                <a:solidFill>
                  <a:schemeClr val="bg1"/>
                </a:solidFill>
              </a:rPr>
              <a:t>Kapteyn fez contagem das estrelas registradas em placas fotográficas e determinou as distâncias das estrelas próximas medindo suas paralaxes e movimentos próprios.</a:t>
            </a:r>
            <a:endParaRPr lang="pt-B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ownload (1).jpg"/>
          <p:cNvPicPr>
            <a:picLocks noChangeAspect="1"/>
          </p:cNvPicPr>
          <p:nvPr/>
        </p:nvPicPr>
        <p:blipFill>
          <a:blip r:embed="rId2" cstate="print"/>
          <a:stretch>
            <a:fillRect/>
          </a:stretch>
        </p:blipFill>
        <p:spPr>
          <a:xfrm>
            <a:off x="6372200" y="1196752"/>
            <a:ext cx="2445618" cy="3219232"/>
          </a:xfrm>
          <a:prstGeom prst="rect">
            <a:avLst/>
          </a:prstGeom>
        </p:spPr>
      </p:pic>
      <p:pic>
        <p:nvPicPr>
          <p:cNvPr id="5" name="Imagem 4" descr="download (2).jpg"/>
          <p:cNvPicPr>
            <a:picLocks noChangeAspect="1"/>
          </p:cNvPicPr>
          <p:nvPr/>
        </p:nvPicPr>
        <p:blipFill>
          <a:blip r:embed="rId3" cstate="print"/>
          <a:stretch>
            <a:fillRect/>
          </a:stretch>
        </p:blipFill>
        <p:spPr>
          <a:xfrm>
            <a:off x="318232" y="3241892"/>
            <a:ext cx="4866309" cy="3168352"/>
          </a:xfrm>
          <a:prstGeom prst="rect">
            <a:avLst/>
          </a:prstGeom>
        </p:spPr>
      </p:pic>
      <p:sp>
        <p:nvSpPr>
          <p:cNvPr id="6" name="Retângulo 5"/>
          <p:cNvSpPr/>
          <p:nvPr/>
        </p:nvSpPr>
        <p:spPr>
          <a:xfrm>
            <a:off x="611560" y="332656"/>
            <a:ext cx="6078459" cy="707886"/>
          </a:xfrm>
          <a:prstGeom prst="rect">
            <a:avLst/>
          </a:prstGeom>
        </p:spPr>
        <p:txBody>
          <a:bodyPr wrap="none">
            <a:spAutoFit/>
          </a:bodyPr>
          <a:lstStyle/>
          <a:p>
            <a:r>
              <a:rPr lang="pt-BR" sz="4000" dirty="0" err="1" smtClean="0">
                <a:solidFill>
                  <a:schemeClr val="bg1"/>
                </a:solidFill>
              </a:rPr>
              <a:t>Harlow</a:t>
            </a:r>
            <a:r>
              <a:rPr lang="pt-BR" sz="4000" dirty="0" smtClean="0">
                <a:solidFill>
                  <a:schemeClr val="bg1"/>
                </a:solidFill>
              </a:rPr>
              <a:t> </a:t>
            </a:r>
            <a:r>
              <a:rPr lang="pt-BR" sz="4000" dirty="0" err="1" smtClean="0">
                <a:solidFill>
                  <a:schemeClr val="bg1"/>
                </a:solidFill>
              </a:rPr>
              <a:t>Shapley</a:t>
            </a:r>
            <a:r>
              <a:rPr lang="pt-BR" sz="4000" dirty="0" smtClean="0">
                <a:solidFill>
                  <a:schemeClr val="bg1"/>
                </a:solidFill>
              </a:rPr>
              <a:t> (1885-1972)</a:t>
            </a:r>
            <a:endParaRPr lang="pt-BR" sz="4000" dirty="0">
              <a:solidFill>
                <a:schemeClr val="bg1"/>
              </a:solidFill>
            </a:endParaRPr>
          </a:p>
        </p:txBody>
      </p:sp>
      <p:sp>
        <p:nvSpPr>
          <p:cNvPr id="2" name="Retângulo 1"/>
          <p:cNvSpPr/>
          <p:nvPr/>
        </p:nvSpPr>
        <p:spPr>
          <a:xfrm>
            <a:off x="6948264" y="4424749"/>
            <a:ext cx="1695529" cy="369332"/>
          </a:xfrm>
          <a:prstGeom prst="rect">
            <a:avLst/>
          </a:prstGeom>
        </p:spPr>
        <p:txBody>
          <a:bodyPr wrap="none">
            <a:spAutoFit/>
          </a:bodyPr>
          <a:lstStyle/>
          <a:p>
            <a:r>
              <a:rPr lang="pt-BR" dirty="0" err="1">
                <a:solidFill>
                  <a:schemeClr val="bg1"/>
                </a:solidFill>
              </a:rPr>
              <a:t>Harlow</a:t>
            </a:r>
            <a:r>
              <a:rPr lang="pt-BR" dirty="0">
                <a:solidFill>
                  <a:schemeClr val="bg1"/>
                </a:solidFill>
              </a:rPr>
              <a:t> </a:t>
            </a:r>
            <a:r>
              <a:rPr lang="pt-BR" dirty="0" err="1">
                <a:solidFill>
                  <a:schemeClr val="bg1"/>
                </a:solidFill>
              </a:rPr>
              <a:t>Shapley</a:t>
            </a:r>
            <a:r>
              <a:rPr lang="pt-BR" dirty="0">
                <a:solidFill>
                  <a:schemeClr val="bg1"/>
                </a:solidFill>
              </a:rPr>
              <a:t> </a:t>
            </a:r>
          </a:p>
        </p:txBody>
      </p:sp>
      <p:sp>
        <p:nvSpPr>
          <p:cNvPr id="3" name="CaixaDeTexto 2"/>
          <p:cNvSpPr txBox="1"/>
          <p:nvPr/>
        </p:nvSpPr>
        <p:spPr>
          <a:xfrm>
            <a:off x="636465" y="1475054"/>
            <a:ext cx="4229844" cy="830997"/>
          </a:xfrm>
          <a:prstGeom prst="rect">
            <a:avLst/>
          </a:prstGeom>
          <a:noFill/>
        </p:spPr>
        <p:txBody>
          <a:bodyPr wrap="square" rtlCol="0">
            <a:spAutoFit/>
          </a:bodyPr>
          <a:lstStyle/>
          <a:p>
            <a:pPr algn="just"/>
            <a:r>
              <a:rPr lang="pt-BR" sz="2400" dirty="0" smtClean="0">
                <a:solidFill>
                  <a:srgbClr val="FFFF00"/>
                </a:solidFill>
              </a:rPr>
              <a:t>O Sol está localizado em uma região periférica na Via Láctea!!</a:t>
            </a:r>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500313" y="828675"/>
            <a:ext cx="6643687" cy="6029325"/>
          </a:xfrm>
          <a:prstGeom prst="rect">
            <a:avLst/>
          </a:prstGeom>
          <a:noFill/>
          <a:ln w="9525">
            <a:noFill/>
            <a:miter lim="800000"/>
            <a:headEnd/>
            <a:tailEnd/>
          </a:ln>
        </p:spPr>
      </p:pic>
      <p:sp>
        <p:nvSpPr>
          <p:cNvPr id="13315" name="Título 3"/>
          <p:cNvSpPr>
            <a:spLocks noGrp="1"/>
          </p:cNvSpPr>
          <p:nvPr>
            <p:ph type="title"/>
          </p:nvPr>
        </p:nvSpPr>
        <p:spPr>
          <a:xfrm>
            <a:off x="0" y="0"/>
            <a:ext cx="9001125" cy="928688"/>
          </a:xfrm>
        </p:spPr>
        <p:txBody>
          <a:bodyPr/>
          <a:lstStyle/>
          <a:p>
            <a:r>
              <a:rPr lang="pt-BR" dirty="0" smtClean="0"/>
              <a:t>A </a:t>
            </a:r>
            <a:r>
              <a:rPr lang="pt-BR" dirty="0" smtClean="0">
                <a:solidFill>
                  <a:schemeClr val="bg1"/>
                </a:solidFill>
              </a:rPr>
              <a:t>Via Láctea vista de frente</a:t>
            </a:r>
          </a:p>
        </p:txBody>
      </p:sp>
      <p:sp>
        <p:nvSpPr>
          <p:cNvPr id="5" name="Título 3"/>
          <p:cNvSpPr txBox="1">
            <a:spLocks/>
          </p:cNvSpPr>
          <p:nvPr/>
        </p:nvSpPr>
        <p:spPr bwMode="auto">
          <a:xfrm>
            <a:off x="0" y="5929313"/>
            <a:ext cx="9001125" cy="928687"/>
          </a:xfrm>
          <a:prstGeom prst="rect">
            <a:avLst/>
          </a:prstGeom>
          <a:noFill/>
          <a:ln w="9525">
            <a:noFill/>
            <a:miter lim="800000"/>
            <a:headEnd/>
            <a:tailEnd/>
          </a:ln>
        </p:spPr>
        <p:txBody>
          <a:bodyPr lIns="92075" tIns="46038" rIns="92075" bIns="46038" anchor="ctr"/>
          <a:lstStyle/>
          <a:p>
            <a:pPr algn="r">
              <a:defRPr/>
            </a:pPr>
            <a:r>
              <a:rPr lang="pt-BR" sz="4000" b="0" kern="0">
                <a:solidFill>
                  <a:schemeClr val="accent6">
                    <a:lumMod val="40000"/>
                    <a:lumOff val="60000"/>
                  </a:schemeClr>
                </a:solidFill>
                <a:latin typeface="Century Gothic" pitchFamily="34" charset="0"/>
                <a:ea typeface="+mj-ea"/>
                <a:cs typeface="+mj-cs"/>
              </a:rPr>
              <a:t>(concepção artística)</a:t>
            </a:r>
          </a:p>
        </p:txBody>
      </p:sp>
      <p:sp>
        <p:nvSpPr>
          <p:cNvPr id="12" name="Chave esquerda 11"/>
          <p:cNvSpPr>
            <a:spLocks/>
          </p:cNvSpPr>
          <p:nvPr/>
        </p:nvSpPr>
        <p:spPr bwMode="auto">
          <a:xfrm>
            <a:off x="2357438" y="1000125"/>
            <a:ext cx="571500" cy="5643563"/>
          </a:xfrm>
          <a:prstGeom prst="leftBrace">
            <a:avLst>
              <a:gd name="adj1" fmla="val 65650"/>
              <a:gd name="adj2" fmla="val 5000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13" name="Título 3"/>
          <p:cNvSpPr txBox="1">
            <a:spLocks/>
          </p:cNvSpPr>
          <p:nvPr/>
        </p:nvSpPr>
        <p:spPr bwMode="auto">
          <a:xfrm>
            <a:off x="438150" y="3286125"/>
            <a:ext cx="2062163" cy="928688"/>
          </a:xfrm>
          <a:prstGeom prst="rect">
            <a:avLst/>
          </a:prstGeom>
          <a:noFill/>
          <a:ln w="9525">
            <a:noFill/>
            <a:miter lim="800000"/>
            <a:headEnd/>
            <a:tailEnd/>
          </a:ln>
        </p:spPr>
        <p:txBody>
          <a:bodyPr lIns="92075" tIns="46038" rIns="92075" bIns="46038" anchor="ctr"/>
          <a:lstStyle/>
          <a:p>
            <a:pPr algn="l">
              <a:defRPr/>
            </a:pPr>
            <a:r>
              <a:rPr lang="pt-BR" sz="2800" b="0" kern="0" dirty="0">
                <a:solidFill>
                  <a:schemeClr val="bg1"/>
                </a:solidFill>
                <a:latin typeface="+mj-lt"/>
                <a:ea typeface="+mj-ea"/>
                <a:cs typeface="+mj-cs"/>
              </a:rPr>
              <a:t>100 mil </a:t>
            </a:r>
            <a:r>
              <a:rPr lang="pt-BR" sz="2800" b="0" kern="0" dirty="0" err="1">
                <a:solidFill>
                  <a:schemeClr val="bg1"/>
                </a:solidFill>
                <a:latin typeface="+mj-lt"/>
                <a:ea typeface="+mj-ea"/>
                <a:cs typeface="+mj-cs"/>
              </a:rPr>
              <a:t>a.l</a:t>
            </a:r>
            <a:r>
              <a:rPr lang="pt-BR" sz="2800" b="0" kern="0" dirty="0" err="1">
                <a:latin typeface="Century Gothic" pitchFamily="34" charset="0"/>
                <a:ea typeface="+mj-ea"/>
                <a:cs typeface="+mj-cs"/>
              </a:rPr>
              <a:t>.</a:t>
            </a:r>
            <a:endParaRPr lang="pt-BR" sz="2800" b="0" kern="0" dirty="0">
              <a:latin typeface="Century Gothic"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726</Words>
  <Application>Microsoft Office PowerPoint</Application>
  <PresentationFormat>Apresentação na tela (4:3)</PresentationFormat>
  <Paragraphs>143</Paragraphs>
  <Slides>29</Slides>
  <Notes>2</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Via Láctea, nossa Galáxia</vt:lpstr>
      <vt:lpstr>Slide 2</vt:lpstr>
      <vt:lpstr>Slide 3</vt:lpstr>
      <vt:lpstr>Slide 4</vt:lpstr>
      <vt:lpstr>Slide 5</vt:lpstr>
      <vt:lpstr>Slide 6</vt:lpstr>
      <vt:lpstr>Slide 7</vt:lpstr>
      <vt:lpstr>Slide 8</vt:lpstr>
      <vt:lpstr>A Via Láctea vista de frente</vt:lpstr>
      <vt:lpstr>O ano-luz</vt:lpstr>
      <vt:lpstr>Slide 11</vt:lpstr>
      <vt:lpstr>Slide 12</vt:lpstr>
      <vt:lpstr>A Via Láctea: vista oblíqua</vt:lpstr>
      <vt:lpstr>Como seria a Via Láctea de perfil</vt:lpstr>
      <vt:lpstr>Slide 15</vt:lpstr>
      <vt:lpstr>Via Láctea: estrutura</vt:lpstr>
      <vt:lpstr>Slide 17</vt:lpstr>
      <vt:lpstr>Slide 18</vt:lpstr>
      <vt:lpstr>Slide 19</vt:lpstr>
      <vt:lpstr>Slide 20</vt:lpstr>
      <vt:lpstr>Slide 21</vt:lpstr>
      <vt:lpstr>Slide 22</vt:lpstr>
      <vt:lpstr>Slide 23</vt:lpstr>
      <vt:lpstr>Colisão entre galáxias</vt:lpstr>
      <vt:lpstr>Slide 25</vt:lpstr>
      <vt:lpstr>Slide 26</vt:lpstr>
      <vt:lpstr>Slide 27</vt:lpstr>
      <vt:lpstr>Obrigada!!!</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Láctea, a nossa galáxia</dc:title>
  <dc:creator>Tamires</dc:creator>
  <cp:lastModifiedBy>Jorge</cp:lastModifiedBy>
  <cp:revision>36</cp:revision>
  <dcterms:created xsi:type="dcterms:W3CDTF">2015-06-06T16:38:59Z</dcterms:created>
  <dcterms:modified xsi:type="dcterms:W3CDTF">2015-06-29T11:26:18Z</dcterms:modified>
</cp:coreProperties>
</file>