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961" r:id="rId2"/>
    <p:sldId id="971" r:id="rId3"/>
    <p:sldId id="972" r:id="rId4"/>
    <p:sldId id="966" r:id="rId5"/>
    <p:sldId id="967" r:id="rId6"/>
    <p:sldId id="968" r:id="rId7"/>
    <p:sldId id="969" r:id="rId8"/>
    <p:sldId id="970" r:id="rId9"/>
    <p:sldId id="973" r:id="rId10"/>
    <p:sldId id="974" r:id="rId11"/>
    <p:sldId id="975" r:id="rId12"/>
    <p:sldId id="976" r:id="rId13"/>
    <p:sldId id="977" r:id="rId14"/>
    <p:sldId id="993" r:id="rId15"/>
    <p:sldId id="992" r:id="rId16"/>
    <p:sldId id="991" r:id="rId17"/>
    <p:sldId id="987" r:id="rId18"/>
    <p:sldId id="990" r:id="rId19"/>
    <p:sldId id="988" r:id="rId20"/>
    <p:sldId id="989" r:id="rId21"/>
    <p:sldId id="1000" r:id="rId22"/>
    <p:sldId id="981" r:id="rId23"/>
    <p:sldId id="982" r:id="rId24"/>
    <p:sldId id="980" r:id="rId25"/>
    <p:sldId id="983" r:id="rId26"/>
    <p:sldId id="984" r:id="rId27"/>
    <p:sldId id="1001" r:id="rId28"/>
    <p:sldId id="1004" r:id="rId29"/>
    <p:sldId id="1003" r:id="rId30"/>
    <p:sldId id="1005" r:id="rId31"/>
    <p:sldId id="1006" r:id="rId32"/>
    <p:sldId id="994" r:id="rId33"/>
    <p:sldId id="995" r:id="rId34"/>
    <p:sldId id="996" r:id="rId35"/>
    <p:sldId id="997" r:id="rId36"/>
    <p:sldId id="998" r:id="rId37"/>
    <p:sldId id="999" r:id="rId38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E8800"/>
    <a:srgbClr val="FFFFCC"/>
    <a:srgbClr val="143C2B"/>
    <a:srgbClr val="005392"/>
    <a:srgbClr val="000066"/>
    <a:srgbClr val="0000FF"/>
    <a:srgbClr val="0066FF"/>
    <a:srgbClr val="00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82174" autoAdjust="0"/>
  </p:normalViewPr>
  <p:slideViewPr>
    <p:cSldViewPr>
      <p:cViewPr>
        <p:scale>
          <a:sx n="50" d="100"/>
          <a:sy n="50" d="100"/>
        </p:scale>
        <p:origin x="-824" y="-128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FA652CD-3B31-4DA3-A018-E4E32F35A5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84190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C27E86-A91C-48BC-BC6F-3157D93ED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62114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t.wikipedia.org/wiki/Plut%C3%A3o_(mitologia)" TargetMode="External"/><Relationship Id="rId3" Type="http://schemas.openxmlformats.org/officeDocument/2006/relationships/hyperlink" Target="http://pt.wikipedia.org/wiki/Saturno_(mitologia)" TargetMode="External"/><Relationship Id="rId7" Type="http://schemas.openxmlformats.org/officeDocument/2006/relationships/hyperlink" Target="http://pt.wikipedia.org/wiki/Neptuno_(mitologia)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pt.wikipedia.org/wiki/Vesta_(mitologia)" TargetMode="External"/><Relationship Id="rId5" Type="http://schemas.openxmlformats.org/officeDocument/2006/relationships/hyperlink" Target="http://pt.wikipedia.org/wiki/Juno" TargetMode="External"/><Relationship Id="rId4" Type="http://schemas.openxmlformats.org/officeDocument/2006/relationships/hyperlink" Target="http://pt.wikipedia.org/wiki/J%C3%BApiter_(mitologia)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2525" y="657543"/>
            <a:ext cx="4552950" cy="3243977"/>
          </a:xfrm>
          <a:ln/>
        </p:spPr>
      </p:sp>
      <p:sp>
        <p:nvSpPr>
          <p:cNvPr id="2426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t-BR" smtClean="0"/>
              <a:t>Crédito da imagem: http://globeattractions.com/night-night-sky-stars-the-milky-way-sea-coast-nature/</a:t>
            </a:r>
          </a:p>
          <a:p>
            <a:endParaRPr lang="pt-BR" smtClean="0"/>
          </a:p>
        </p:txBody>
      </p:sp>
      <p:sp>
        <p:nvSpPr>
          <p:cNvPr id="2426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E6300-0695-4173-909C-86C9FC1DD0AD}" type="slidenum">
              <a:rPr lang="pt-BR" smtClean="0"/>
              <a:pPr/>
              <a:t>8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7915B2-1DB1-4E50-BC97-CCED3B4124CE}" type="slidenum">
              <a:rPr lang="pt-BR" smtClean="0"/>
              <a:pPr/>
              <a:t>12</a:t>
            </a:fld>
            <a:endParaRPr lang="pt-BR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26230"/>
            <a:ext cx="5486400" cy="3910569"/>
          </a:xfrm>
          <a:noFill/>
          <a:ln/>
        </p:spPr>
        <p:txBody>
          <a:bodyPr wrap="none" anchor="ctr"/>
          <a:lstStyle/>
          <a:p>
            <a:r>
              <a:rPr lang="pt-BR" smtClean="0"/>
              <a:t>Crédito da imagem: Prof. Roberto Boczko, com adaptações.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90CE9-2A7C-4CE8-8A00-3CFF6041D09E}" type="slidenum">
              <a:rPr lang="pt-BR" smtClean="0"/>
              <a:pPr/>
              <a:t>17</a:t>
            </a:fld>
            <a:endParaRPr lang="pt-BR" smtClean="0"/>
          </a:p>
        </p:txBody>
      </p:sp>
      <p:sp>
        <p:nvSpPr>
          <p:cNvPr id="24473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40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126230"/>
            <a:ext cx="5486400" cy="3909060"/>
          </a:xfrm>
          <a:noFill/>
          <a:ln/>
        </p:spPr>
        <p:txBody>
          <a:bodyPr/>
          <a:lstStyle/>
          <a:p>
            <a:r>
              <a:rPr lang="pt-BR" smtClean="0"/>
              <a:t>Sistema Solar com os planetas anões;</a:t>
            </a:r>
          </a:p>
          <a:p>
            <a:endParaRPr lang="pt-BR" smtClean="0"/>
          </a:p>
          <a:p>
            <a:r>
              <a:rPr lang="pt-BR" b="1" smtClean="0"/>
              <a:t>Ceres (romano) ou Deméter (grego) </a:t>
            </a:r>
            <a:r>
              <a:rPr lang="pt-BR" smtClean="0"/>
              <a:t>-  deusa filha de </a:t>
            </a:r>
            <a:r>
              <a:rPr lang="pt-BR" smtClean="0">
                <a:hlinkClick r:id="rId3" action="ppaction://hlinkfile" tooltip="Saturno (mitologia)"/>
              </a:rPr>
              <a:t>Saturno</a:t>
            </a:r>
            <a:r>
              <a:rPr lang="pt-BR" smtClean="0"/>
              <a:t>, amante e irmã de </a:t>
            </a:r>
            <a:r>
              <a:rPr lang="pt-BR" smtClean="0">
                <a:hlinkClick r:id="rId4" action="ppaction://hlinkfile" tooltip="Júpiter (mitologia)"/>
              </a:rPr>
              <a:t>Júpiter</a:t>
            </a:r>
            <a:r>
              <a:rPr lang="pt-BR" smtClean="0"/>
              <a:t>, irmã de </a:t>
            </a:r>
            <a:r>
              <a:rPr lang="pt-BR" smtClean="0">
                <a:hlinkClick r:id="rId5" action="ppaction://hlinkfile" tooltip="Juno"/>
              </a:rPr>
              <a:t>Juno</a:t>
            </a:r>
            <a:r>
              <a:rPr lang="pt-BR" smtClean="0"/>
              <a:t>, </a:t>
            </a:r>
            <a:r>
              <a:rPr lang="pt-BR" smtClean="0">
                <a:hlinkClick r:id="rId6" action="ppaction://hlinkfile" tooltip="Vesta (mitologia)"/>
              </a:rPr>
              <a:t>Vesta</a:t>
            </a:r>
            <a:r>
              <a:rPr lang="pt-BR" smtClean="0"/>
              <a:t>, </a:t>
            </a:r>
            <a:r>
              <a:rPr lang="pt-BR" smtClean="0">
                <a:hlinkClick r:id="rId7" action="ppaction://hlinkfile" tooltip="Neptuno (mitologia)"/>
              </a:rPr>
              <a:t>Neptuno</a:t>
            </a:r>
            <a:r>
              <a:rPr lang="pt-BR" smtClean="0"/>
              <a:t> e </a:t>
            </a:r>
            <a:r>
              <a:rPr lang="pt-BR" smtClean="0">
                <a:hlinkClick r:id="rId8" action="ppaction://hlinkfile" tooltip="Plutão (mitologia)"/>
              </a:rPr>
              <a:t>Plutão</a:t>
            </a:r>
            <a:r>
              <a:rPr lang="pt-BR" smtClean="0"/>
              <a:t>. Ceres era a deusa das colheitas e do amor maternal;</a:t>
            </a:r>
          </a:p>
          <a:p>
            <a:endParaRPr lang="pt-BR" smtClean="0"/>
          </a:p>
          <a:p>
            <a:r>
              <a:rPr lang="pt-BR" b="1" smtClean="0"/>
              <a:t>Caronte</a:t>
            </a:r>
            <a:r>
              <a:rPr lang="pt-BR" smtClean="0"/>
              <a:t> – Barqueiro do inferno mitologia romana;</a:t>
            </a:r>
          </a:p>
          <a:p>
            <a:endParaRPr lang="pt-BR" smtClean="0"/>
          </a:p>
          <a:p>
            <a:r>
              <a:rPr lang="pt-BR" b="1" smtClean="0"/>
              <a:t>Plutão</a:t>
            </a:r>
            <a:r>
              <a:rPr lang="pt-BR" smtClean="0"/>
              <a:t> – Rei do inferno;</a:t>
            </a:r>
          </a:p>
          <a:p>
            <a:endParaRPr lang="pt-BR" smtClean="0"/>
          </a:p>
          <a:p>
            <a:r>
              <a:rPr lang="pt-BR" b="1" smtClean="0"/>
              <a:t>Haumea </a:t>
            </a:r>
            <a:r>
              <a:rPr lang="pt-BR" smtClean="0"/>
              <a:t>- deusa do parto e da fertilidade na mitologia havaiana.</a:t>
            </a:r>
          </a:p>
          <a:p>
            <a:endParaRPr lang="pt-BR" smtClean="0"/>
          </a:p>
          <a:p>
            <a:r>
              <a:rPr lang="pt-BR" b="1" smtClean="0"/>
              <a:t>Makemake</a:t>
            </a:r>
            <a:r>
              <a:rPr lang="pt-BR" smtClean="0"/>
              <a:t> – deus polinésio da fertilidade e criador da humanidade.</a:t>
            </a:r>
          </a:p>
        </p:txBody>
      </p:sp>
      <p:sp>
        <p:nvSpPr>
          <p:cNvPr id="244741" name="Espaço Reservado para Número de Slide 3"/>
          <p:cNvSpPr txBox="1">
            <a:spLocks noGrp="1"/>
          </p:cNvSpPr>
          <p:nvPr/>
        </p:nvSpPr>
        <p:spPr bwMode="auto">
          <a:xfrm>
            <a:off x="3884613" y="8250952"/>
            <a:ext cx="2971800" cy="43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E5605429-BFF7-4838-BAFC-F4E338256A28}" type="slidenum">
              <a:rPr lang="pt-BR"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eaLnBrk="1" hangingPunct="1"/>
              <a:t>17</a:t>
            </a:fld>
            <a:endParaRPr lang="pt-BR" sz="1200" i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2525" y="657543"/>
            <a:ext cx="4552950" cy="3243977"/>
          </a:xfrm>
          <a:ln/>
        </p:spPr>
      </p:sp>
      <p:sp>
        <p:nvSpPr>
          <p:cNvPr id="2457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</a:rPr>
              <a:t>São fragmentos de materiais que vagueiam pelo espaço que possuem dimensões significativamente menores que um asteroide e significativamente maiores que um átomo ou molécula., distinguindo-os dos asteroides- objetos maiores, ou da poeira interestelar- objetos micrométricos ou menores.</a:t>
            </a:r>
            <a:endParaRPr lang="pt-BR" smtClean="0"/>
          </a:p>
        </p:txBody>
      </p:sp>
      <p:sp>
        <p:nvSpPr>
          <p:cNvPr id="2457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D2F19-D8F6-4E80-A9C5-BE048E284254}" type="slidenum">
              <a:rPr lang="pt-BR" smtClean="0"/>
              <a:pPr/>
              <a:t>20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devinin.blogspot.com/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://www.polyvore.com/" TargetMode="External"/><Relationship Id="rId4" Type="http://schemas.openxmlformats.org/officeDocument/2006/relationships/hyperlink" Target="http://www.google.com.br/url?sa=i&amp;rct=j&amp;q=orange+star&amp;source=images&amp;cd=&amp;cad=rja&amp;docid=W_iGN8tBnpKJHM&amp;tbnid=caAPMhQ4kIv7IM:&amp;ved=0CAQQjB0&amp;url=http://www.polyvore.com/orange_star_smiley_face_stickers/thing?id=66170669&amp;ei=dHGCUZa1NIWu8QSztoBI&amp;psig=AFQjCNGkz1JDBh7K7_oxkMyJSMXtNpiR_w&amp;ust=136758953137235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peldeparede.etc.br/fotos/papel-de-parede_toy-story-aliens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Universo%20Conhecido.mp4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equipe-02\Tamara\Universo%20Conhecido.mp4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ítulo 3"/>
          <p:cNvSpPr>
            <a:spLocks noGrp="1"/>
          </p:cNvSpPr>
          <p:nvPr>
            <p:ph type="subTitle" idx="1"/>
          </p:nvPr>
        </p:nvSpPr>
        <p:spPr>
          <a:xfrm>
            <a:off x="0" y="2636912"/>
            <a:ext cx="9144000" cy="1752600"/>
          </a:xfrm>
        </p:spPr>
        <p:txBody>
          <a:bodyPr/>
          <a:lstStyle/>
          <a:p>
            <a:r>
              <a:rPr lang="pt-BR" sz="4800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4800" dirty="0" smtClean="0">
                <a:solidFill>
                  <a:schemeClr val="bg1"/>
                </a:solidFill>
                <a:latin typeface="Century Gothic" pitchFamily="34" charset="0"/>
              </a:rPr>
            </a:br>
            <a:endParaRPr lang="pt-BR" sz="4800" dirty="0" smtClean="0">
              <a:latin typeface="Century Gothic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0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860032" y="436510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Tamara Galindo </a:t>
            </a:r>
            <a:r>
              <a:rPr lang="pt-BR" dirty="0" err="1" smtClean="0">
                <a:solidFill>
                  <a:schemeClr val="bg1"/>
                </a:solidFill>
              </a:rPr>
              <a:t>Ferlin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tamaragferlin@gmail.com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123728" y="2492896"/>
            <a:ext cx="489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>
                <a:solidFill>
                  <a:schemeClr val="bg1"/>
                </a:solidFill>
              </a:rPr>
              <a:t>Via Láctea</a:t>
            </a:r>
            <a:endParaRPr lang="pt-BR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8888" y="2133600"/>
            <a:ext cx="6337300" cy="714375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Longe?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Quanto?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8888" y="1700213"/>
            <a:ext cx="6337300" cy="714375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Vamos pensar sobre a velocidade da Luz...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ítulo 3"/>
          <p:cNvSpPr txBox="1">
            <a:spLocks noChangeAspect="1"/>
          </p:cNvSpPr>
          <p:nvPr/>
        </p:nvSpPr>
        <p:spPr bwMode="auto">
          <a:xfrm rot="13500000">
            <a:off x="841510" y="2311911"/>
            <a:ext cx="2255291" cy="2255291"/>
          </a:xfrm>
          <a:prstGeom prst="rect">
            <a:avLst/>
          </a:prstGeom>
          <a:gradFill flip="none" rotWithShape="1">
            <a:gsLst>
              <a:gs pos="7000">
                <a:schemeClr val="bg1">
                  <a:alpha val="79000"/>
                </a:schemeClr>
              </a:gs>
              <a:gs pos="32000">
                <a:srgbClr val="FFC000">
                  <a:alpha val="87000"/>
                </a:srgbClr>
              </a:gs>
              <a:gs pos="100000">
                <a:schemeClr val="tx1">
                  <a:alpha val="44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4800" kern="0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8800" kern="0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4800" kern="0" dirty="0">
              <a:ln w="34925">
                <a:gradFill flip="none" rotWithShape="1">
                  <a:gsLst>
                    <a:gs pos="0">
                      <a:srgbClr val="F67526"/>
                    </a:gs>
                    <a:gs pos="50000">
                      <a:srgbClr val="F67526">
                        <a:alpha val="4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95325"/>
            <a:ext cx="8964612" cy="773113"/>
          </a:xfrm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CC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solidFill>
                  <a:schemeClr val="bg1"/>
                </a:solidFill>
                <a:latin typeface="Century Gothic" pitchFamily="34" charset="0"/>
              </a:rPr>
              <a:t>O ano-luz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90675" y="2681288"/>
            <a:ext cx="758825" cy="2136775"/>
            <a:chOff x="1002" y="1689"/>
            <a:chExt cx="478" cy="1346"/>
          </a:xfrm>
        </p:grpSpPr>
        <p:sp>
          <p:nvSpPr>
            <p:cNvPr id="57373" name="AutoShape 4"/>
            <p:cNvSpPr>
              <a:spLocks noChangeArrowheads="1"/>
            </p:cNvSpPr>
            <p:nvPr/>
          </p:nvSpPr>
          <p:spPr bwMode="auto">
            <a:xfrm flipH="1">
              <a:off x="1033" y="2321"/>
              <a:ext cx="448" cy="715"/>
            </a:xfrm>
            <a:prstGeom prst="can">
              <a:avLst>
                <a:gd name="adj" fmla="val 39900"/>
              </a:avLst>
            </a:prstGeom>
            <a:solidFill>
              <a:srgbClr val="FF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7190" name="Freeform 5"/>
            <p:cNvSpPr>
              <a:spLocks noChangeArrowheads="1"/>
            </p:cNvSpPr>
            <p:nvPr/>
          </p:nvSpPr>
          <p:spPr bwMode="auto">
            <a:xfrm flipH="1">
              <a:off x="1002" y="1689"/>
              <a:ext cx="473" cy="760"/>
            </a:xfrm>
            <a:custGeom>
              <a:avLst/>
              <a:gdLst>
                <a:gd name="T0" fmla="*/ 208 w 744"/>
                <a:gd name="T1" fmla="*/ 1136 h 1200"/>
                <a:gd name="T2" fmla="*/ 16 w 744"/>
                <a:gd name="T3" fmla="*/ 752 h 1200"/>
                <a:gd name="T4" fmla="*/ 304 w 744"/>
                <a:gd name="T5" fmla="*/ 464 h 1200"/>
                <a:gd name="T6" fmla="*/ 448 w 744"/>
                <a:gd name="T7" fmla="*/ 32 h 1200"/>
                <a:gd name="T8" fmla="*/ 736 w 744"/>
                <a:gd name="T9" fmla="*/ 656 h 1200"/>
                <a:gd name="T10" fmla="*/ 496 w 744"/>
                <a:gd name="T11" fmla="*/ 1088 h 1200"/>
                <a:gd name="T12" fmla="*/ 448 w 744"/>
                <a:gd name="T13" fmla="*/ 1184 h 1200"/>
                <a:gd name="T14" fmla="*/ 208 w 744"/>
                <a:gd name="T15" fmla="*/ 1184 h 12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4"/>
                <a:gd name="T25" fmla="*/ 0 h 1200"/>
                <a:gd name="T26" fmla="*/ 744 w 744"/>
                <a:gd name="T27" fmla="*/ 1200 h 12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4" h="1200">
                  <a:moveTo>
                    <a:pt x="208" y="1136"/>
                  </a:moveTo>
                  <a:cubicBezTo>
                    <a:pt x="104" y="1000"/>
                    <a:pt x="0" y="864"/>
                    <a:pt x="16" y="752"/>
                  </a:cubicBezTo>
                  <a:cubicBezTo>
                    <a:pt x="32" y="640"/>
                    <a:pt x="232" y="584"/>
                    <a:pt x="304" y="464"/>
                  </a:cubicBezTo>
                  <a:cubicBezTo>
                    <a:pt x="376" y="344"/>
                    <a:pt x="376" y="0"/>
                    <a:pt x="448" y="32"/>
                  </a:cubicBezTo>
                  <a:cubicBezTo>
                    <a:pt x="520" y="64"/>
                    <a:pt x="728" y="480"/>
                    <a:pt x="736" y="656"/>
                  </a:cubicBezTo>
                  <a:cubicBezTo>
                    <a:pt x="744" y="832"/>
                    <a:pt x="544" y="1000"/>
                    <a:pt x="496" y="1088"/>
                  </a:cubicBezTo>
                  <a:cubicBezTo>
                    <a:pt x="448" y="1176"/>
                    <a:pt x="496" y="1168"/>
                    <a:pt x="448" y="1184"/>
                  </a:cubicBezTo>
                  <a:cubicBezTo>
                    <a:pt x="400" y="1200"/>
                    <a:pt x="304" y="1192"/>
                    <a:pt x="208" y="1184"/>
                  </a:cubicBezTo>
                </a:path>
              </a:pathLst>
            </a:custGeom>
            <a:gradFill flip="none" rotWithShape="1">
              <a:gsLst>
                <a:gs pos="100000">
                  <a:srgbClr val="FF3300">
                    <a:alpha val="83000"/>
                  </a:srgbClr>
                </a:gs>
                <a:gs pos="33000">
                  <a:srgbClr val="FFFF00"/>
                </a:gs>
                <a:gs pos="33000">
                  <a:srgbClr val="FFFF00"/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12600">
              <a:solidFill>
                <a:srgbClr val="EE88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9220" name="Line 6"/>
          <p:cNvSpPr>
            <a:spLocks noChangeShapeType="1"/>
          </p:cNvSpPr>
          <p:nvPr/>
        </p:nvSpPr>
        <p:spPr bwMode="auto">
          <a:xfrm flipH="1">
            <a:off x="2644775" y="3460750"/>
            <a:ext cx="5087938" cy="1588"/>
          </a:xfrm>
          <a:prstGeom prst="line">
            <a:avLst/>
          </a:prstGeom>
          <a:noFill/>
          <a:ln w="3816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221" name="AutoShape 7"/>
          <p:cNvSpPr>
            <a:spLocks noChangeArrowheads="1"/>
          </p:cNvSpPr>
          <p:nvPr/>
        </p:nvSpPr>
        <p:spPr bwMode="auto">
          <a:xfrm>
            <a:off x="546100" y="1922463"/>
            <a:ext cx="3017838" cy="307181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2" name="AutoShape 8"/>
          <p:cNvSpPr>
            <a:spLocks noChangeArrowheads="1"/>
          </p:cNvSpPr>
          <p:nvPr/>
        </p:nvSpPr>
        <p:spPr bwMode="auto">
          <a:xfrm>
            <a:off x="787400" y="2292350"/>
            <a:ext cx="2311400" cy="23606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3" name="AutoShape 9"/>
          <p:cNvSpPr>
            <a:spLocks noChangeArrowheads="1"/>
          </p:cNvSpPr>
          <p:nvPr/>
        </p:nvSpPr>
        <p:spPr bwMode="auto">
          <a:xfrm>
            <a:off x="1006475" y="2600325"/>
            <a:ext cx="1682750" cy="17208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4" name="AutoShape 10"/>
          <p:cNvSpPr>
            <a:spLocks noChangeArrowheads="1"/>
          </p:cNvSpPr>
          <p:nvPr/>
        </p:nvSpPr>
        <p:spPr bwMode="auto">
          <a:xfrm>
            <a:off x="2074863" y="2276475"/>
            <a:ext cx="1971675" cy="2376488"/>
          </a:xfrm>
          <a:custGeom>
            <a:avLst/>
            <a:gdLst>
              <a:gd name="T0" fmla="*/ 2147483647 w 10800"/>
              <a:gd name="T1" fmla="*/ 0 h 13432"/>
              <a:gd name="T2" fmla="*/ 2147483647 w 10800"/>
              <a:gd name="T3" fmla="*/ 2147483647 h 13432"/>
              <a:gd name="T4" fmla="*/ 2147483647 w 10800"/>
              <a:gd name="T5" fmla="*/ 2147483647 h 13432"/>
              <a:gd name="T6" fmla="*/ 0 60000 65536"/>
              <a:gd name="T7" fmla="*/ 0 60000 65536"/>
              <a:gd name="T8" fmla="*/ 0 60000 65536"/>
              <a:gd name="T9" fmla="*/ 0 w 10800"/>
              <a:gd name="T10" fmla="*/ 0 h 13432"/>
              <a:gd name="T11" fmla="*/ 10800 w 10800"/>
              <a:gd name="T12" fmla="*/ 13432 h 13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00" h="13432" stroke="0">
                <a:moveTo>
                  <a:pt x="9179" y="517"/>
                </a:moveTo>
                <a:cubicBezTo>
                  <a:pt x="10238" y="2226"/>
                  <a:pt x="10800" y="4197"/>
                  <a:pt x="10800" y="6208"/>
                </a:cubicBezTo>
                <a:cubicBezTo>
                  <a:pt x="10800" y="8487"/>
                  <a:pt x="10078" y="10708"/>
                  <a:pt x="8739" y="12552"/>
                </a:cubicBezTo>
                <a:lnTo>
                  <a:pt x="0" y="6208"/>
                </a:lnTo>
                <a:lnTo>
                  <a:pt x="9179" y="517"/>
                </a:lnTo>
                <a:close/>
              </a:path>
              <a:path w="10800" h="13432" fill="none">
                <a:moveTo>
                  <a:pt x="9024" y="0"/>
                </a:moveTo>
                <a:cubicBezTo>
                  <a:pt x="10083" y="1709"/>
                  <a:pt x="10800" y="4197"/>
                  <a:pt x="10800" y="6208"/>
                </a:cubicBezTo>
                <a:cubicBezTo>
                  <a:pt x="10800" y="8487"/>
                  <a:pt x="9960" y="11588"/>
                  <a:pt x="8621" y="13432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5" name="AutoShape 11"/>
          <p:cNvSpPr>
            <a:spLocks noChangeArrowheads="1"/>
          </p:cNvSpPr>
          <p:nvPr/>
        </p:nvSpPr>
        <p:spPr bwMode="auto">
          <a:xfrm>
            <a:off x="-733425" y="731838"/>
            <a:ext cx="5314950" cy="542766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30" name="Text Box 14"/>
          <p:cNvSpPr txBox="1">
            <a:spLocks noChangeAspect="1" noChangeArrowheads="1"/>
          </p:cNvSpPr>
          <p:nvPr/>
        </p:nvSpPr>
        <p:spPr bwMode="auto">
          <a:xfrm flipH="1">
            <a:off x="2286000" y="2263775"/>
            <a:ext cx="1073150" cy="52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latin typeface="Century Gothic" pitchFamily="34" charset="0"/>
                <a:cs typeface="MS Shell Dlg" pitchFamily="34" charset="0"/>
              </a:rPr>
              <a:t>Ondas</a:t>
            </a:r>
          </a:p>
          <a:p>
            <a:pPr defTabSz="449263"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latin typeface="Century Gothic" pitchFamily="34" charset="0"/>
                <a:cs typeface="MS Shell Dlg" pitchFamily="34" charset="0"/>
              </a:rPr>
              <a:t>luminosas</a:t>
            </a:r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 flipH="1">
            <a:off x="6854825" y="3316288"/>
            <a:ext cx="603250" cy="301625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 flipH="1">
            <a:off x="6938963" y="3295650"/>
            <a:ext cx="296862" cy="309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entury Gothic" pitchFamily="34" charset="0"/>
                <a:cs typeface="MS Shell Dlg" pitchFamily="34" charset="0"/>
              </a:rPr>
              <a:t>c</a:t>
            </a: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2043113" y="5272088"/>
            <a:ext cx="5729287" cy="1587"/>
          </a:xfrm>
          <a:prstGeom prst="line">
            <a:avLst/>
          </a:prstGeom>
          <a:noFill/>
          <a:ln w="5724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pt-BR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185" name="Text Box 19"/>
          <p:cNvSpPr txBox="1">
            <a:spLocks noChangeArrowheads="1"/>
          </p:cNvSpPr>
          <p:nvPr/>
        </p:nvSpPr>
        <p:spPr bwMode="auto">
          <a:xfrm flipH="1">
            <a:off x="3090863" y="4868863"/>
            <a:ext cx="3503612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Percurso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da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luz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durante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 1 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ano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 flipH="1">
            <a:off x="3984625" y="5219700"/>
            <a:ext cx="1781175" cy="52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1 </a:t>
            </a:r>
            <a:r>
              <a:rPr lang="en-GB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ano-luz</a:t>
            </a:r>
            <a:endParaRPr lang="en-GB" sz="280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7187" name="Text Box 21"/>
          <p:cNvSpPr txBox="1">
            <a:spLocks noChangeArrowheads="1"/>
          </p:cNvSpPr>
          <p:nvPr/>
        </p:nvSpPr>
        <p:spPr bwMode="auto">
          <a:xfrm>
            <a:off x="3054350" y="5851525"/>
            <a:ext cx="377983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9 </a:t>
            </a:r>
            <a:r>
              <a:rPr lang="en-GB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trilhões</a:t>
            </a: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 e 500 </a:t>
            </a:r>
            <a:r>
              <a:rPr lang="en-GB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bilhões</a:t>
            </a: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cs typeface="MS Shell Dlg" charset="0"/>
              </a:rPr>
              <a:t> de km</a:t>
            </a:r>
          </a:p>
        </p:txBody>
      </p:sp>
      <p:sp>
        <p:nvSpPr>
          <p:cNvPr id="27" name="AutoShape 11"/>
          <p:cNvSpPr>
            <a:spLocks noChangeAspect="1" noChangeArrowheads="1"/>
          </p:cNvSpPr>
          <p:nvPr/>
        </p:nvSpPr>
        <p:spPr bwMode="auto">
          <a:xfrm>
            <a:off x="-1882775" y="-171450"/>
            <a:ext cx="7075488" cy="723582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8" name="AutoShape 11"/>
          <p:cNvSpPr>
            <a:spLocks noChangeAspect="1" noChangeArrowheads="1"/>
          </p:cNvSpPr>
          <p:nvPr/>
        </p:nvSpPr>
        <p:spPr bwMode="auto">
          <a:xfrm>
            <a:off x="-3355975" y="-1250950"/>
            <a:ext cx="9196388" cy="940593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" name="AutoShape 11"/>
          <p:cNvSpPr>
            <a:spLocks noChangeAspect="1" noChangeArrowheads="1"/>
          </p:cNvSpPr>
          <p:nvPr/>
        </p:nvSpPr>
        <p:spPr bwMode="auto">
          <a:xfrm>
            <a:off x="-5365750" y="-2632075"/>
            <a:ext cx="11957050" cy="122285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Text Box 17"/>
          <p:cNvSpPr txBox="1">
            <a:spLocks noChangeArrowheads="1"/>
          </p:cNvSpPr>
          <p:nvPr/>
        </p:nvSpPr>
        <p:spPr bwMode="auto">
          <a:xfrm flipH="1">
            <a:off x="6664325" y="2349500"/>
            <a:ext cx="931863" cy="585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FF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chemeClr val="bg1"/>
                </a:solidFill>
                <a:latin typeface="Century Gothic" pitchFamily="34" charset="0"/>
                <a:cs typeface="MS Shell Dlg" pitchFamily="34" charset="0"/>
              </a:rPr>
              <a:t>300.000</a:t>
            </a:r>
          </a:p>
          <a:p>
            <a:pPr defTabSz="449263">
              <a:buClr>
                <a:srgbClr val="00FF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chemeClr val="bg1"/>
                </a:solidFill>
                <a:latin typeface="Century Gothic" pitchFamily="34" charset="0"/>
                <a:cs typeface="MS Shell Dlg" pitchFamily="34" charset="0"/>
              </a:rPr>
              <a:t>km/s</a:t>
            </a:r>
          </a:p>
        </p:txBody>
      </p:sp>
      <p:grpSp>
        <p:nvGrpSpPr>
          <p:cNvPr id="5" name="Grupo 29"/>
          <p:cNvGrpSpPr>
            <a:grpSpLocks/>
          </p:cNvGrpSpPr>
          <p:nvPr/>
        </p:nvGrpSpPr>
        <p:grpSpPr bwMode="auto">
          <a:xfrm>
            <a:off x="1316038" y="2781300"/>
            <a:ext cx="1325562" cy="1323975"/>
            <a:chOff x="1330088" y="2824132"/>
            <a:chExt cx="1324948" cy="1324948"/>
          </a:xfrm>
        </p:grpSpPr>
        <p:grpSp>
          <p:nvGrpSpPr>
            <p:cNvPr id="6" name="Grupo 25"/>
            <p:cNvGrpSpPr>
              <a:grpSpLocks/>
            </p:cNvGrpSpPr>
            <p:nvPr/>
          </p:nvGrpSpPr>
          <p:grpSpPr bwMode="auto">
            <a:xfrm>
              <a:off x="1330088" y="2824132"/>
              <a:ext cx="1324948" cy="1324948"/>
              <a:chOff x="3900196" y="2800905"/>
              <a:chExt cx="1324948" cy="1324948"/>
            </a:xfrm>
          </p:grpSpPr>
          <p:sp>
            <p:nvSpPr>
              <p:cNvPr id="7178" name="Oval 12"/>
              <p:cNvSpPr>
                <a:spLocks noChangeArrowheads="1"/>
              </p:cNvSpPr>
              <p:nvPr/>
            </p:nvSpPr>
            <p:spPr bwMode="auto">
              <a:xfrm flipH="1">
                <a:off x="4419430" y="3309938"/>
                <a:ext cx="301625" cy="301625"/>
              </a:xfrm>
              <a:prstGeom prst="ellipse">
                <a:avLst/>
              </a:prstGeom>
              <a:gradFill>
                <a:gsLst>
                  <a:gs pos="100000">
                    <a:srgbClr val="FF3300">
                      <a:alpha val="83000"/>
                    </a:srgbClr>
                  </a:gs>
                  <a:gs pos="33000">
                    <a:srgbClr val="FFFF00"/>
                  </a:gs>
                  <a:gs pos="33000">
                    <a:srgbClr val="FFFF00"/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126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24" name="Subtítulo 3"/>
              <p:cNvSpPr txBox="1">
                <a:spLocks noChangeAspect="1"/>
              </p:cNvSpPr>
              <p:nvPr/>
            </p:nvSpPr>
            <p:spPr bwMode="auto">
              <a:xfrm rot="18900000">
                <a:off x="3900196" y="2800905"/>
                <a:ext cx="1324948" cy="1324948"/>
              </a:xfrm>
              <a:prstGeom prst="rect">
                <a:avLst/>
              </a:prstGeom>
              <a:gradFill flip="none" rotWithShape="1">
                <a:gsLst>
                  <a:gs pos="12000">
                    <a:schemeClr val="bg1">
                      <a:alpha val="79000"/>
                    </a:schemeClr>
                  </a:gs>
                  <a:gs pos="32000">
                    <a:srgbClr val="FFC000">
                      <a:alpha val="87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/>
              <a:lstStyle/>
              <a:p>
                <a:pPr>
                  <a:spcBef>
                    <a:spcPct val="20000"/>
                  </a:spcBef>
                  <a:buClr>
                    <a:srgbClr val="FF0066"/>
                  </a:buClr>
                  <a:buFont typeface="Wingdings" pitchFamily="2" charset="2"/>
                  <a:buNone/>
                  <a:defRPr/>
                </a:pPr>
                <a:endParaRPr lang="pt-BR" sz="4800" kern="0" dirty="0">
                  <a:solidFill>
                    <a:schemeClr val="bg1"/>
                  </a:solidFill>
                  <a:latin typeface="Century Gothic" pitchFamily="34" charset="0"/>
                </a:endParaRPr>
              </a:p>
              <a:p>
                <a:pPr>
                  <a:spcBef>
                    <a:spcPct val="20000"/>
                  </a:spcBef>
                  <a:buClr>
                    <a:srgbClr val="FF0066"/>
                  </a:buClr>
                  <a:buFont typeface="Wingdings" pitchFamily="2" charset="2"/>
                  <a:buNone/>
                  <a:defRPr/>
                </a:pPr>
                <a:endParaRPr lang="pt-BR" sz="8800" kern="0" dirty="0">
                  <a:solidFill>
                    <a:schemeClr val="bg1"/>
                  </a:solidFill>
                  <a:latin typeface="Century Gothic" pitchFamily="34" charset="0"/>
                </a:endParaRPr>
              </a:p>
              <a:p>
                <a:pPr>
                  <a:spcBef>
                    <a:spcPct val="20000"/>
                  </a:spcBef>
                  <a:buClr>
                    <a:srgbClr val="FF0066"/>
                  </a:buClr>
                  <a:buFont typeface="Wingdings" pitchFamily="2" charset="2"/>
                  <a:buNone/>
                  <a:defRPr/>
                </a:pPr>
                <a:endParaRPr lang="pt-BR" sz="4800" kern="0" dirty="0">
                  <a:ln w="34925">
                    <a:gradFill flip="none" rotWithShape="1">
                      <a:gsLst>
                        <a:gs pos="0">
                          <a:srgbClr val="F67526"/>
                        </a:gs>
                        <a:gs pos="50000">
                          <a:srgbClr val="F67526">
                            <a:alpha val="41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ln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</p:grpSp>
        <p:sp>
          <p:nvSpPr>
            <p:cNvPr id="57368" name="Text Box 13"/>
            <p:cNvSpPr txBox="1">
              <a:spLocks noChangeArrowheads="1"/>
            </p:cNvSpPr>
            <p:nvPr/>
          </p:nvSpPr>
          <p:spPr bwMode="auto">
            <a:xfrm flipH="1">
              <a:off x="1633298" y="3519488"/>
              <a:ext cx="750887" cy="3413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49263">
                <a:buClr>
                  <a:srgbClr val="FFFF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chemeClr val="bg1"/>
                  </a:solidFill>
                  <a:latin typeface="Century Gothic" pitchFamily="34" charset="0"/>
                  <a:cs typeface="MS Shell Dlg" pitchFamily="34" charset="0"/>
                </a:rPr>
                <a:t>Fóton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7450" y="-26988"/>
            <a:ext cx="6337300" cy="714376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Quanto tempo a luz leva para vir...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468313" y="1844675"/>
            <a:ext cx="6840537" cy="1260475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do Sol? </a:t>
            </a: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defRPr/>
            </a:pPr>
            <a:endParaRPr lang="pt-BR" sz="36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Picture 2" descr="C:\Documents and Settings\andre silva\Meus documentos\CONCURSO_CDCC\apresentações\Imagens\Sol\happy sun f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9825" y="1844675"/>
            <a:ext cx="1258888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ítulo 2"/>
          <p:cNvSpPr txBox="1">
            <a:spLocks/>
          </p:cNvSpPr>
          <p:nvPr/>
        </p:nvSpPr>
        <p:spPr bwMode="auto">
          <a:xfrm>
            <a:off x="468313" y="3284538"/>
            <a:ext cx="6840537" cy="1296987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i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da estrela mais próxima depois do Sol? </a:t>
            </a:r>
            <a:endParaRPr lang="pt-BR" sz="36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 bwMode="auto">
          <a:xfrm>
            <a:off x="468313" y="4733925"/>
            <a:ext cx="6840537" cy="1358900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das estrelas mais distantes da Via Láctea? </a:t>
            </a:r>
            <a:endParaRPr lang="pt-BR" sz="32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6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-36513" y="6567488"/>
            <a:ext cx="87296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das imagens: Sol: </a:t>
            </a:r>
            <a:r>
              <a:rPr lang="pt-B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hlinkClick r:id="rId3"/>
              </a:rPr>
              <a:t>http://wwwdevinin.blogspot.com</a:t>
            </a:r>
            <a:r>
              <a:rPr lang="pt-B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; estrela: http://</a:t>
            </a:r>
            <a:r>
              <a:rPr lang="pt-B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 </a:t>
            </a:r>
            <a:r>
              <a:rPr lang="pt-B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hlinkClick r:id="rId5"/>
              </a:rPr>
              <a:t>www.polyvore.com</a:t>
            </a:r>
            <a:r>
              <a:rPr lang="pt-B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; via láctea: Jerry </a:t>
            </a:r>
            <a:r>
              <a:rPr lang="pt-BR" sz="1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Lodriguss</a:t>
            </a:r>
            <a:r>
              <a:rPr lang="pt-B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e John Martinez</a:t>
            </a:r>
          </a:p>
        </p:txBody>
      </p:sp>
      <p:pic>
        <p:nvPicPr>
          <p:cNvPr id="30722" name="Picture 2" descr="http://www.polyvore.com/cgi/img-thing?.out=jpg&amp;size=l&amp;tid=661706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8238" y="3311525"/>
            <a:ext cx="1260475" cy="12604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30724" name="Picture 4" descr="http://3.bp.blogspot.com/-42VG6Ru7G1s/T4WR7Khz9RI/AAAAAAAAAcQ/VZxVBp-fJ5M/s1600/MilkyWay-708609.jpg"/>
          <p:cNvPicPr>
            <a:picLocks noChangeAspect="1" noChangeArrowheads="1"/>
          </p:cNvPicPr>
          <p:nvPr/>
        </p:nvPicPr>
        <p:blipFill>
          <a:blip r:embed="rId7" cstate="print"/>
          <a:srcRect l="24934" t="954" r="9186" b="3181"/>
          <a:stretch>
            <a:fillRect/>
          </a:stretch>
        </p:blipFill>
        <p:spPr bwMode="auto">
          <a:xfrm>
            <a:off x="7488238" y="4751388"/>
            <a:ext cx="1295400" cy="1296987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5795963" y="2741613"/>
            <a:ext cx="15128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solidFill>
                  <a:srgbClr val="FFFF00"/>
                </a:solidFill>
                <a:latin typeface="Century Gothic" pitchFamily="34" charset="0"/>
              </a:rPr>
              <a:t>8 minutos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5292725" y="4181475"/>
            <a:ext cx="1943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2000">
                <a:solidFill>
                  <a:srgbClr val="EE8800"/>
                </a:solidFill>
                <a:latin typeface="Century Gothic" pitchFamily="34" charset="0"/>
              </a:rPr>
              <a:t>4 anos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4716463" y="5692775"/>
            <a:ext cx="2592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dirty="0">
                <a:solidFill>
                  <a:srgbClr val="FFFFCC"/>
                </a:solidFill>
                <a:latin typeface="Century Gothic" pitchFamily="34" charset="0"/>
              </a:rPr>
              <a:t>milhares de anos!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 bwMode="auto">
          <a:xfrm>
            <a:off x="684213" y="525463"/>
            <a:ext cx="5759450" cy="1835150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Aglomerados de estrelas jovens</a:t>
            </a:r>
          </a:p>
          <a:p>
            <a:pPr lvl="8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dirty="0" smtClean="0">
                <a:solidFill>
                  <a:srgbClr val="B48FFF"/>
                </a:solidFill>
                <a:latin typeface="Century Gothic" pitchFamily="34" charset="0"/>
              </a:rPr>
              <a:t>400 </a:t>
            </a:r>
            <a:r>
              <a:rPr lang="pt-BR" sz="3200" dirty="0" err="1" smtClean="0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defRPr/>
            </a:pPr>
            <a:endParaRPr lang="pt-BR" sz="36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684213" y="2492375"/>
            <a:ext cx="5759450" cy="1873250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i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Aglomerados de estrelas velhas </a:t>
            </a:r>
            <a:endParaRPr lang="pt-BR" sz="36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 bwMode="auto">
          <a:xfrm>
            <a:off x="684213" y="4508500"/>
            <a:ext cx="5759450" cy="1836738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Nuvens escuras</a:t>
            </a:r>
            <a:endParaRPr lang="pt-BR" sz="32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6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705100" y="6567488"/>
            <a:ext cx="32464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das imagens: telescópio espacial Hubble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contrast="28000"/>
          </a:blip>
          <a:srcRect l="12300" r="14193"/>
          <a:stretch>
            <a:fillRect/>
          </a:stretch>
        </p:blipFill>
        <p:spPr bwMode="auto">
          <a:xfrm>
            <a:off x="6588125" y="525463"/>
            <a:ext cx="1871663" cy="1835150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"/>
          </a:blip>
          <a:srcRect l="1417" t="22291" r="4251" b="13693"/>
          <a:stretch>
            <a:fillRect/>
          </a:stretch>
        </p:blipFill>
        <p:spPr bwMode="auto">
          <a:xfrm>
            <a:off x="6588125" y="2492375"/>
            <a:ext cx="1870075" cy="1882775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11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4" cstate="print">
            <a:lum bright="12000" contrast="52000"/>
          </a:blip>
          <a:srcRect l="420" t="1890" r="39895" b="9449"/>
          <a:stretch>
            <a:fillRect/>
          </a:stretch>
        </p:blipFill>
        <p:spPr bwMode="auto">
          <a:xfrm>
            <a:off x="6588125" y="4508500"/>
            <a:ext cx="1854200" cy="1836738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12" name="Elipse 11"/>
          <p:cNvSpPr>
            <a:spLocks noChangeArrowheads="1"/>
          </p:cNvSpPr>
          <p:nvPr/>
        </p:nvSpPr>
        <p:spPr bwMode="auto">
          <a:xfrm rot="-1922861">
            <a:off x="6583363" y="5218113"/>
            <a:ext cx="641350" cy="792162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pPr algn="ctr"/>
            <a:endParaRPr lang="pt-BR" sz="1600" b="1" i="0">
              <a:solidFill>
                <a:srgbClr val="FF0066"/>
              </a:solidFill>
              <a:latin typeface="Arial" pitchFamily="34" charset="0"/>
            </a:endParaRPr>
          </a:p>
        </p:txBody>
      </p:sp>
      <p:cxnSp>
        <p:nvCxnSpPr>
          <p:cNvPr id="17" name="Conector reto 16"/>
          <p:cNvCxnSpPr>
            <a:cxnSpLocks noChangeShapeType="1"/>
          </p:cNvCxnSpPr>
          <p:nvPr/>
        </p:nvCxnSpPr>
        <p:spPr bwMode="auto">
          <a:xfrm rot="120000">
            <a:off x="7213600" y="4773613"/>
            <a:ext cx="71438" cy="790575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 rot="21420000" flipV="1">
            <a:off x="6977063" y="5013325"/>
            <a:ext cx="504825" cy="71438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</p:cxnSp>
      <p:sp>
        <p:nvSpPr>
          <p:cNvPr id="13" name="CaixaDeTexto 12"/>
          <p:cNvSpPr txBox="1"/>
          <p:nvPr/>
        </p:nvSpPr>
        <p:spPr>
          <a:xfrm>
            <a:off x="4644008" y="371703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B48FFF"/>
                </a:solidFill>
                <a:latin typeface="Century Gothic" pitchFamily="34" charset="0"/>
              </a:rPr>
              <a:t>600 </a:t>
            </a:r>
            <a:r>
              <a:rPr lang="pt-BR" sz="3200" dirty="0" err="1" smtClean="0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32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499992" y="573325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B48FFF"/>
                </a:solidFill>
                <a:latin typeface="Century Gothic" pitchFamily="34" charset="0"/>
              </a:rPr>
              <a:t>600 </a:t>
            </a:r>
            <a:r>
              <a:rPr lang="pt-BR" sz="3200" dirty="0" err="1" smtClean="0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 bwMode="auto">
          <a:xfrm>
            <a:off x="684213" y="525463"/>
            <a:ext cx="5759450" cy="1835150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“Berçários” de estrelas</a:t>
            </a:r>
          </a:p>
          <a:p>
            <a:pPr lvl="8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dirty="0" smtClean="0">
                <a:solidFill>
                  <a:srgbClr val="B48FFF"/>
                </a:solidFill>
                <a:latin typeface="Century Gothic" pitchFamily="34" charset="0"/>
              </a:rPr>
              <a:t>1500 </a:t>
            </a:r>
            <a:r>
              <a:rPr lang="pt-BR" sz="3200" dirty="0" err="1" smtClean="0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defRPr/>
            </a:pPr>
            <a:endParaRPr lang="pt-BR" sz="36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684213" y="2492375"/>
            <a:ext cx="5759450" cy="1836738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endParaRPr lang="pt-BR" sz="32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i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Nebulosas planetárias</a:t>
            </a:r>
            <a:endParaRPr lang="pt-BR" sz="36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 bwMode="auto">
          <a:xfrm>
            <a:off x="684213" y="4484688"/>
            <a:ext cx="5759450" cy="1836737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  <a:defRPr/>
            </a:pPr>
            <a:r>
              <a:rPr lang="pt-BR" sz="32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Restos de supernovas</a:t>
            </a:r>
            <a:endParaRPr lang="pt-BR" sz="32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600" i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705100" y="6567488"/>
            <a:ext cx="32464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das imagens: telescópio espacial Hubble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lum bright="8000" contrast="4000"/>
          </a:blip>
          <a:srcRect/>
          <a:stretch>
            <a:fillRect/>
          </a:stretch>
        </p:blipFill>
        <p:spPr bwMode="auto">
          <a:xfrm>
            <a:off x="6588125" y="536575"/>
            <a:ext cx="1836738" cy="1836738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28000"/>
          </a:blip>
          <a:srcRect l="-1163" t="-1080" r="-8142" b="1080"/>
          <a:stretch>
            <a:fillRect/>
          </a:stretch>
        </p:blipFill>
        <p:spPr bwMode="auto">
          <a:xfrm>
            <a:off x="6591300" y="2516188"/>
            <a:ext cx="1843088" cy="1816100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lum bright="18000" contrast="32000"/>
          </a:blip>
          <a:srcRect l="2160" t="-2355" r="2160" b="-1178"/>
          <a:stretch>
            <a:fillRect/>
          </a:stretch>
        </p:blipFill>
        <p:spPr bwMode="auto">
          <a:xfrm>
            <a:off x="6591300" y="4491038"/>
            <a:ext cx="1824038" cy="1811337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4716016" y="3645024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B48FFF"/>
                </a:solidFill>
                <a:latin typeface="Century Gothic" pitchFamily="34" charset="0"/>
              </a:rPr>
              <a:t>690 a.l</a:t>
            </a:r>
            <a:endParaRPr lang="pt-BR" sz="3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499992" y="573325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6500 </a:t>
            </a:r>
            <a:r>
              <a:rPr lang="pt-BR" sz="2800" dirty="0" err="1" smtClean="0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650px-Sun_and_VV_Cephei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0"/>
            <a:ext cx="744378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1" name="Picture 3" descr="Sun_and_VV_Cephei_A"/>
          <p:cNvPicPr>
            <a:picLocks noChangeAspect="1" noChangeArrowheads="1"/>
          </p:cNvPicPr>
          <p:nvPr/>
        </p:nvPicPr>
        <p:blipFill>
          <a:blip r:embed="rId3" cstate="print"/>
          <a:srcRect l="1561" t="42960" r="82417" b="42828"/>
          <a:stretch>
            <a:fillRect/>
          </a:stretch>
        </p:blipFill>
        <p:spPr bwMode="auto">
          <a:xfrm>
            <a:off x="3921125" y="2517775"/>
            <a:ext cx="4824413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157288" y="3167063"/>
            <a:ext cx="555625" cy="538162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i="0"/>
          </a:p>
        </p:txBody>
      </p:sp>
      <p:sp>
        <p:nvSpPr>
          <p:cNvPr id="201733" name="Line 5"/>
          <p:cNvSpPr>
            <a:spLocks noChangeShapeType="1"/>
          </p:cNvSpPr>
          <p:nvPr/>
        </p:nvSpPr>
        <p:spPr bwMode="auto">
          <a:xfrm flipV="1">
            <a:off x="1727200" y="2525713"/>
            <a:ext cx="2220913" cy="638175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1734" name="Line 6"/>
          <p:cNvSpPr>
            <a:spLocks noChangeShapeType="1"/>
          </p:cNvSpPr>
          <p:nvPr/>
        </p:nvSpPr>
        <p:spPr bwMode="auto">
          <a:xfrm>
            <a:off x="1698625" y="3700463"/>
            <a:ext cx="2249488" cy="2728912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1733" grpId="0" animBg="1"/>
      <p:bldP spid="2017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9" descr="TwelvePlanets_l"/>
          <p:cNvPicPr>
            <a:picLocks noChangeAspect="1" noChangeArrowheads="1"/>
          </p:cNvPicPr>
          <p:nvPr/>
        </p:nvPicPr>
        <p:blipFill>
          <a:blip r:embed="rId3" cstate="print"/>
          <a:srcRect r="5247"/>
          <a:stretch>
            <a:fillRect/>
          </a:stretch>
        </p:blipFill>
        <p:spPr bwMode="auto">
          <a:xfrm>
            <a:off x="-285750" y="836613"/>
            <a:ext cx="87725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tângulo 4"/>
          <p:cNvSpPr>
            <a:spLocks noChangeArrowheads="1"/>
          </p:cNvSpPr>
          <p:nvPr/>
        </p:nvSpPr>
        <p:spPr bwMode="auto">
          <a:xfrm>
            <a:off x="8094663" y="2439988"/>
            <a:ext cx="785812" cy="1285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pt-BR">
              <a:cs typeface="Arial" pitchFamily="34" charset="0"/>
            </a:endParaRPr>
          </a:p>
        </p:txBody>
      </p:sp>
      <p:pic>
        <p:nvPicPr>
          <p:cNvPr id="68612" name="Picture 9" descr="TwelvePlanets_l"/>
          <p:cNvPicPr>
            <a:picLocks noChangeAspect="1" noChangeArrowheads="1"/>
          </p:cNvPicPr>
          <p:nvPr/>
        </p:nvPicPr>
        <p:blipFill>
          <a:blip r:embed="rId3" cstate="print"/>
          <a:srcRect l="89507" t="45000" r="4320" b="47501"/>
          <a:stretch>
            <a:fillRect/>
          </a:stretch>
        </p:blipFill>
        <p:spPr bwMode="auto">
          <a:xfrm>
            <a:off x="7715250" y="3429000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9" descr="TwelvePlanets_l"/>
          <p:cNvPicPr>
            <a:picLocks noChangeAspect="1" noChangeArrowheads="1"/>
          </p:cNvPicPr>
          <p:nvPr/>
        </p:nvPicPr>
        <p:blipFill>
          <a:blip r:embed="rId3" cstate="print"/>
          <a:srcRect l="89507" t="45000" r="4320" b="47501"/>
          <a:stretch>
            <a:fillRect/>
          </a:stretch>
        </p:blipFill>
        <p:spPr bwMode="auto">
          <a:xfrm>
            <a:off x="7970838" y="3424238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9" descr="TwelvePlanets_l"/>
          <p:cNvPicPr>
            <a:picLocks noChangeAspect="1" noChangeArrowheads="1"/>
          </p:cNvPicPr>
          <p:nvPr/>
        </p:nvPicPr>
        <p:blipFill>
          <a:blip r:embed="rId3" cstate="print"/>
          <a:srcRect l="90279" t="46233" b="43750"/>
          <a:stretch>
            <a:fillRect/>
          </a:stretch>
        </p:blipFill>
        <p:spPr bwMode="auto">
          <a:xfrm>
            <a:off x="8393113" y="3500438"/>
            <a:ext cx="900112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Triângulo isósceles 3"/>
          <p:cNvSpPr>
            <a:spLocks noChangeArrowheads="1"/>
          </p:cNvSpPr>
          <p:nvPr/>
        </p:nvSpPr>
        <p:spPr bwMode="auto">
          <a:xfrm rot="-2985987">
            <a:off x="8235157" y="2364581"/>
            <a:ext cx="449262" cy="180975"/>
          </a:xfrm>
          <a:prstGeom prst="triangle">
            <a:avLst>
              <a:gd name="adj" fmla="val 5237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endParaRPr lang="pt-BR">
              <a:cs typeface="Arial" pitchFamily="34" charset="0"/>
            </a:endParaRPr>
          </a:p>
        </p:txBody>
      </p:sp>
      <p:sp>
        <p:nvSpPr>
          <p:cNvPr id="22536" name="Text Box 6"/>
          <p:cNvSpPr txBox="1">
            <a:spLocks noChangeArrowheads="1"/>
          </p:cNvSpPr>
          <p:nvPr/>
        </p:nvSpPr>
        <p:spPr bwMode="auto">
          <a:xfrm rot="-2999509">
            <a:off x="7426326" y="2786062"/>
            <a:ext cx="1376362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 i="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" charset="0"/>
                <a:cs typeface="Arial" charset="0"/>
              </a:rPr>
              <a:t>Haumea</a:t>
            </a:r>
            <a:endParaRPr lang="pt-BR" sz="1400" b="1" i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22537" name="Text Box 6"/>
          <p:cNvSpPr txBox="1">
            <a:spLocks noChangeArrowheads="1"/>
          </p:cNvSpPr>
          <p:nvPr/>
        </p:nvSpPr>
        <p:spPr bwMode="auto">
          <a:xfrm rot="-2999509">
            <a:off x="7875587" y="2768601"/>
            <a:ext cx="1376363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 i="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" charset="0"/>
                <a:cs typeface="Arial" charset="0"/>
              </a:rPr>
              <a:t>Makemake</a:t>
            </a:r>
            <a:endParaRPr lang="pt-BR" sz="1400" b="1" i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22538" name="Text Box 6"/>
          <p:cNvSpPr txBox="1">
            <a:spLocks noChangeArrowheads="1"/>
          </p:cNvSpPr>
          <p:nvPr/>
        </p:nvSpPr>
        <p:spPr bwMode="auto">
          <a:xfrm rot="-2999509">
            <a:off x="8145463" y="2957513"/>
            <a:ext cx="1376362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400" b="1" i="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" charset="0"/>
                <a:cs typeface="Arial" charset="0"/>
              </a:rPr>
              <a:t>Éris</a:t>
            </a:r>
            <a:endParaRPr lang="pt-BR" sz="1400" b="1" i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68619" name="Text Box 6"/>
          <p:cNvSpPr txBox="1">
            <a:spLocks noChangeArrowheads="1"/>
          </p:cNvSpPr>
          <p:nvPr/>
        </p:nvSpPr>
        <p:spPr bwMode="auto">
          <a:xfrm rot="-2999509">
            <a:off x="3187700" y="2646363"/>
            <a:ext cx="674688" cy="3095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 b="1" i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Ceres</a:t>
            </a:r>
          </a:p>
        </p:txBody>
      </p:sp>
      <p:sp>
        <p:nvSpPr>
          <p:cNvPr id="68620" name="Text Box 6"/>
          <p:cNvSpPr txBox="1">
            <a:spLocks noChangeArrowheads="1"/>
          </p:cNvSpPr>
          <p:nvPr/>
        </p:nvSpPr>
        <p:spPr bwMode="auto">
          <a:xfrm rot="-2999509">
            <a:off x="7138987" y="2279651"/>
            <a:ext cx="1808163" cy="3095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 i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Plutão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7"/>
          <p:cNvSpPr txBox="1">
            <a:spLocks noChangeArrowheads="1"/>
          </p:cNvSpPr>
          <p:nvPr/>
        </p:nvSpPr>
        <p:spPr bwMode="auto">
          <a:xfrm>
            <a:off x="2735263" y="368300"/>
            <a:ext cx="37338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>
                <a:solidFill>
                  <a:schemeClr val="bg1"/>
                </a:solidFill>
                <a:latin typeface="Arial" pitchFamily="34" charset="0"/>
              </a:rPr>
              <a:t>Cometas</a:t>
            </a:r>
            <a:endParaRPr lang="pt-BR" sz="2400" b="1" i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1683" name="Picture 17" descr="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160463"/>
            <a:ext cx="4081462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ítulo 4"/>
          <p:cNvSpPr>
            <a:spLocks noGrp="1"/>
          </p:cNvSpPr>
          <p:nvPr>
            <p:ph type="title"/>
          </p:nvPr>
        </p:nvSpPr>
        <p:spPr>
          <a:xfrm>
            <a:off x="611188" y="1557338"/>
            <a:ext cx="7772400" cy="1143000"/>
          </a:xfrm>
        </p:spPr>
        <p:txBody>
          <a:bodyPr/>
          <a:lstStyle/>
          <a:p>
            <a:r>
              <a:rPr lang="pt-BR" sz="3200" smtClean="0">
                <a:solidFill>
                  <a:schemeClr val="bg1"/>
                </a:solidFill>
              </a:rPr>
              <a:t>Asteroides </a:t>
            </a:r>
            <a:r>
              <a:rPr lang="pt-BR" smtClean="0">
                <a:solidFill>
                  <a:schemeClr val="bg1"/>
                </a:solidFill>
              </a:rPr>
              <a:t/>
            </a:r>
            <a:br>
              <a:rPr lang="pt-BR" smtClean="0">
                <a:solidFill>
                  <a:schemeClr val="bg1"/>
                </a:solidFill>
              </a:rPr>
            </a:br>
            <a:endParaRPr lang="pt-BR" smtClean="0"/>
          </a:p>
        </p:txBody>
      </p:sp>
      <p:pic>
        <p:nvPicPr>
          <p:cNvPr id="69635" name="Imagem 3" descr="downloa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2997200"/>
            <a:ext cx="3840162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algn="l"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O nome vem da mitologia greco-romana</a:t>
            </a:r>
          </a:p>
          <a:p>
            <a:pPr algn="l"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285750" y="1428750"/>
            <a:ext cx="86439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Para observar a Via Láctea, devemos procurar um lugar afastado dos grandes centros urbanos, com menos poluição luminosa</a:t>
            </a: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285750" y="4786313"/>
            <a:ext cx="86439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As regiões escuras, como o “Saco de Carvão” não são regiões sem estrelas e sim nuvens de gás que bloqueiam a luz das estrelas de fundo</a:t>
            </a: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85750" y="3357563"/>
            <a:ext cx="86439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Galileu mostrou no séc. XVII que a Via Láctea tem “constituição estelar”</a:t>
            </a: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ítulo 1"/>
          <p:cNvSpPr>
            <a:spLocks noGrp="1"/>
          </p:cNvSpPr>
          <p:nvPr>
            <p:ph type="title"/>
          </p:nvPr>
        </p:nvSpPr>
        <p:spPr>
          <a:xfrm>
            <a:off x="576263" y="908050"/>
            <a:ext cx="7772400" cy="1143000"/>
          </a:xfrm>
        </p:spPr>
        <p:txBody>
          <a:bodyPr/>
          <a:lstStyle/>
          <a:p>
            <a:pPr algn="just"/>
            <a:r>
              <a:rPr lang="pt-BR" sz="3200" u="sng" smtClean="0">
                <a:solidFill>
                  <a:schemeClr val="bg1"/>
                </a:solidFill>
              </a:rPr>
              <a:t>Meteoroides:</a:t>
            </a:r>
            <a:r>
              <a:rPr lang="pt-BR" sz="2400" u="sng" smtClean="0">
                <a:solidFill>
                  <a:schemeClr val="bg1"/>
                </a:solidFill>
              </a:rPr>
              <a:t/>
            </a:r>
            <a:br>
              <a:rPr lang="pt-BR" sz="2400" u="sng" smtClean="0">
                <a:solidFill>
                  <a:schemeClr val="bg1"/>
                </a:solidFill>
              </a:rPr>
            </a:br>
            <a:r>
              <a:rPr lang="pt-BR" sz="2400" u="sng" smtClean="0">
                <a:solidFill>
                  <a:schemeClr val="bg1"/>
                </a:solidFill>
              </a:rPr>
              <a:t/>
            </a:r>
            <a:br>
              <a:rPr lang="pt-BR" sz="2400" u="sng" smtClean="0">
                <a:solidFill>
                  <a:schemeClr val="bg1"/>
                </a:solidFill>
              </a:rPr>
            </a:br>
            <a:endParaRPr lang="pt-BR" sz="2400" smtClean="0">
              <a:solidFill>
                <a:schemeClr val="bg1"/>
              </a:solidFill>
            </a:endParaRPr>
          </a:p>
        </p:txBody>
      </p:sp>
      <p:pic>
        <p:nvPicPr>
          <p:cNvPr id="70659" name="Imagem 2" descr="imag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2316163"/>
            <a:ext cx="8016875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750" y="620713"/>
            <a:ext cx="8135938" cy="714375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 quem sabe: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71600" y="2852936"/>
            <a:ext cx="1958975" cy="922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Vida!</a:t>
            </a:r>
            <a:endParaRPr lang="pt-BR" sz="5400" dirty="0"/>
          </a:p>
        </p:txBody>
      </p:sp>
      <p:pic>
        <p:nvPicPr>
          <p:cNvPr id="12290" name="Picture 2" descr="http://www.papeldeparede.etc.br/fotos/wp-content/uploads/toy-story-alie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916832"/>
            <a:ext cx="4316362" cy="323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</a:t>
            </a:r>
            <a:r>
              <a:rPr lang="pt-BR" sz="1200" dirty="0">
                <a:latin typeface="Century Gothic" pitchFamily="34" charset="0"/>
                <a:hlinkClick r:id="rId3"/>
              </a:rPr>
              <a:t> www.papeldeparede.etc.br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3"/>
          <a:stretch>
            <a:fillRect/>
          </a:stretch>
        </p:blipFill>
        <p:spPr bwMode="auto">
          <a:xfrm>
            <a:off x="0" y="744538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ítulo 3"/>
          <p:cNvSpPr>
            <a:spLocks noGrp="1"/>
          </p:cNvSpPr>
          <p:nvPr>
            <p:ph type="title"/>
          </p:nvPr>
        </p:nvSpPr>
        <p:spPr>
          <a:xfrm>
            <a:off x="0" y="-26988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visão inclinada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(visão artística)</a:t>
            </a:r>
          </a:p>
        </p:txBody>
      </p:sp>
      <p:sp>
        <p:nvSpPr>
          <p:cNvPr id="62469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Crédito da imagem: Mark </a:t>
            </a:r>
            <a:r>
              <a:rPr lang="pt-BR" sz="1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Garlick</a:t>
            </a:r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Bruce Hugo e Leslie Gaul/Adam Block/NOAO/AURA/NSF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(visão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000125"/>
            <a:ext cx="571500" cy="5643563"/>
          </a:xfrm>
          <a:prstGeom prst="leftBrace">
            <a:avLst>
              <a:gd name="adj1" fmla="val 65650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438150" y="3286125"/>
            <a:ext cx="206216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8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anos-luz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8888" y="2492375"/>
            <a:ext cx="6337300" cy="714375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Onde está o Sol na Via Láctea?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m 1"/>
          <p:cNvPicPr>
            <a:picLocks noChangeAspect="1" noChangeArrowheads="1"/>
          </p:cNvPicPr>
          <p:nvPr/>
        </p:nvPicPr>
        <p:blipFill>
          <a:blip r:embed="rId2" cstate="print">
            <a:lum bright="-16000" contrast="34000"/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have esquerda 15"/>
          <p:cNvSpPr>
            <a:spLocks/>
          </p:cNvSpPr>
          <p:nvPr/>
        </p:nvSpPr>
        <p:spPr bwMode="auto">
          <a:xfrm rot="10800000">
            <a:off x="5357813" y="3429000"/>
            <a:ext cx="571500" cy="1285875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 bwMode="auto">
          <a:xfrm>
            <a:off x="6072188" y="3571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8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anos-luz</a:t>
            </a: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3143250" y="4429125"/>
            <a:ext cx="4286250" cy="1771650"/>
            <a:chOff x="3143240" y="4429132"/>
            <a:chExt cx="4286280" cy="1771656"/>
          </a:xfrm>
        </p:grpSpPr>
        <p:grpSp>
          <p:nvGrpSpPr>
            <p:cNvPr id="3" name="Grupo 13"/>
            <p:cNvGrpSpPr>
              <a:grpSpLocks/>
            </p:cNvGrpSpPr>
            <p:nvPr/>
          </p:nvGrpSpPr>
          <p:grpSpPr bwMode="auto">
            <a:xfrm>
              <a:off x="3143240" y="4429132"/>
              <a:ext cx="4286280" cy="1771656"/>
              <a:chOff x="3143240" y="4429132"/>
              <a:chExt cx="4286280" cy="1771656"/>
            </a:xfrm>
          </p:grpSpPr>
          <p:sp>
            <p:nvSpPr>
              <p:cNvPr id="65555" name="Elipse 3"/>
              <p:cNvSpPr>
                <a:spLocks noChangeArrowheads="1"/>
              </p:cNvSpPr>
              <p:nvPr/>
            </p:nvSpPr>
            <p:spPr bwMode="auto">
              <a:xfrm rot="2270263">
                <a:off x="3143240" y="4429132"/>
                <a:ext cx="571504" cy="571504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cxnSp>
            <p:nvCxnSpPr>
              <p:cNvPr id="65556" name="Conector reto 5"/>
              <p:cNvCxnSpPr>
                <a:cxnSpLocks noChangeShapeType="1"/>
                <a:stCxn id="65555" idx="6"/>
                <a:endCxn id="65557" idx="1"/>
              </p:cNvCxnSpPr>
              <p:nvPr/>
            </p:nvCxnSpPr>
            <p:spPr bwMode="auto">
              <a:xfrm>
                <a:off x="3654665" y="4890172"/>
                <a:ext cx="1917467" cy="1067731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65557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65558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Posição do Sol</a:t>
                </a:r>
              </a:p>
            </p:txBody>
          </p:sp>
        </p:grpSp>
        <p:sp>
          <p:nvSpPr>
            <p:cNvPr id="65554" name="Elipse 17"/>
            <p:cNvSpPr>
              <a:spLocks noChangeArrowheads="1"/>
            </p:cNvSpPr>
            <p:nvPr/>
          </p:nvSpPr>
          <p:spPr bwMode="auto">
            <a:xfrm>
              <a:off x="3357554" y="4643446"/>
              <a:ext cx="142876" cy="142876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cxnSp>
        <p:nvCxnSpPr>
          <p:cNvPr id="15" name="Conector reto 14"/>
          <p:cNvCxnSpPr>
            <a:cxnSpLocks noChangeShapeType="1"/>
          </p:cNvCxnSpPr>
          <p:nvPr/>
        </p:nvCxnSpPr>
        <p:spPr bwMode="auto">
          <a:xfrm>
            <a:off x="3429000" y="3429000"/>
            <a:ext cx="1857375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>
            <a:off x="3500438" y="4713288"/>
            <a:ext cx="1857375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4" name="Grupo 37"/>
          <p:cNvGrpSpPr>
            <a:grpSpLocks/>
          </p:cNvGrpSpPr>
          <p:nvPr/>
        </p:nvGrpSpPr>
        <p:grpSpPr bwMode="auto">
          <a:xfrm>
            <a:off x="1071563" y="1428750"/>
            <a:ext cx="6510337" cy="3821113"/>
            <a:chOff x="1071538" y="1428736"/>
            <a:chExt cx="6510363" cy="3821103"/>
          </a:xfrm>
        </p:grpSpPr>
        <p:grpSp>
          <p:nvGrpSpPr>
            <p:cNvPr id="5" name="Grupo 13"/>
            <p:cNvGrpSpPr>
              <a:grpSpLocks/>
            </p:cNvGrpSpPr>
            <p:nvPr/>
          </p:nvGrpSpPr>
          <p:grpSpPr bwMode="auto">
            <a:xfrm>
              <a:off x="2299836" y="1590236"/>
              <a:ext cx="5282066" cy="895765"/>
              <a:chOff x="2147419" y="5305020"/>
              <a:chExt cx="5282101" cy="895768"/>
            </a:xfrm>
          </p:grpSpPr>
          <p:cxnSp>
            <p:nvCxnSpPr>
              <p:cNvPr id="65550" name="Conector reto 5"/>
              <p:cNvCxnSpPr>
                <a:cxnSpLocks noChangeShapeType="1"/>
                <a:stCxn id="65549" idx="10"/>
                <a:endCxn id="65551" idx="1"/>
              </p:cNvCxnSpPr>
              <p:nvPr/>
            </p:nvCxnSpPr>
            <p:spPr bwMode="auto">
              <a:xfrm>
                <a:off x="2147419" y="5305020"/>
                <a:ext cx="3424713" cy="652885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65551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65552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Braços espirais</a:t>
                </a:r>
              </a:p>
            </p:txBody>
          </p:sp>
        </p:grpSp>
        <p:cxnSp>
          <p:nvCxnSpPr>
            <p:cNvPr id="65547" name="Conector reto 5"/>
            <p:cNvCxnSpPr>
              <a:cxnSpLocks noChangeShapeType="1"/>
              <a:endCxn id="65552" idx="1"/>
            </p:cNvCxnSpPr>
            <p:nvPr/>
          </p:nvCxnSpPr>
          <p:spPr bwMode="auto">
            <a:xfrm flipV="1">
              <a:off x="2643174" y="2259583"/>
              <a:ext cx="3081352" cy="2526739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65548" name="Forma livre 40"/>
            <p:cNvSpPr>
              <a:spLocks noChangeArrowheads="1"/>
            </p:cNvSpPr>
            <p:nvPr/>
          </p:nvSpPr>
          <p:spPr bwMode="auto">
            <a:xfrm>
              <a:off x="2094932" y="2472520"/>
              <a:ext cx="3193575" cy="2777319"/>
            </a:xfrm>
            <a:custGeom>
              <a:avLst/>
              <a:gdLst>
                <a:gd name="T0" fmla="*/ 1849280 w 3193575"/>
                <a:gd name="T1" fmla="*/ 475396 h 2777319"/>
                <a:gd name="T2" fmla="*/ 1480790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53 h 2777319"/>
                <a:gd name="T10" fmla="*/ 552734 w 3193575"/>
                <a:gd name="T11" fmla="*/ 2304197 h 2777319"/>
                <a:gd name="T12" fmla="*/ 1235131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549" name="Forma livre 41"/>
            <p:cNvSpPr>
              <a:spLocks noChangeArrowheads="1"/>
            </p:cNvSpPr>
            <p:nvPr/>
          </p:nvSpPr>
          <p:spPr bwMode="auto">
            <a:xfrm>
              <a:off x="1071538" y="1428736"/>
              <a:ext cx="3734936" cy="2852382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NASA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8888" y="1844675"/>
            <a:ext cx="6337300" cy="714375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 depois da Via Láctea, o que há?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40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40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40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40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pt-BR" sz="240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 rot="867253">
            <a:off x="200025" y="454025"/>
            <a:ext cx="36957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contrast="22000"/>
          </a:blip>
          <a:srcRect/>
          <a:stretch>
            <a:fillRect/>
          </a:stretch>
        </p:blipFill>
        <p:spPr bwMode="auto">
          <a:xfrm>
            <a:off x="6227763" y="4051300"/>
            <a:ext cx="2916237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0" y="3429000"/>
            <a:ext cx="50387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5" cstate="print">
            <a:lum contrast="22000"/>
          </a:blip>
          <a:srcRect/>
          <a:stretch>
            <a:fillRect/>
          </a:stretch>
        </p:blipFill>
        <p:spPr bwMode="auto">
          <a:xfrm>
            <a:off x="6875463" y="2492375"/>
            <a:ext cx="213836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lum contrast="14000"/>
          </a:blip>
          <a:srcRect l="16249" r="2567"/>
          <a:stretch>
            <a:fillRect/>
          </a:stretch>
        </p:blipFill>
        <p:spPr bwMode="auto">
          <a:xfrm>
            <a:off x="4146550" y="2144713"/>
            <a:ext cx="208121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7" cstate="print">
            <a:lum contrast="22000"/>
          </a:blip>
          <a:srcRect/>
          <a:stretch>
            <a:fillRect/>
          </a:stretch>
        </p:blipFill>
        <p:spPr bwMode="auto">
          <a:xfrm>
            <a:off x="5427663" y="0"/>
            <a:ext cx="37163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" y="549275"/>
            <a:ext cx="8643938" cy="714375"/>
          </a:xfrm>
        </p:spPr>
        <p:txBody>
          <a:bodyPr/>
          <a:lstStyle/>
          <a:p>
            <a:pPr algn="just"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É uma faixa que parece uma nuvem que cruza o céu... Dá impressão que é de leite: daí o nome</a:t>
            </a:r>
          </a:p>
          <a:p>
            <a:pPr algn="l"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285750" y="2643188"/>
            <a:ext cx="86439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60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Para ver a Via Láctea, precisamos ir até um local longe das luzes da cidade</a:t>
            </a: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6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85750" y="4800600"/>
            <a:ext cx="864393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600" kern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Quando a gente observa a Via Láctea com telescópio, vê que ela tem “constituição estelar” </a:t>
            </a:r>
            <a:endParaRPr lang="pt-BR" sz="36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6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1185863" y="2428875"/>
            <a:ext cx="288607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8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anos-luz</a:t>
            </a: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323850" y="714375"/>
            <a:ext cx="5819775" cy="1000125"/>
            <a:chOff x="323498" y="714356"/>
            <a:chExt cx="5820138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449" y="714356"/>
              <a:ext cx="100018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323498" y="714356"/>
              <a:ext cx="2160723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pt-BR" sz="2400" kern="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2484221" y="1022333"/>
              <a:ext cx="2697330" cy="142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5"/>
            <a:ext cx="6715125" cy="1214438"/>
            <a:chOff x="-571536" y="714356"/>
            <a:chExt cx="6715172" cy="1214440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1928827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>
                <a:defRPr/>
              </a:pPr>
              <a:r>
                <a:rPr lang="pt-BR" sz="240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rot="10800000" flipV="1">
              <a:off x="1357291" y="1568432"/>
              <a:ext cx="3932265" cy="396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827584" y="47667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   </a:t>
            </a: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universo conhecido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88067" name="Picture 4">
            <a:hlinkClick r:id="rId3" action="ppaction://hlinkfile"/>
          </p:cNvPr>
          <p:cNvPicPr>
            <a:picLocks noChangeArrowheads="1"/>
          </p:cNvPicPr>
          <p:nvPr/>
        </p:nvPicPr>
        <p:blipFill>
          <a:blip r:embed="rId4" cstate="print">
            <a:lum bright="2000" contrast="12000"/>
          </a:blip>
          <a:srcRect/>
          <a:stretch>
            <a:fillRect/>
          </a:stretch>
        </p:blipFill>
        <p:spPr bwMode="auto">
          <a:xfrm>
            <a:off x="3563938" y="3141663"/>
            <a:ext cx="1800225" cy="1798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Universo Conhecid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5763" y="1700213"/>
            <a:ext cx="5715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região HII</a:t>
            </a:r>
          </a:p>
          <a:p>
            <a:pPr>
              <a:spcBef>
                <a:spcPct val="50000"/>
              </a:spcBef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150"/>
            <a:ext cx="567848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nebulosa planetária</a:t>
            </a: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Aquário</a:t>
            </a:r>
          </a:p>
          <a:p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175"/>
            <a:ext cx="5376863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remanescente </a:t>
            </a: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de supernova</a:t>
            </a: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  <a:p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lum contrast="28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43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aglomerado aberto</a:t>
            </a: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r="11549" b="787"/>
          <a:stretch>
            <a:fillRect/>
          </a:stretch>
        </p:blipFill>
        <p:spPr bwMode="auto">
          <a:xfrm>
            <a:off x="34925" y="0"/>
            <a:ext cx="909955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888" y="188913"/>
            <a:ext cx="570865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“Saco de Carvão”</a:t>
            </a:r>
          </a:p>
          <a:p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nuvem molecular</a:t>
            </a: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Cruzeiro do Sul</a:t>
            </a:r>
          </a:p>
          <a:p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9163" y="1054100"/>
            <a:ext cx="138112" cy="247808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 type="none" w="sm" len="sm"/>
            <a:tailEnd type="none" w="sm" len="sm"/>
          </a:ln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21420000" flipV="1">
            <a:off x="1374775" y="1778000"/>
            <a:ext cx="1562100" cy="22383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323850" y="404813"/>
            <a:ext cx="628173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aglomerado globular</a:t>
            </a: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capturingthenight.com/blog/wp-content/uploads/2013/02/sli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" y="333375"/>
            <a:ext cx="9172575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0" y="6581775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/>
              <a:t/>
            </a:r>
            <a:br>
              <a:rPr lang="pt-BR" sz="1200" dirty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Alex </a:t>
            </a:r>
            <a:r>
              <a:rPr lang="pt-BR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Cherney</a:t>
            </a: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" y="692150"/>
            <a:ext cx="90678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/>
              <a:t/>
            </a:r>
            <a:br>
              <a:rPr lang="pt-BR" sz="1200" dirty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sphotos-h.ak.fbcdn.net/hphotos-ak-prn1/534886_160997727397093_768330249_n.jpg"/>
          <p:cNvPicPr>
            <a:picLocks noChangeAspect="1" noChangeArrowheads="1"/>
          </p:cNvPicPr>
          <p:nvPr/>
        </p:nvPicPr>
        <p:blipFill>
          <a:blip r:embed="rId2" cstate="print"/>
          <a:srcRect t="33176" b="10078"/>
          <a:stretch>
            <a:fillRect/>
          </a:stretch>
        </p:blipFill>
        <p:spPr bwMode="auto">
          <a:xfrm>
            <a:off x="1403350" y="33338"/>
            <a:ext cx="6121400" cy="682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0" y="659765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/>
              <a:t/>
            </a:r>
            <a:br>
              <a:rPr lang="pt-BR" sz="1200" dirty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NDRE\Documents\MULTIMÍDIA\Imagens\night-night-sky-stars-the-milky-way-sea-coast-nature-1800x2880.jpg"/>
          <p:cNvPicPr>
            <a:picLocks noChangeAspect="1" noChangeArrowheads="1"/>
          </p:cNvPicPr>
          <p:nvPr/>
        </p:nvPicPr>
        <p:blipFill>
          <a:blip r:embed="rId3" cstate="print"/>
          <a:srcRect l="3281" t="-211" r="12598" b="420"/>
          <a:stretch>
            <a:fillRect/>
          </a:stretch>
        </p:blipFill>
        <p:spPr bwMode="auto">
          <a:xfrm>
            <a:off x="-38100" y="22225"/>
            <a:ext cx="9169400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476250"/>
            <a:ext cx="9144000" cy="432117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sz="6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 maior parte das estrelas da Via Láctea está... </a:t>
            </a:r>
            <a:br>
              <a:rPr lang="pt-BR" sz="6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</a:br>
            <a:endParaRPr lang="pt-BR" sz="600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Título 3"/>
          <p:cNvSpPr txBox="1">
            <a:spLocks/>
          </p:cNvSpPr>
          <p:nvPr/>
        </p:nvSpPr>
        <p:spPr bwMode="auto">
          <a:xfrm>
            <a:off x="0" y="3600450"/>
            <a:ext cx="91440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defRPr/>
            </a:pPr>
            <a:r>
              <a:rPr lang="pt-BR" sz="6000" i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muito, muito, muito </a:t>
            </a:r>
            <a:br>
              <a:rPr lang="pt-BR" sz="6000" i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</a:br>
            <a:r>
              <a:rPr lang="pt-BR" sz="6000" i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longe!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7846</TotalTime>
  <Words>803</Words>
  <Application>Microsoft Office PowerPoint</Application>
  <PresentationFormat>Apresentação na tela (4:3)</PresentationFormat>
  <Paragraphs>163</Paragraphs>
  <Slides>37</Slides>
  <Notes>5</Notes>
  <HiddenSlides>10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A maior parte das estrelas da Via Láctea está...  </vt:lpstr>
      <vt:lpstr>Slide 10</vt:lpstr>
      <vt:lpstr>Slide 11</vt:lpstr>
      <vt:lpstr>O ano-luz</vt:lpstr>
      <vt:lpstr>Slide 13</vt:lpstr>
      <vt:lpstr>Slide 14</vt:lpstr>
      <vt:lpstr>Slide 15</vt:lpstr>
      <vt:lpstr>Slide 16</vt:lpstr>
      <vt:lpstr>Slide 17</vt:lpstr>
      <vt:lpstr>Slide 18</vt:lpstr>
      <vt:lpstr>Asteroides  </vt:lpstr>
      <vt:lpstr>Meteoroides:  </vt:lpstr>
      <vt:lpstr>Slide 21</vt:lpstr>
      <vt:lpstr>A Via Láctea: visão inclinada</vt:lpstr>
      <vt:lpstr>Como seria a Via Láctea de perfil</vt:lpstr>
      <vt:lpstr>A Via Láctea vista de frente</vt:lpstr>
      <vt:lpstr>Slide 25</vt:lpstr>
      <vt:lpstr>Slide 26</vt:lpstr>
      <vt:lpstr>Slide 27</vt:lpstr>
      <vt:lpstr>Classificação  de Hubble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Observatório</cp:lastModifiedBy>
  <cp:revision>457</cp:revision>
  <cp:lastPrinted>2000-05-01T12:23:36Z</cp:lastPrinted>
  <dcterms:created xsi:type="dcterms:W3CDTF">1995-06-17T23:31:02Z</dcterms:created>
  <dcterms:modified xsi:type="dcterms:W3CDTF">2015-11-21T23:41:14Z</dcterms:modified>
</cp:coreProperties>
</file>