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1341100" cy="16057563"/>
  <p:notesSz cx="6858000" cy="9144000"/>
  <p:defaultTextStyle>
    <a:defPPr>
      <a:defRPr lang="pt-BR"/>
    </a:defPPr>
    <a:lvl1pPr marL="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267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535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4803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30706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13382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69606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7873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6141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6" y="606"/>
      </p:cViewPr>
      <p:guideLst>
        <p:guide orient="horz" pos="4966"/>
        <p:guide pos="35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0583" y="4988254"/>
            <a:ext cx="9639935" cy="344196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1165" y="9099286"/>
            <a:ext cx="7938770" cy="4103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2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5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9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22297" y="643050"/>
            <a:ext cx="2551748" cy="1370096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7055" y="643050"/>
            <a:ext cx="7466224" cy="1370096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69" y="10318473"/>
            <a:ext cx="9639935" cy="3189210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69" y="6805883"/>
            <a:ext cx="9639935" cy="3512591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8267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535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3480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307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1338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960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87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614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7055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5059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7" y="3594366"/>
            <a:ext cx="5010955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7057" y="5092328"/>
            <a:ext cx="5010955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61125" y="3594366"/>
            <a:ext cx="5012923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61125" y="5092328"/>
            <a:ext cx="5012923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057" y="639328"/>
            <a:ext cx="3731144" cy="2720865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4055" y="639330"/>
            <a:ext cx="6339991" cy="13704686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7057" y="3360195"/>
            <a:ext cx="3731144" cy="10983820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2935" y="11240294"/>
            <a:ext cx="6804660" cy="1326982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22935" y="1434773"/>
            <a:ext cx="6804660" cy="9634538"/>
          </a:xfrm>
        </p:spPr>
        <p:txBody>
          <a:bodyPr/>
          <a:lstStyle>
            <a:lvl1pPr marL="0" indent="0">
              <a:buNone/>
              <a:defRPr sz="5500"/>
            </a:lvl1pPr>
            <a:lvl2pPr marL="782677" indent="0">
              <a:buNone/>
              <a:defRPr sz="4800"/>
            </a:lvl2pPr>
            <a:lvl3pPr marL="1565354" indent="0">
              <a:buNone/>
              <a:defRPr sz="4000"/>
            </a:lvl3pPr>
            <a:lvl4pPr marL="2348030" indent="0">
              <a:buNone/>
              <a:defRPr sz="3400"/>
            </a:lvl4pPr>
            <a:lvl5pPr marL="3130706" indent="0">
              <a:buNone/>
              <a:defRPr sz="3400"/>
            </a:lvl5pPr>
            <a:lvl6pPr marL="3913382" indent="0">
              <a:buNone/>
              <a:defRPr sz="3400"/>
            </a:lvl6pPr>
            <a:lvl7pPr marL="4696060" indent="0">
              <a:buNone/>
              <a:defRPr sz="3400"/>
            </a:lvl7pPr>
            <a:lvl8pPr marL="5478737" indent="0">
              <a:buNone/>
              <a:defRPr sz="3400"/>
            </a:lvl8pPr>
            <a:lvl9pPr marL="6261414" indent="0">
              <a:buNone/>
              <a:defRPr sz="3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22935" y="12567276"/>
            <a:ext cx="6804660" cy="1884531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67055" y="643047"/>
            <a:ext cx="10206990" cy="2676261"/>
          </a:xfrm>
          <a:prstGeom prst="rect">
            <a:avLst/>
          </a:prstGeom>
        </p:spPr>
        <p:txBody>
          <a:bodyPr vert="horz" lIns="156535" tIns="78268" rIns="156535" bIns="78268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5" y="3746766"/>
            <a:ext cx="10206990" cy="10597249"/>
          </a:xfrm>
          <a:prstGeom prst="rect">
            <a:avLst/>
          </a:prstGeom>
        </p:spPr>
        <p:txBody>
          <a:bodyPr vert="horz" lIns="156535" tIns="78268" rIns="156535" bIns="78268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67055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B3004-375D-432E-B53D-F866DD015A32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874876" y="14882984"/>
            <a:ext cx="3591348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127788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5354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7008" indent="-587008" algn="l" defTabSz="1565354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1849" indent="-489172" algn="l" defTabSz="156535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669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739367" indent="-391338" algn="l" defTabSz="156535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22044" indent="-391338" algn="l" defTabSz="1565354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0472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87399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0075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5275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267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535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4803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30706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13382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9606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7873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6141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ubblesite.org/gallery/album/the_universe/hubble_ultra_deep_field/pr2012037a/web/" TargetMode="External"/><Relationship Id="rId5" Type="http://schemas.openxmlformats.org/officeDocument/2006/relationships/hyperlink" Target="http://www.spacetelescope.org/" TargetMode="External"/><Relationship Id="rId4" Type="http://schemas.openxmlformats.org/officeDocument/2006/relationships/hyperlink" Target="http://www.nasa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Imagem 1"/>
          <p:cNvPicPr>
            <a:picLocks noChangeArrowheads="1"/>
          </p:cNvPicPr>
          <p:nvPr/>
        </p:nvPicPr>
        <p:blipFill>
          <a:blip r:embed="rId2" cstate="print"/>
          <a:srcRect l="453" t="2912" r="680" b="6407"/>
          <a:stretch>
            <a:fillRect/>
          </a:stretch>
        </p:blipFill>
        <p:spPr bwMode="auto">
          <a:xfrm>
            <a:off x="-2464" y="-9924"/>
            <a:ext cx="11348807" cy="4299495"/>
          </a:xfrm>
          <a:prstGeom prst="rect">
            <a:avLst/>
          </a:prstGeom>
          <a:noFill/>
        </p:spPr>
      </p:pic>
      <p:pic>
        <p:nvPicPr>
          <p:cNvPr id="12290" name="Imagem 5" descr="logo_CD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6694" y="14581509"/>
            <a:ext cx="2050372" cy="1170455"/>
          </a:xfrm>
          <a:prstGeom prst="rect">
            <a:avLst/>
          </a:prstGeom>
          <a:noFill/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247584" y="3051572"/>
            <a:ext cx="8873362" cy="12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Sábado, </a:t>
            </a: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16 </a:t>
            </a: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de </a:t>
            </a: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maio </a:t>
            </a: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de 2015, às 21:00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Auditório do Observatório Dietrich </a:t>
            </a:r>
            <a:r>
              <a:rPr lang="pt-BR" sz="2400" b="1" dirty="0" err="1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Schiel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Entrada franca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29990" y="4284365"/>
            <a:ext cx="100811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Tema da Palestra:</a:t>
            </a:r>
          </a:p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b="1" dirty="0" smtClean="0">
              <a:solidFill>
                <a:srgbClr val="000000"/>
              </a:solidFill>
              <a:latin typeface="Century Gothic" pitchFamily="34" charset="0"/>
              <a:cs typeface="Aharoni" pitchFamily="2" charset="-79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4400" dirty="0" smtClean="0">
                <a:latin typeface="Century Gothic" pitchFamily="34" charset="0"/>
              </a:rPr>
              <a:t>O Tamanho do </a:t>
            </a:r>
            <a:r>
              <a:rPr lang="pt-BR" sz="4400" dirty="0" smtClean="0">
                <a:latin typeface="Century Gothic" pitchFamily="34" charset="0"/>
              </a:rPr>
              <a:t>Universo</a:t>
            </a: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Palestrante:</a:t>
            </a:r>
            <a:r>
              <a:rPr lang="pt-BR" sz="2400" dirty="0" smtClean="0">
                <a:latin typeface="Century Gothic" pitchFamily="34" charset="0"/>
              </a:rPr>
              <a:t> </a:t>
            </a:r>
            <a:r>
              <a:rPr lang="pt-BR" sz="2800" dirty="0" err="1" smtClean="0">
                <a:latin typeface="Century Gothic" pitchFamily="34" charset="0"/>
              </a:rPr>
              <a:t>Joseana</a:t>
            </a:r>
            <a:r>
              <a:rPr lang="pt-BR" sz="2800" dirty="0" smtClean="0">
                <a:latin typeface="Century Gothic" pitchFamily="34" charset="0"/>
              </a:rPr>
              <a:t> dos Santos Soares </a:t>
            </a:r>
            <a:r>
              <a:rPr lang="pt-BR" sz="2000" dirty="0" smtClean="0">
                <a:latin typeface="Century Gothic" pitchFamily="34" charset="0"/>
              </a:rPr>
              <a:t>(joseana.soares@usp.br)</a:t>
            </a:r>
          </a:p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0" y="1013486"/>
            <a:ext cx="11341100" cy="150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8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Sessão Astronomia</a:t>
            </a:r>
            <a:endParaRPr lang="pt-BR" sz="8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97012" y="12168940"/>
            <a:ext cx="5358595" cy="117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1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08167" y="14350143"/>
            <a:ext cx="4010255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Maiores informa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ões: (16) 3373-9191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886574" y="6948661"/>
            <a:ext cx="4896544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Sinopse</a:t>
            </a:r>
            <a:r>
              <a:rPr lang="pt-BR" sz="20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:</a:t>
            </a: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18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/>
            <a:r>
              <a:rPr lang="pt-BR" sz="2000" dirty="0" smtClean="0">
                <a:latin typeface="Century Gothic" pitchFamily="34" charset="0"/>
              </a:rPr>
              <a:t>     </a:t>
            </a:r>
            <a:r>
              <a:rPr lang="pt-BR" sz="2100" dirty="0" smtClean="0">
                <a:latin typeface="Century Gothic" pitchFamily="34" charset="0"/>
              </a:rPr>
              <a:t>Até onde vai o Universo? Até poucos séculos atrás seu limite era esfera da estrelas fixas, modelo de Universo que abrigava facilmente o Céu </a:t>
            </a:r>
            <a:r>
              <a:rPr lang="pt-BR" sz="2100" smtClean="0">
                <a:latin typeface="Century Gothic" pitchFamily="34" charset="0"/>
              </a:rPr>
              <a:t>e </a:t>
            </a:r>
            <a:r>
              <a:rPr lang="pt-BR" sz="2100" smtClean="0">
                <a:latin typeface="Century Gothic" pitchFamily="34" charset="0"/>
              </a:rPr>
              <a:t>Inferno, </a:t>
            </a:r>
            <a:r>
              <a:rPr lang="pt-BR" sz="2100" dirty="0" smtClean="0">
                <a:latin typeface="Century Gothic" pitchFamily="34" charset="0"/>
              </a:rPr>
              <a:t>além do que conseguíamos ver. Aumentou ao descobrirmos que </a:t>
            </a:r>
            <a:r>
              <a:rPr lang="pt-BR" sz="2100" dirty="0" smtClean="0">
                <a:latin typeface="Century Gothic" pitchFamily="34" charset="0"/>
              </a:rPr>
              <a:t>a </a:t>
            </a:r>
            <a:r>
              <a:rPr lang="pt-BR" sz="2100" dirty="0" smtClean="0">
                <a:latin typeface="Century Gothic" pitchFamily="34" charset="0"/>
              </a:rPr>
              <a:t>distância das estrelas não é fixa e que além delas, há também outros “Universos ilhas” - as galáxias - que possuem mais estrelas do que somos capazes de imaginar.  E até onde se estende esse oceano cósmico?</a:t>
            </a:r>
          </a:p>
          <a:p>
            <a:pPr algn="just"/>
            <a:endParaRPr lang="pt-BR" sz="2100" dirty="0" smtClean="0">
              <a:latin typeface="Century Gothic" pitchFamily="34" charset="0"/>
            </a:endParaRPr>
          </a:p>
          <a:p>
            <a:pPr algn="just"/>
            <a:r>
              <a:rPr lang="pt-BR" sz="2100" dirty="0" smtClean="0">
                <a:latin typeface="Century Gothic" pitchFamily="34" charset="0"/>
              </a:rPr>
              <a:t>     Na Sessão Astronomia desta semana, a palestrante apresentará um panorama geral sobre questões atuais em Cosmologia, </a:t>
            </a:r>
            <a:r>
              <a:rPr lang="pt-BR" sz="2100" dirty="0" smtClean="0">
                <a:latin typeface="Century Gothic" pitchFamily="34" charset="0"/>
              </a:rPr>
              <a:t>tais como o formato do Universo, sua estrutura  </a:t>
            </a:r>
            <a:r>
              <a:rPr lang="pt-BR" sz="2100" dirty="0" smtClean="0">
                <a:latin typeface="Century Gothic" pitchFamily="34" charset="0"/>
              </a:rPr>
              <a:t>e extensão.</a:t>
            </a:r>
          </a:p>
          <a:p>
            <a:pPr algn="just"/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Century Gothic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pt-BR" sz="1800" dirty="0" smtClean="0">
              <a:latin typeface="Century Gothic" pitchFamily="34" charset="0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algn="just"/>
            <a:r>
              <a:rPr lang="pt-BR" sz="1800" dirty="0" smtClean="0">
                <a:latin typeface="Century Gothic" pitchFamily="34" charset="0"/>
              </a:rPr>
              <a:t/>
            </a:r>
            <a:br>
              <a:rPr lang="pt-BR" sz="1800" dirty="0" smtClean="0">
                <a:latin typeface="Century Gothic" pitchFamily="34" charset="0"/>
              </a:rPr>
            </a:br>
            <a:endParaRPr lang="pt-BR" sz="1600" dirty="0" smtClean="0">
              <a:latin typeface="Century Gothic" pitchFamily="34" charset="0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endParaRPr lang="pt-BR" sz="17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Century Gothic" pitchFamily="34" charset="0"/>
              </a:rPr>
              <a:t>          </a:t>
            </a: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endParaRPr lang="pt-BR" sz="1800" dirty="0" smtClean="0">
              <a:latin typeface="Century Gothic" pitchFamily="34" charset="0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" y="-8236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1" y="278507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6194894" y="14350143"/>
            <a:ext cx="1275856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Realiza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ão: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74006" y="12023816"/>
            <a:ext cx="4982200" cy="1405565"/>
          </a:xfrm>
          <a:prstGeom prst="rect">
            <a:avLst/>
          </a:prstGeom>
        </p:spPr>
        <p:txBody>
          <a:bodyPr wrap="square" lIns="111810" tIns="55906" rIns="111810" bIns="55906">
            <a:spAutoFit/>
          </a:bodyPr>
          <a:lstStyle/>
          <a:p>
            <a:pPr algn="just"/>
            <a:r>
              <a:rPr lang="pt-BR" sz="1200" dirty="0" smtClean="0">
                <a:latin typeface="Century Gothic" pitchFamily="34" charset="0"/>
              </a:rPr>
              <a:t>Imagem de campo ultra profundo obtida pelo telescópio espacial Hubble. Crédito da imagem: </a:t>
            </a:r>
            <a:r>
              <a:rPr lang="pt-BR" sz="1200" u="sng" dirty="0" smtClean="0">
                <a:hlinkClick r:id="rId4"/>
              </a:rPr>
              <a:t>NASA</a:t>
            </a:r>
            <a:r>
              <a:rPr lang="pt-BR" sz="1200" dirty="0" smtClean="0"/>
              <a:t>, </a:t>
            </a:r>
            <a:r>
              <a:rPr lang="pt-BR" sz="1200" u="sng" dirty="0" smtClean="0">
                <a:hlinkClick r:id="rId5"/>
              </a:rPr>
              <a:t>ESA</a:t>
            </a:r>
            <a:r>
              <a:rPr lang="pt-BR" sz="1200" dirty="0" smtClean="0"/>
              <a:t>, </a:t>
            </a:r>
            <a:r>
              <a:rPr lang="pt-BR" sz="1200" dirty="0" smtClean="0">
                <a:latin typeface="Century Gothic" pitchFamily="34" charset="0"/>
              </a:rPr>
              <a:t>G. </a:t>
            </a:r>
            <a:r>
              <a:rPr lang="pt-BR" sz="1200" dirty="0" err="1" smtClean="0">
                <a:latin typeface="Century Gothic" pitchFamily="34" charset="0"/>
              </a:rPr>
              <a:t>Illingworth</a:t>
            </a:r>
            <a:r>
              <a:rPr lang="pt-BR" sz="1200" dirty="0" smtClean="0">
                <a:latin typeface="Century Gothic" pitchFamily="34" charset="0"/>
              </a:rPr>
              <a:t>, D. </a:t>
            </a:r>
            <a:r>
              <a:rPr lang="pt-BR" sz="1200" dirty="0" err="1" smtClean="0">
                <a:latin typeface="Century Gothic" pitchFamily="34" charset="0"/>
              </a:rPr>
              <a:t>Magee</a:t>
            </a:r>
            <a:r>
              <a:rPr lang="pt-BR" sz="1200" dirty="0" smtClean="0">
                <a:latin typeface="Century Gothic" pitchFamily="34" charset="0"/>
              </a:rPr>
              <a:t>, </a:t>
            </a:r>
            <a:r>
              <a:rPr lang="pt-BR" sz="1200" dirty="0" err="1" smtClean="0">
                <a:latin typeface="Century Gothic" pitchFamily="34" charset="0"/>
              </a:rPr>
              <a:t>and</a:t>
            </a:r>
            <a:r>
              <a:rPr lang="pt-BR" sz="1200" dirty="0" smtClean="0">
                <a:latin typeface="Century Gothic" pitchFamily="34" charset="0"/>
              </a:rPr>
              <a:t> P. </a:t>
            </a:r>
            <a:r>
              <a:rPr lang="pt-BR" sz="1200" dirty="0" err="1" smtClean="0">
                <a:latin typeface="Century Gothic" pitchFamily="34" charset="0"/>
              </a:rPr>
              <a:t>Oesch</a:t>
            </a:r>
            <a:r>
              <a:rPr lang="pt-BR" sz="1200" dirty="0" smtClean="0">
                <a:latin typeface="Century Gothic" pitchFamily="34" charset="0"/>
              </a:rPr>
              <a:t> (</a:t>
            </a:r>
            <a:r>
              <a:rPr lang="pt-BR" sz="1200" dirty="0" err="1" smtClean="0">
                <a:latin typeface="Century Gothic" pitchFamily="34" charset="0"/>
              </a:rPr>
              <a:t>University</a:t>
            </a:r>
            <a:r>
              <a:rPr lang="pt-BR" sz="1200" dirty="0" smtClean="0">
                <a:latin typeface="Century Gothic" pitchFamily="34" charset="0"/>
              </a:rPr>
              <a:t> </a:t>
            </a:r>
            <a:r>
              <a:rPr lang="pt-BR" sz="1200" dirty="0" err="1" smtClean="0">
                <a:latin typeface="Century Gothic" pitchFamily="34" charset="0"/>
              </a:rPr>
              <a:t>of</a:t>
            </a:r>
            <a:r>
              <a:rPr lang="pt-BR" sz="1200" dirty="0" smtClean="0">
                <a:latin typeface="Century Gothic" pitchFamily="34" charset="0"/>
              </a:rPr>
              <a:t> </a:t>
            </a:r>
            <a:r>
              <a:rPr lang="pt-BR" sz="1200" dirty="0" err="1" smtClean="0">
                <a:latin typeface="Century Gothic" pitchFamily="34" charset="0"/>
              </a:rPr>
              <a:t>California</a:t>
            </a:r>
            <a:r>
              <a:rPr lang="pt-BR" sz="1200" dirty="0" smtClean="0">
                <a:latin typeface="Century Gothic" pitchFamily="34" charset="0"/>
              </a:rPr>
              <a:t>, Santa Cruz), R. </a:t>
            </a:r>
            <a:r>
              <a:rPr lang="pt-BR" sz="1200" dirty="0" err="1" smtClean="0">
                <a:latin typeface="Century Gothic" pitchFamily="34" charset="0"/>
              </a:rPr>
              <a:t>Bouwens</a:t>
            </a:r>
            <a:r>
              <a:rPr lang="pt-BR" sz="1200" dirty="0" smtClean="0">
                <a:latin typeface="Century Gothic" pitchFamily="34" charset="0"/>
              </a:rPr>
              <a:t> (</a:t>
            </a:r>
            <a:r>
              <a:rPr lang="pt-BR" sz="1200" dirty="0" err="1" smtClean="0">
                <a:latin typeface="Century Gothic" pitchFamily="34" charset="0"/>
              </a:rPr>
              <a:t>Leiden</a:t>
            </a:r>
            <a:r>
              <a:rPr lang="pt-BR" sz="1200" dirty="0" smtClean="0">
                <a:latin typeface="Century Gothic" pitchFamily="34" charset="0"/>
              </a:rPr>
              <a:t> </a:t>
            </a:r>
            <a:r>
              <a:rPr lang="pt-BR" sz="1200" dirty="0" err="1" smtClean="0">
                <a:latin typeface="Century Gothic" pitchFamily="34" charset="0"/>
              </a:rPr>
              <a:t>University</a:t>
            </a:r>
            <a:r>
              <a:rPr lang="pt-BR" sz="1200" dirty="0" smtClean="0">
                <a:latin typeface="Century Gothic" pitchFamily="34" charset="0"/>
              </a:rPr>
              <a:t>), </a:t>
            </a:r>
            <a:r>
              <a:rPr lang="pt-BR" sz="1200" dirty="0" err="1" smtClean="0">
                <a:latin typeface="Century Gothic" pitchFamily="34" charset="0"/>
              </a:rPr>
              <a:t>and</a:t>
            </a:r>
            <a:r>
              <a:rPr lang="pt-BR" sz="1200" dirty="0" smtClean="0">
                <a:latin typeface="Century Gothic" pitchFamily="34" charset="0"/>
              </a:rPr>
              <a:t> </a:t>
            </a:r>
            <a:r>
              <a:rPr lang="pt-BR" sz="1200" dirty="0" err="1" smtClean="0">
                <a:latin typeface="Century Gothic" pitchFamily="34" charset="0"/>
              </a:rPr>
              <a:t>the</a:t>
            </a:r>
            <a:r>
              <a:rPr lang="pt-BR" sz="1200" dirty="0" smtClean="0">
                <a:latin typeface="Century Gothic" pitchFamily="34" charset="0"/>
              </a:rPr>
              <a:t> HUDF09 </a:t>
            </a:r>
            <a:r>
              <a:rPr lang="pt-BR" sz="1200" dirty="0" err="1" smtClean="0">
                <a:latin typeface="Century Gothic" pitchFamily="34" charset="0"/>
              </a:rPr>
              <a:t>Team</a:t>
            </a:r>
            <a:r>
              <a:rPr lang="pt-BR" sz="1200" dirty="0" smtClean="0">
                <a:latin typeface="Century Gothic" pitchFamily="34" charset="0"/>
              </a:rPr>
              <a:t>, disponível em: </a:t>
            </a:r>
            <a:endParaRPr lang="pt-BR" sz="1200" dirty="0" smtClean="0">
              <a:latin typeface="Century Gothic" pitchFamily="34" charset="0"/>
            </a:endParaRPr>
          </a:p>
          <a:p>
            <a:pPr algn="just"/>
            <a:r>
              <a:rPr lang="pt-BR" sz="1200" dirty="0" smtClean="0">
                <a:latin typeface="Century Gothic" pitchFamily="34" charset="0"/>
                <a:hlinkClick r:id="rId6"/>
              </a:rPr>
              <a:t>http://hubblesite.org/gallery/album/the_universe/hubble_ultra_deep_field/pr2012037a/web</a:t>
            </a:r>
            <a:r>
              <a:rPr lang="pt-BR" sz="1200" dirty="0" smtClean="0">
                <a:latin typeface="Century Gothic" pitchFamily="34" charset="0"/>
                <a:hlinkClick r:id="rId6"/>
              </a:rPr>
              <a:t>/</a:t>
            </a:r>
            <a:endParaRPr lang="pt-BR" sz="1200" dirty="0">
              <a:latin typeface="Century Gothic" pitchFamily="34" charset="0"/>
            </a:endParaRPr>
          </a:p>
        </p:txBody>
      </p:sp>
      <p:pic>
        <p:nvPicPr>
          <p:cNvPr id="2" name="Picture 2" descr="C:\Users\ANDRE\Documents\MULTIMÍDIA\Imagens\logos\cda-logo-fundo-branco.jpg"/>
          <p:cNvPicPr>
            <a:picLocks noChangeAspect="1" noChangeArrowheads="1"/>
          </p:cNvPicPr>
          <p:nvPr/>
        </p:nvPicPr>
        <p:blipFill>
          <a:blip r:embed="rId7" cstate="print"/>
          <a:srcRect b="6015"/>
          <a:stretch>
            <a:fillRect/>
          </a:stretch>
        </p:blipFill>
        <p:spPr bwMode="auto">
          <a:xfrm>
            <a:off x="9198943" y="14238225"/>
            <a:ext cx="1729772" cy="1609779"/>
          </a:xfrm>
          <a:prstGeom prst="rect">
            <a:avLst/>
          </a:prstGeom>
          <a:noFill/>
        </p:spPr>
      </p:pic>
      <p:cxnSp>
        <p:nvCxnSpPr>
          <p:cNvPr id="22" name="Conector reto 21"/>
          <p:cNvCxnSpPr/>
          <p:nvPr/>
        </p:nvCxnSpPr>
        <p:spPr>
          <a:xfrm>
            <a:off x="629990" y="14221469"/>
            <a:ext cx="10153128" cy="0"/>
          </a:xfrm>
          <a:prstGeom prst="line">
            <a:avLst/>
          </a:prstGeom>
          <a:ln w="476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AutoShape 2" descr="mailbox://C:/Users/Jorge/AppData/Roaming/Thunderbird/Profiles/r658lv6z.default/Mail/cdcc.usp.br/astro_cdcc_usp-2012.sbd/a-semana?number=3653647&amp;part=1.2.2&amp;filename=chchhhi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mailbox://C:/Users/Jorge/AppData/Roaming/Thunderbird/Profiles/r658lv6z.default/Mail/cdcc.usp.br/astro_cdcc_usp-2012.sbd/a-semana?number=3653647&amp;part=1.2.2&amp;filename=chchhhi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mailbox://C:/Users/Jorge/AppData/Roaming/Thunderbird/Profiles/r658lv6z.default/Mail/cdcc.usp.br/astro_cdcc_usp-2012.sbd/a-semana?number=3653647&amp;part=1.2.2&amp;filename=chchhhi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mailbox://C:/Users/Jorge/AppData/Roaming/Thunderbird/Profiles/r658lv6z.default/Mail/cdcc.usp.br/astro_cdcc_usp-2012.sbd/a-semana?number=3653647&amp;part=1.2.2&amp;filename=chchhhi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mailbox://C:/Users/Jorge/AppData/Roaming/Thunderbird/Profiles/r658lv6z.default/Mail/cdcc.usp.br/astro_cdcc_usp-2012.sbd/a-semana?number=3653647&amp;part=1.2.2&amp;filename=chchhhi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2" descr="mailbox://C:/Users/ANDRE/AppData/Roaming/Thunderbird/Profiles/81fy1uv9.default/Mail/cdcc.usp.br/Inbox?number=594779073&amp;part=1.2.2&amp;filename=136653main_s114e7221_high.jpg"/>
          <p:cNvSpPr>
            <a:spLocks noChangeAspect="1" noChangeArrowheads="1"/>
          </p:cNvSpPr>
          <p:nvPr/>
        </p:nvSpPr>
        <p:spPr bwMode="auto">
          <a:xfrm>
            <a:off x="155575" y="-4343400"/>
            <a:ext cx="13315950" cy="905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mailbox://C:/Users/ANDRE/AppData/Roaming/Thunderbird/Profiles/81fy1uv9.default/Mail/cdcc.usp.br/Inbox?number=594779073&amp;part=1.2.2&amp;filename=136653main_s114e7221_high.jpg"/>
          <p:cNvSpPr>
            <a:spLocks noChangeAspect="1" noChangeArrowheads="1"/>
          </p:cNvSpPr>
          <p:nvPr/>
        </p:nvSpPr>
        <p:spPr bwMode="auto">
          <a:xfrm>
            <a:off x="155575" y="-4343400"/>
            <a:ext cx="13315950" cy="905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Picture 2" descr="C:\Users\ANDRE\Documents\1-OBSERVATÓRIO\1-ATIVIDADES\2-Sessões Astronomia\SAs-monitores\SAs-Joseana\Hubble-Deep-Fiel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8333" y="7092677"/>
            <a:ext cx="4826929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179</Words>
  <Application>Microsoft Office PowerPoint</Application>
  <PresentationFormat>Personalizar</PresentationFormat>
  <Paragraphs>32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</dc:creator>
  <cp:lastModifiedBy>ANDRE</cp:lastModifiedBy>
  <cp:revision>237</cp:revision>
  <dcterms:created xsi:type="dcterms:W3CDTF">2012-01-24T12:22:50Z</dcterms:created>
  <dcterms:modified xsi:type="dcterms:W3CDTF">2015-05-11T14:28:17Z</dcterms:modified>
</cp:coreProperties>
</file>