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6" r:id="rId3"/>
    <p:sldId id="269" r:id="rId4"/>
    <p:sldId id="275" r:id="rId5"/>
    <p:sldId id="284" r:id="rId6"/>
    <p:sldId id="287" r:id="rId7"/>
    <p:sldId id="285" r:id="rId8"/>
    <p:sldId id="286" r:id="rId9"/>
    <p:sldId id="261" r:id="rId10"/>
    <p:sldId id="272" r:id="rId11"/>
    <p:sldId id="271" r:id="rId12"/>
    <p:sldId id="266" r:id="rId13"/>
    <p:sldId id="265" r:id="rId14"/>
    <p:sldId id="264" r:id="rId15"/>
    <p:sldId id="256" r:id="rId16"/>
    <p:sldId id="262" r:id="rId17"/>
    <p:sldId id="263" r:id="rId18"/>
    <p:sldId id="257" r:id="rId19"/>
    <p:sldId id="267" r:id="rId20"/>
    <p:sldId id="278" r:id="rId21"/>
    <p:sldId id="259" r:id="rId22"/>
    <p:sldId id="280" r:id="rId23"/>
    <p:sldId id="281" r:id="rId24"/>
    <p:sldId id="282" r:id="rId25"/>
    <p:sldId id="288" r:id="rId26"/>
    <p:sldId id="283" r:id="rId27"/>
    <p:sldId id="279" r:id="rId28"/>
    <p:sldId id="273" r:id="rId29"/>
    <p:sldId id="274" r:id="rId30"/>
    <p:sldId id="270" r:id="rId31"/>
    <p:sldId id="268" r:id="rId32"/>
    <p:sldId id="289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-72" y="-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9187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6996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408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2458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3809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0004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1136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2603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02276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5527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6668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FCA04-DDCE-45D7-B3FE-04A6DA96B7F6}" type="datetimeFigureOut">
              <a:rPr lang="pt-BR" smtClean="0"/>
              <a:pPr/>
              <a:t>07/03/2015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1FB04-25F8-48B8-B287-76C934C005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59126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4vz6J8cnc8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SS8yuk4bDw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P2zbGFXyk0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dawn.jpl.nasa.gov/mission/live_shots.asp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gif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25"/>
            <a:ext cx="12169817" cy="684338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657600" y="690282"/>
            <a:ext cx="519684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 err="1" smtClean="0"/>
              <a:t>Dawn</a:t>
            </a:r>
            <a:endParaRPr lang="pt-BR" sz="9600" dirty="0" smtClean="0"/>
          </a:p>
          <a:p>
            <a:pPr algn="ctr"/>
            <a:r>
              <a:rPr lang="pt-BR" sz="5400" dirty="0" smtClean="0"/>
              <a:t>Uma viagem aos primórdios do sistema solar</a:t>
            </a:r>
            <a:endParaRPr lang="pt-BR" sz="5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0033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5240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544432" y="1318055"/>
            <a:ext cx="164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Centro de Divulgação da Astronomia</a:t>
            </a:r>
          </a:p>
          <a:p>
            <a:pPr algn="ctr"/>
            <a:r>
              <a:rPr lang="pt-BR" sz="1200" dirty="0" smtClean="0"/>
              <a:t>Observatório Dietrich </a:t>
            </a:r>
            <a:r>
              <a:rPr lang="pt-BR" sz="1200" dirty="0" err="1" smtClean="0"/>
              <a:t>Schiel</a:t>
            </a:r>
            <a:endParaRPr lang="pt-BR" sz="1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70703" y="6557319"/>
            <a:ext cx="242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Robson R. </a:t>
            </a:r>
            <a:r>
              <a:rPr lang="pt-BR" dirty="0" err="1" smtClean="0"/>
              <a:t>Egêa</a:t>
            </a:r>
            <a:endParaRPr lang="pt-BR" dirty="0"/>
          </a:p>
        </p:txBody>
      </p:sp>
      <p:pic>
        <p:nvPicPr>
          <p:cNvPr id="1026" name="Picture 2" descr="C:\Users\Observatório\Desktop\Astromagia\Sessao-Astronom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33600"/>
            <a:ext cx="18288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32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303" y="1486737"/>
            <a:ext cx="5243816" cy="347942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68188" y="5244353"/>
            <a:ext cx="476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Representa a agricultura e a fertilidade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986" y="851185"/>
            <a:ext cx="2733675" cy="4762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232212" y="1013012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Ceres</a:t>
            </a: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6562165" y="5844988"/>
            <a:ext cx="511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Representa o lar e a família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8287265" y="361254"/>
            <a:ext cx="195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</a:t>
            </a:r>
            <a:r>
              <a:rPr lang="pt-BR" sz="2800" dirty="0" err="1" smtClean="0"/>
              <a:t>Vesta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183933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966" y="1249680"/>
            <a:ext cx="7669847" cy="434429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343400" y="573741"/>
            <a:ext cx="229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Sonda </a:t>
            </a:r>
            <a:r>
              <a:rPr lang="pt-BR" sz="3200" dirty="0" err="1" smtClean="0"/>
              <a:t>Dawn</a:t>
            </a: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8686800" y="1775012"/>
            <a:ext cx="3093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Dimensão: 19,7 m</a:t>
            </a:r>
          </a:p>
          <a:p>
            <a:r>
              <a:rPr lang="pt-BR" sz="2000" dirty="0" smtClean="0"/>
              <a:t>Massa inicial: 1240 kg</a:t>
            </a:r>
          </a:p>
          <a:p>
            <a:r>
              <a:rPr lang="pt-BR" sz="2000" dirty="0" smtClean="0"/>
              <a:t>Gasto: US$446 milhões</a:t>
            </a:r>
          </a:p>
          <a:p>
            <a:endParaRPr lang="pt-BR" sz="2000" dirty="0" smtClean="0"/>
          </a:p>
          <a:p>
            <a:endParaRPr lang="pt-BR" sz="2000" dirty="0" smtClean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81604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771" y="1343950"/>
            <a:ext cx="2969984" cy="222253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3199" y="3759200"/>
            <a:ext cx="4528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Detector de raios gama e de nêutrons </a:t>
            </a:r>
            <a:r>
              <a:rPr lang="pt-BR" sz="2000" dirty="0" err="1" smtClean="0"/>
              <a:t>GRaND</a:t>
            </a:r>
            <a:endParaRPr lang="pt-BR" sz="2000" dirty="0" smtClean="0"/>
          </a:p>
          <a:p>
            <a:pPr algn="ctr"/>
            <a:r>
              <a:rPr lang="pt-BR" sz="2000" dirty="0" smtClean="0"/>
              <a:t>(determinar composição dos objetos de estudo)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7968" y="1343951"/>
            <a:ext cx="2365008" cy="222253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827374" y="3759200"/>
            <a:ext cx="3039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Espectrômetro VIR </a:t>
            </a:r>
          </a:p>
          <a:p>
            <a:pPr algn="ctr"/>
            <a:r>
              <a:rPr lang="pt-BR" sz="2000" dirty="0" smtClean="0"/>
              <a:t>(produz imagens a partir dos espectros de luz visível e infravermelho)</a:t>
            </a:r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7189" y="1343950"/>
            <a:ext cx="2487915" cy="222253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467189" y="3897699"/>
            <a:ext cx="2708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Câmera isolada termicamente </a:t>
            </a:r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731656" y="464457"/>
            <a:ext cx="242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Instrumentos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24893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76914" y="740229"/>
            <a:ext cx="454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Propulsão iônica</a:t>
            </a: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7707087" y="1799771"/>
            <a:ext cx="4484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Propelente: </a:t>
            </a:r>
            <a:r>
              <a:rPr lang="pt-BR" sz="2000" dirty="0" err="1" smtClean="0"/>
              <a:t>Xenon</a:t>
            </a:r>
            <a:r>
              <a:rPr lang="pt-BR" sz="2000" dirty="0" smtClean="0"/>
              <a:t> (Xenônio) gás nobre</a:t>
            </a:r>
          </a:p>
          <a:p>
            <a:r>
              <a:rPr lang="pt-BR" sz="2000" dirty="0" smtClean="0"/>
              <a:t>Mais de 10 km/s para 425 kg de </a:t>
            </a:r>
            <a:r>
              <a:rPr lang="pt-BR" sz="2000" dirty="0" err="1" smtClean="0"/>
              <a:t>Xenon</a:t>
            </a:r>
            <a:endParaRPr lang="pt-BR" sz="2000" dirty="0" smtClean="0"/>
          </a:p>
          <a:p>
            <a:r>
              <a:rPr lang="pt-BR" sz="2000" dirty="0" smtClean="0"/>
              <a:t>0 a 97 km/h em 4 dias</a:t>
            </a:r>
          </a:p>
          <a:p>
            <a:endParaRPr lang="pt-BR" sz="2000" dirty="0" smtClean="0"/>
          </a:p>
          <a:p>
            <a:endParaRPr lang="pt-BR" sz="2000" dirty="0" smtClean="0"/>
          </a:p>
          <a:p>
            <a:r>
              <a:rPr lang="pt-BR" sz="2000" dirty="0" smtClean="0"/>
              <a:t>  </a:t>
            </a:r>
            <a:endParaRPr lang="pt-BR" sz="2000" dirty="0"/>
          </a:p>
        </p:txBody>
      </p:sp>
      <p:pic>
        <p:nvPicPr>
          <p:cNvPr id="14338" name="Picture 2" descr="replace with text from advis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75" y="1691322"/>
            <a:ext cx="6667500" cy="3752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243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314" y="505112"/>
            <a:ext cx="4020257" cy="600636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039427" y="977608"/>
            <a:ext cx="3265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Lançamento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7679509" y="2013132"/>
            <a:ext cx="2333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Foguete Delta II</a:t>
            </a:r>
          </a:p>
          <a:p>
            <a:r>
              <a:rPr lang="pt-BR" sz="2000" dirty="0" smtClean="0"/>
              <a:t>Cabo Canaveral</a:t>
            </a:r>
          </a:p>
          <a:p>
            <a:r>
              <a:rPr lang="pt-BR" sz="2000" dirty="0" smtClean="0"/>
              <a:t>09/27/2007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26095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3257" y="777489"/>
            <a:ext cx="7560808" cy="567683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88920" y="275771"/>
            <a:ext cx="635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Viagem de 4,9 bilhões km e 7,5 anos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75710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5499" y="107092"/>
            <a:ext cx="8791575" cy="66103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45080" y="392611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Assistência gravitacional de Marte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8821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9541" y="1068735"/>
            <a:ext cx="5080001" cy="490389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238171" y="478971"/>
            <a:ext cx="3889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Imagens de Marte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15307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0812" y="123825"/>
            <a:ext cx="6810375" cy="661035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171543" y="5189639"/>
            <a:ext cx="84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078480" y="571500"/>
            <a:ext cx="566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14 meses em </a:t>
            </a:r>
            <a:r>
              <a:rPr lang="pt-BR" sz="3200" dirty="0" err="1" smtClean="0"/>
              <a:t>Vesta</a:t>
            </a:r>
            <a:r>
              <a:rPr lang="pt-BR" sz="3200" dirty="0" smtClean="0"/>
              <a:t>(2011-2012)</a:t>
            </a:r>
            <a:endParaRPr lang="pt-BR" sz="3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31520" y="5715000"/>
            <a:ext cx="3139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30.000 de imagens</a:t>
            </a:r>
          </a:p>
          <a:p>
            <a:r>
              <a:rPr lang="pt-BR" sz="2000" dirty="0" smtClean="0"/>
              <a:t>e milhões de dados </a:t>
            </a:r>
          </a:p>
          <a:p>
            <a:r>
              <a:rPr lang="pt-BR" sz="2000" dirty="0" smtClean="0"/>
              <a:t>coletados</a:t>
            </a:r>
            <a:endParaRPr lang="pt-BR" sz="20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011827" y="5997146"/>
            <a:ext cx="478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3"/>
              </a:rPr>
              <a:t>https://www.youtube.com/watch?v=84vz6J8cnc8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354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07920" y="246743"/>
            <a:ext cx="683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Mapeamento da superfície de </a:t>
            </a:r>
            <a:r>
              <a:rPr lang="pt-BR" sz="3200" dirty="0" err="1" smtClean="0"/>
              <a:t>Vesta</a:t>
            </a:r>
            <a:endParaRPr lang="pt-BR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500" y="981075"/>
            <a:ext cx="95250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1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533" y="609600"/>
            <a:ext cx="5710518" cy="57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8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strobob.areavoices.com/files/2012/09/Vesta-core-artist-view-400x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3976" y="1859280"/>
            <a:ext cx="4873093" cy="400812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489960" y="731520"/>
            <a:ext cx="460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Estrutura de </a:t>
            </a:r>
            <a:r>
              <a:rPr lang="pt-BR" sz="3200" dirty="0" err="1" smtClean="0"/>
              <a:t>Vesta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8808720" y="2225040"/>
            <a:ext cx="2773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Corpo rochoso sem água</a:t>
            </a:r>
          </a:p>
          <a:p>
            <a:r>
              <a:rPr lang="pt-BR" sz="2000" dirty="0" smtClean="0"/>
              <a:t>Superfície fria</a:t>
            </a:r>
          </a:p>
          <a:p>
            <a:r>
              <a:rPr lang="pt-BR" sz="2000" dirty="0" smtClean="0"/>
              <a:t>Sem atmosfera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right rays from Canuleia crater on asteroid Ve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680" y="1577340"/>
            <a:ext cx="8270875" cy="365100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4602480" y="685800"/>
            <a:ext cx="31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Descobertas</a:t>
            </a:r>
            <a:endParaRPr lang="pt-BR" sz="3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371600" y="5455920"/>
            <a:ext cx="10104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Mineral </a:t>
            </a:r>
            <a:r>
              <a:rPr lang="pt-BR" sz="2000" dirty="0" err="1" smtClean="0"/>
              <a:t>olivina</a:t>
            </a:r>
            <a:r>
              <a:rPr lang="pt-BR" sz="2000" dirty="0" smtClean="0"/>
              <a:t> sugere evolução geológica mais complexa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215811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ornelia Crater on Ve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0453" y="1292199"/>
            <a:ext cx="6667500" cy="375285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371600" y="5257800"/>
            <a:ext cx="890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Formações sugerem pequenos fluxos de água ou material movido por água</a:t>
            </a:r>
          </a:p>
          <a:p>
            <a:pPr algn="ctr"/>
            <a:r>
              <a:rPr lang="pt-BR" sz="2000" dirty="0" smtClean="0"/>
              <a:t>Detectou-se material hidratado em rochas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642360" y="533400"/>
            <a:ext cx="422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Descobertas da </a:t>
            </a:r>
            <a:r>
              <a:rPr lang="pt-BR" sz="3200" dirty="0" err="1" smtClean="0"/>
              <a:t>Dawn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93920" y="548640"/>
            <a:ext cx="245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Descobertas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96240" y="5394960"/>
            <a:ext cx="1100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Material </a:t>
            </a:r>
            <a:r>
              <a:rPr lang="pt-BR" sz="2000" dirty="0" err="1" smtClean="0"/>
              <a:t>exogênico</a:t>
            </a:r>
            <a:r>
              <a:rPr lang="pt-BR" sz="2000" dirty="0" smtClean="0"/>
              <a:t>  (mineral serpentina)</a:t>
            </a:r>
            <a:endParaRPr lang="pt-BR" sz="2000" dirty="0"/>
          </a:p>
        </p:txBody>
      </p:sp>
      <p:pic>
        <p:nvPicPr>
          <p:cNvPr id="39940" name="Picture 4" descr="Mosaic images showing Numisia crater and Sextilia quadr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3856" y="1249681"/>
            <a:ext cx="7585299" cy="3846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his colorized composite image from NASA's Dawn mission shows the crater Antonia,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5895" y="1662112"/>
            <a:ext cx="6667500" cy="400050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474720" y="5989320"/>
            <a:ext cx="5196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Escoamento de material fundido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191000" y="762000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Descobertas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sa.gov/images/content/175913main_dawn-concept-brow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0229" y="639591"/>
            <a:ext cx="7229476" cy="5530550"/>
          </a:xfrm>
          <a:prstGeom prst="rect">
            <a:avLst/>
          </a:prstGeom>
          <a:noFill/>
        </p:spPr>
      </p:pic>
      <p:sp>
        <p:nvSpPr>
          <p:cNvPr id="3" name="CaixaDeTexto 2">
            <a:hlinkClick r:id="rId3"/>
          </p:cNvPr>
          <p:cNvSpPr txBox="1"/>
          <p:nvPr/>
        </p:nvSpPr>
        <p:spPr>
          <a:xfrm>
            <a:off x="3270422" y="6367849"/>
            <a:ext cx="529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3"/>
              </a:rPr>
              <a:t>https://www.youtube.com/watch?v=vSS8yuk4bDw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osaic of moon on left and image of Vesta on r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962" y="1082040"/>
            <a:ext cx="9205451" cy="489204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996440" y="5989320"/>
            <a:ext cx="826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Meteoritos relacionados à </a:t>
            </a:r>
            <a:r>
              <a:rPr lang="pt-BR" sz="2000" dirty="0" err="1" smtClean="0"/>
              <a:t>Vesta</a:t>
            </a:r>
            <a:r>
              <a:rPr lang="pt-BR" sz="2000" dirty="0" smtClean="0"/>
              <a:t> encontrados  na Lua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39640" y="4572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Descobertas</a:t>
            </a: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097427" y="6474941"/>
            <a:ext cx="590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hlinkClick r:id="rId3"/>
              </a:rPr>
              <a:t>https://www.youtube.com/watch?v=LP2zbGFXyk0#t=27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hese two views of Ceres were acquired by NASA's Dawn spacecraft on Feb. 12, 2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707" y="1302402"/>
            <a:ext cx="8500167" cy="4541519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962400" y="518160"/>
            <a:ext cx="384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Ceres, o planeta anão</a:t>
            </a: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792142" y="5052142"/>
            <a:ext cx="8854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Maior objeto do Cinturão de Asteroides</a:t>
            </a:r>
          </a:p>
          <a:p>
            <a:r>
              <a:rPr lang="pt-BR" sz="2000" dirty="0" smtClean="0"/>
              <a:t>Primeiro objeto descoberto no Cinturão de Asteroides (1801 - Giuseppe </a:t>
            </a:r>
            <a:r>
              <a:rPr lang="pt-BR" sz="2000" dirty="0" err="1" smtClean="0"/>
              <a:t>Piazzi</a:t>
            </a:r>
            <a:r>
              <a:rPr lang="pt-BR" sz="2000" dirty="0" smtClean="0"/>
              <a:t>)</a:t>
            </a:r>
          </a:p>
          <a:p>
            <a:r>
              <a:rPr lang="pt-BR" sz="2000" dirty="0" smtClean="0"/>
              <a:t>Não tem órbita limpa</a:t>
            </a:r>
          </a:p>
          <a:p>
            <a:r>
              <a:rPr lang="pt-BR" sz="2000" dirty="0" smtClean="0"/>
              <a:t>Rotação: 9 horas</a:t>
            </a:r>
          </a:p>
          <a:p>
            <a:r>
              <a:rPr lang="pt-BR" sz="2000" dirty="0" smtClean="0"/>
              <a:t>Crateras e manchas brancas</a:t>
            </a:r>
          </a:p>
          <a:p>
            <a:endParaRPr lang="pt-BR" sz="2000" dirty="0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3352800" y="3078480"/>
            <a:ext cx="381000" cy="86868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499360" y="3063240"/>
            <a:ext cx="102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300 km</a:t>
            </a:r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4588" y="540211"/>
            <a:ext cx="7292788" cy="585246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89560" y="2865120"/>
            <a:ext cx="3967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Composição?</a:t>
            </a:r>
          </a:p>
          <a:p>
            <a:r>
              <a:rPr lang="pt-BR" dirty="0" smtClean="0"/>
              <a:t>Processos hidrológicos ativos?</a:t>
            </a:r>
          </a:p>
          <a:p>
            <a:r>
              <a:rPr lang="pt-BR" dirty="0" smtClean="0"/>
              <a:t>Calotas polares sazonais de gelo e água?</a:t>
            </a:r>
          </a:p>
          <a:p>
            <a:r>
              <a:rPr lang="pt-BR" dirty="0" smtClean="0"/>
              <a:t>Fina atmosfera?</a:t>
            </a:r>
          </a:p>
          <a:p>
            <a:r>
              <a:rPr lang="pt-BR" dirty="0" smtClean="0"/>
              <a:t>Atividade geológica?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6877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2635" y="391754"/>
            <a:ext cx="9305365" cy="558321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863840" y="51816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Água sob camada de gelo?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50401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69048" cy="63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0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51929" y="385482"/>
            <a:ext cx="2079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?</a:t>
            </a: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3812" y="1166812"/>
            <a:ext cx="4865345" cy="48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068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6311" y="613235"/>
            <a:ext cx="5946402" cy="59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86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45709" y="4646141"/>
            <a:ext cx="532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2"/>
              </a:rPr>
              <a:t>http://dawn.jpl.nasa.gov/mission/live_shots.asp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838832" y="1729946"/>
            <a:ext cx="3525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 smtClean="0"/>
              <a:t>Fim!</a:t>
            </a:r>
            <a:endParaRPr lang="pt-BR" sz="9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402227" y="6499654"/>
            <a:ext cx="480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robson.egea@gmail.com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3520" y="790549"/>
            <a:ext cx="7959090" cy="578360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823012" y="206188"/>
            <a:ext cx="192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Asteroides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23935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lement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2655" y="1150937"/>
            <a:ext cx="1466850" cy="110490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4389120" y="533400"/>
            <a:ext cx="298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Histórico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154680" y="2240280"/>
            <a:ext cx="1965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Clementine</a:t>
            </a:r>
            <a:r>
              <a:rPr lang="pt-BR" dirty="0" smtClean="0"/>
              <a:t>(1994)</a:t>
            </a:r>
          </a:p>
          <a:p>
            <a:r>
              <a:rPr lang="pt-BR" dirty="0" smtClean="0"/>
              <a:t>Observações da Lua e do </a:t>
            </a:r>
            <a:r>
              <a:rPr lang="pt-BR" dirty="0" err="1" smtClean="0"/>
              <a:t>asteróide</a:t>
            </a:r>
            <a:r>
              <a:rPr lang="pt-BR" dirty="0" smtClean="0"/>
              <a:t> 1620 </a:t>
            </a:r>
            <a:r>
              <a:rPr lang="pt-BR" dirty="0" err="1" smtClean="0"/>
              <a:t>Geographos</a:t>
            </a:r>
            <a:endParaRPr lang="pt-BR" dirty="0"/>
          </a:p>
        </p:txBody>
      </p:sp>
      <p:pic>
        <p:nvPicPr>
          <p:cNvPr id="43012" name="Picture 4" descr="Galil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215" y="1067752"/>
            <a:ext cx="1524000" cy="1143001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89560" y="2255520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Galileu(1991/93)</a:t>
            </a:r>
          </a:p>
          <a:p>
            <a:r>
              <a:rPr lang="pt-BR" dirty="0" smtClean="0"/>
              <a:t>Enviada para Júpiter passou por </a:t>
            </a:r>
            <a:r>
              <a:rPr lang="pt-BR" dirty="0" err="1" smtClean="0"/>
              <a:t>Gaspra</a:t>
            </a:r>
            <a:r>
              <a:rPr lang="pt-BR" dirty="0" smtClean="0"/>
              <a:t>, 243 Ida, descobriu </a:t>
            </a:r>
            <a:r>
              <a:rPr lang="pt-BR" dirty="0" err="1" smtClean="0"/>
              <a:t>Dactyl</a:t>
            </a:r>
            <a:r>
              <a:rPr lang="pt-BR" dirty="0" smtClean="0"/>
              <a:t> (lua de Ida)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623560" y="2468880"/>
            <a:ext cx="2621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NEAR </a:t>
            </a:r>
            <a:r>
              <a:rPr lang="pt-BR" dirty="0" err="1" smtClean="0"/>
              <a:t>Shoemaker</a:t>
            </a:r>
            <a:r>
              <a:rPr lang="pt-BR" dirty="0" smtClean="0"/>
              <a:t>(1997-2001)</a:t>
            </a:r>
          </a:p>
          <a:p>
            <a:r>
              <a:rPr lang="pt-BR" dirty="0" smtClean="0"/>
              <a:t>Encontrou com 253 </a:t>
            </a:r>
            <a:r>
              <a:rPr lang="pt-BR" dirty="0" err="1" smtClean="0"/>
              <a:t>Mathilde</a:t>
            </a:r>
            <a:r>
              <a:rPr lang="pt-BR" dirty="0" smtClean="0"/>
              <a:t>, investigou e pousou em  433 Eros </a:t>
            </a:r>
            <a:endParaRPr lang="pt-BR" dirty="0"/>
          </a:p>
        </p:txBody>
      </p:sp>
      <p:pic>
        <p:nvPicPr>
          <p:cNvPr id="43014" name="Picture 6" descr="NEAR Shoemak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5855" y="1272857"/>
            <a:ext cx="1466850" cy="1104901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9037320" y="2484120"/>
            <a:ext cx="1889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Cassini (2000)</a:t>
            </a:r>
          </a:p>
          <a:p>
            <a:r>
              <a:rPr lang="pt-BR" dirty="0" smtClean="0"/>
              <a:t>Encontrou com 2685 </a:t>
            </a:r>
            <a:r>
              <a:rPr lang="pt-BR" dirty="0" err="1" smtClean="0"/>
              <a:t>Masursky</a:t>
            </a:r>
            <a:r>
              <a:rPr lang="pt-BR" dirty="0" smtClean="0"/>
              <a:t>  em sua missão para Saturno</a:t>
            </a:r>
            <a:endParaRPr lang="pt-BR" dirty="0"/>
          </a:p>
        </p:txBody>
      </p:sp>
      <p:pic>
        <p:nvPicPr>
          <p:cNvPr id="43016" name="Picture 8" descr="Cassin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8615" y="1281112"/>
            <a:ext cx="1524000" cy="1143001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289560" y="504444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Deep</a:t>
            </a:r>
            <a:r>
              <a:rPr lang="pt-BR" dirty="0" smtClean="0"/>
              <a:t> </a:t>
            </a:r>
            <a:r>
              <a:rPr lang="pt-BR" dirty="0" err="1" smtClean="0"/>
              <a:t>Space</a:t>
            </a:r>
            <a:r>
              <a:rPr lang="pt-BR" dirty="0" smtClean="0"/>
              <a:t> 1(1998-2003) </a:t>
            </a:r>
          </a:p>
          <a:p>
            <a:r>
              <a:rPr lang="pt-BR" dirty="0" smtClean="0"/>
              <a:t>Testou tecnologias, encontrou</a:t>
            </a:r>
          </a:p>
          <a:p>
            <a:r>
              <a:rPr lang="pt-BR" dirty="0" smtClean="0"/>
              <a:t>Asteroide 9969 Braille e cometa </a:t>
            </a:r>
            <a:r>
              <a:rPr lang="pt-BR" dirty="0" err="1" smtClean="0"/>
              <a:t>Borrelly</a:t>
            </a:r>
            <a:r>
              <a:rPr lang="pt-BR" dirty="0" smtClean="0"/>
              <a:t> </a:t>
            </a:r>
            <a:endParaRPr lang="pt-BR" dirty="0"/>
          </a:p>
        </p:txBody>
      </p:sp>
      <p:pic>
        <p:nvPicPr>
          <p:cNvPr id="43018" name="Picture 10" descr="D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855" y="3909377"/>
            <a:ext cx="1466850" cy="1104901"/>
          </a:xfrm>
          <a:prstGeom prst="rect">
            <a:avLst/>
          </a:prstGeom>
          <a:noFill/>
        </p:spPr>
      </p:pic>
      <p:pic>
        <p:nvPicPr>
          <p:cNvPr id="43020" name="Picture 12" descr="Stardu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2175" y="4031297"/>
            <a:ext cx="1466850" cy="1104901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2987040" y="5257800"/>
            <a:ext cx="2545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</a:t>
            </a:r>
            <a:r>
              <a:rPr lang="pt-BR" dirty="0" err="1" smtClean="0"/>
              <a:t>Stardust</a:t>
            </a:r>
            <a:r>
              <a:rPr lang="pt-BR" dirty="0" smtClean="0"/>
              <a:t>(1999-2011)</a:t>
            </a:r>
          </a:p>
          <a:p>
            <a:r>
              <a:rPr lang="pt-BR" dirty="0" smtClean="0"/>
              <a:t>Encontrou asteroide </a:t>
            </a:r>
            <a:r>
              <a:rPr lang="pt-BR" dirty="0" err="1" smtClean="0"/>
              <a:t>Annefrank</a:t>
            </a:r>
            <a:r>
              <a:rPr lang="pt-BR" dirty="0" smtClean="0"/>
              <a:t> , dirigindo-se para cometa </a:t>
            </a:r>
            <a:r>
              <a:rPr lang="pt-BR" dirty="0" err="1" smtClean="0"/>
              <a:t>Wild</a:t>
            </a:r>
            <a:r>
              <a:rPr lang="pt-BR" dirty="0" smtClean="0"/>
              <a:t> 2</a:t>
            </a:r>
            <a:endParaRPr lang="pt-BR" dirty="0"/>
          </a:p>
        </p:txBody>
      </p:sp>
      <p:pic>
        <p:nvPicPr>
          <p:cNvPr id="43022" name="Picture 14" descr="Hayabus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4895" y="3955097"/>
            <a:ext cx="1466850" cy="1104901"/>
          </a:xfrm>
          <a:prstGeom prst="rect">
            <a:avLst/>
          </a:prstGeom>
          <a:noFill/>
        </p:spPr>
      </p:pic>
      <p:sp>
        <p:nvSpPr>
          <p:cNvPr id="16" name="CaixaDeTexto 15"/>
          <p:cNvSpPr txBox="1"/>
          <p:nvPr/>
        </p:nvSpPr>
        <p:spPr>
          <a:xfrm>
            <a:off x="5791200" y="5257800"/>
            <a:ext cx="2103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Hayabusa</a:t>
            </a:r>
            <a:r>
              <a:rPr lang="pt-BR" dirty="0" smtClean="0"/>
              <a:t> e Minerva (2003-2010) Testou tecnologias e coletou amostras de </a:t>
            </a:r>
          </a:p>
          <a:p>
            <a:r>
              <a:rPr lang="pt-BR" dirty="0" smtClean="0"/>
              <a:t>Asteroide </a:t>
            </a:r>
            <a:r>
              <a:rPr lang="pt-BR" dirty="0" err="1" smtClean="0"/>
              <a:t>Itokawa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8503920" y="5364480"/>
            <a:ext cx="3246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Rosetta</a:t>
            </a:r>
            <a:r>
              <a:rPr lang="pt-BR" b="1" dirty="0" smtClean="0"/>
              <a:t> (2004-2015)</a:t>
            </a:r>
            <a:r>
              <a:rPr lang="pt-BR" dirty="0" smtClean="0"/>
              <a:t> Asteroides</a:t>
            </a:r>
          </a:p>
          <a:p>
            <a:r>
              <a:rPr lang="pt-BR" dirty="0" err="1" smtClean="0"/>
              <a:t>Steins</a:t>
            </a:r>
            <a:r>
              <a:rPr lang="pt-BR" dirty="0" smtClean="0"/>
              <a:t> e 21 </a:t>
            </a:r>
            <a:r>
              <a:rPr lang="pt-BR" dirty="0" err="1" smtClean="0"/>
              <a:t>Lutetia</a:t>
            </a:r>
            <a:r>
              <a:rPr lang="pt-BR" dirty="0" smtClean="0"/>
              <a:t> em missão para cometa 67P/</a:t>
            </a:r>
            <a:r>
              <a:rPr lang="pt-BR" dirty="0" err="1" smtClean="0"/>
              <a:t>Churyumov-Gerasimenko</a:t>
            </a:r>
            <a:endParaRPr lang="pt-BR" dirty="0"/>
          </a:p>
        </p:txBody>
      </p:sp>
      <p:pic>
        <p:nvPicPr>
          <p:cNvPr id="43024" name="Picture 16" descr="Rosett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31935" y="4222432"/>
            <a:ext cx="1524000" cy="1143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31862" y="5316974"/>
            <a:ext cx="2291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err="1" smtClean="0"/>
              <a:t>Galileo</a:t>
            </a:r>
            <a:r>
              <a:rPr lang="pt-BR" sz="2400" dirty="0" smtClean="0"/>
              <a:t>(1991/93)</a:t>
            </a:r>
          </a:p>
        </p:txBody>
      </p:sp>
      <p:pic>
        <p:nvPicPr>
          <p:cNvPr id="43010" name="Picture 2" descr="http://3.bp.blogspot.com/_Y_7hig-xGJM/TR4Eb3rvadI/AAAAAAAAAXU/-zmzle_RRIg/s1600/51488main_galileo_330x25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1653" y="1508760"/>
            <a:ext cx="4908499" cy="371856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834640" y="5699760"/>
            <a:ext cx="554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Imagens de </a:t>
            </a:r>
            <a:r>
              <a:rPr lang="pt-BR" sz="2400" dirty="0" err="1" smtClean="0"/>
              <a:t>Dactyl</a:t>
            </a:r>
            <a:r>
              <a:rPr lang="pt-BR" sz="2400" dirty="0" smtClean="0"/>
              <a:t>, </a:t>
            </a:r>
            <a:r>
              <a:rPr lang="pt-BR" sz="2400" dirty="0" smtClean="0"/>
              <a:t>lua do asteroide Ida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892040" y="853440"/>
            <a:ext cx="176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Histórico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7/Near_Shoema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3720" y="1432242"/>
            <a:ext cx="5398135" cy="3806108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291840" y="542544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</a:t>
            </a:r>
            <a:r>
              <a:rPr lang="pt-BR" sz="2400" dirty="0" smtClean="0"/>
              <a:t>NEAR </a:t>
            </a:r>
            <a:r>
              <a:rPr lang="pt-BR" sz="2400" dirty="0" err="1" smtClean="0"/>
              <a:t>Shoemaker</a:t>
            </a:r>
            <a:r>
              <a:rPr lang="pt-BR" sz="2400" dirty="0" smtClean="0"/>
              <a:t>(1997-2001)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404360" y="899160"/>
            <a:ext cx="332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Histórico</a:t>
            </a: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251960" y="574548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Pousou no asteroide Eros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84617" y="5576054"/>
            <a:ext cx="4388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err="1" smtClean="0"/>
              <a:t>Hayabusa</a:t>
            </a:r>
            <a:r>
              <a:rPr lang="pt-BR" sz="2400" dirty="0" smtClean="0"/>
              <a:t> e Minerva (2003-2010) </a:t>
            </a:r>
            <a:endParaRPr lang="pt-BR" sz="2400" dirty="0"/>
          </a:p>
        </p:txBody>
      </p:sp>
      <p:pic>
        <p:nvPicPr>
          <p:cNvPr id="41986" name="Picture 2" descr="http://neo.jpl.nasa.gov/images/hayabu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199" y="947260"/>
            <a:ext cx="6004561" cy="4503421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2880360" y="5958840"/>
            <a:ext cx="544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Coletou amostras de Asteroide </a:t>
            </a:r>
            <a:r>
              <a:rPr lang="pt-BR" sz="2400" dirty="0" err="1" smtClean="0"/>
              <a:t>Itokawa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099560" y="548640"/>
            <a:ext cx="3444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Histórico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40280" y="344829"/>
            <a:ext cx="7802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Objetivo: exploração de Ceres e </a:t>
            </a:r>
            <a:r>
              <a:rPr lang="pt-BR" sz="3200" dirty="0" err="1" smtClean="0"/>
              <a:t>Vesta</a:t>
            </a:r>
            <a:endParaRPr lang="pt-BR" sz="3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4789" y="963706"/>
            <a:ext cx="6930940" cy="327211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372600" y="150876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Protoplanetas de maior massa do Cinturão de Asteroides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65760" y="4572000"/>
            <a:ext cx="9966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 smtClean="0"/>
              <a:t>Origem do sistema solar 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Formação de planetas a partir de asteroides 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Formação e evolução diferentes de asteroides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Influência do tamanho e da quantidade de água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Ponte entre planetas rochosos e gelados</a:t>
            </a:r>
          </a:p>
        </p:txBody>
      </p:sp>
      <p:sp>
        <p:nvSpPr>
          <p:cNvPr id="9" name="Chave direita 8"/>
          <p:cNvSpPr/>
          <p:nvPr/>
        </p:nvSpPr>
        <p:spPr>
          <a:xfrm>
            <a:off x="6156960" y="4404360"/>
            <a:ext cx="579120" cy="20421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7162800" y="5090160"/>
            <a:ext cx="176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Dawn</a:t>
            </a:r>
            <a:endParaRPr lang="pt-BR" dirty="0" smtClean="0"/>
          </a:p>
          <a:p>
            <a:pPr algn="ctr"/>
            <a:r>
              <a:rPr lang="pt-BR" dirty="0" smtClean="0"/>
              <a:t>“Amanhecer”</a:t>
            </a:r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8366760" y="1798320"/>
            <a:ext cx="792480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12344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p"/>
      <p:bldP spid="9" grpId="0" animBg="1"/>
      <p:bldP spid="10" grpId="0" build="p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1235</TotalTime>
  <Words>485</Words>
  <Application>Microsoft Office PowerPoint</Application>
  <PresentationFormat>Personalizar</PresentationFormat>
  <Paragraphs>112</Paragraphs>
  <Slides>32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</dc:creator>
  <cp:lastModifiedBy>Observatório</cp:lastModifiedBy>
  <cp:revision>86</cp:revision>
  <dcterms:created xsi:type="dcterms:W3CDTF">2015-02-27T18:13:32Z</dcterms:created>
  <dcterms:modified xsi:type="dcterms:W3CDTF">2015-03-08T01:06:45Z</dcterms:modified>
</cp:coreProperties>
</file>