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1341100" cy="16057563"/>
  <p:notesSz cx="6858000" cy="9144000"/>
  <p:defaultTextStyle>
    <a:defPPr>
      <a:defRPr lang="pt-BR"/>
    </a:defPPr>
    <a:lvl1pPr marL="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1pPr>
    <a:lvl2pPr marL="78267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2pPr>
    <a:lvl3pPr marL="156535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3pPr>
    <a:lvl4pPr marL="234803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4pPr>
    <a:lvl5pPr marL="3130706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5pPr>
    <a:lvl6pPr marL="3913382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6pPr>
    <a:lvl7pPr marL="469606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7pPr>
    <a:lvl8pPr marL="547873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8pPr>
    <a:lvl9pPr marL="626141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3" d="100"/>
          <a:sy n="73" d="100"/>
        </p:scale>
        <p:origin x="-1980" y="984"/>
      </p:cViewPr>
      <p:guideLst>
        <p:guide orient="horz" pos="5058"/>
        <p:guide pos="35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0583" y="4988254"/>
            <a:ext cx="9639935" cy="344196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01165" y="9099286"/>
            <a:ext cx="7938770" cy="4103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82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5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4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30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96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78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6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22297" y="643050"/>
            <a:ext cx="2551748" cy="1370096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67055" y="643050"/>
            <a:ext cx="7466224" cy="1370096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869" y="10318473"/>
            <a:ext cx="9639935" cy="3189210"/>
          </a:xfrm>
        </p:spPr>
        <p:txBody>
          <a:bodyPr anchor="t"/>
          <a:lstStyle>
            <a:lvl1pPr algn="l">
              <a:defRPr sz="68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5869" y="6805883"/>
            <a:ext cx="9639935" cy="3512591"/>
          </a:xfrm>
        </p:spPr>
        <p:txBody>
          <a:bodyPr anchor="b"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782677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535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34803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13070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91338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69606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7873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26141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67055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5059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01/09/2015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7" y="3594366"/>
            <a:ext cx="5010955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67057" y="5092328"/>
            <a:ext cx="5010955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761125" y="3594366"/>
            <a:ext cx="5012923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761125" y="5092328"/>
            <a:ext cx="5012923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01/09/2015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01/09/2015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01/09/2015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7057" y="639328"/>
            <a:ext cx="3731144" cy="2720865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34055" y="639330"/>
            <a:ext cx="6339991" cy="13704686"/>
          </a:xfrm>
        </p:spPr>
        <p:txBody>
          <a:bodyPr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7057" y="3360195"/>
            <a:ext cx="3731144" cy="10983820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01/09/2015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2935" y="11240294"/>
            <a:ext cx="6804660" cy="1326982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22935" y="1434773"/>
            <a:ext cx="6804660" cy="9634538"/>
          </a:xfrm>
        </p:spPr>
        <p:txBody>
          <a:bodyPr/>
          <a:lstStyle>
            <a:lvl1pPr marL="0" indent="0">
              <a:buNone/>
              <a:defRPr sz="5500"/>
            </a:lvl1pPr>
            <a:lvl2pPr marL="782677" indent="0">
              <a:buNone/>
              <a:defRPr sz="4800"/>
            </a:lvl2pPr>
            <a:lvl3pPr marL="1565354" indent="0">
              <a:buNone/>
              <a:defRPr sz="4000"/>
            </a:lvl3pPr>
            <a:lvl4pPr marL="2348030" indent="0">
              <a:buNone/>
              <a:defRPr sz="3400"/>
            </a:lvl4pPr>
            <a:lvl5pPr marL="3130706" indent="0">
              <a:buNone/>
              <a:defRPr sz="3400"/>
            </a:lvl5pPr>
            <a:lvl6pPr marL="3913382" indent="0">
              <a:buNone/>
              <a:defRPr sz="3400"/>
            </a:lvl6pPr>
            <a:lvl7pPr marL="4696060" indent="0">
              <a:buNone/>
              <a:defRPr sz="3400"/>
            </a:lvl7pPr>
            <a:lvl8pPr marL="5478737" indent="0">
              <a:buNone/>
              <a:defRPr sz="3400"/>
            </a:lvl8pPr>
            <a:lvl9pPr marL="6261414" indent="0">
              <a:buNone/>
              <a:defRPr sz="34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22935" y="12567276"/>
            <a:ext cx="6804660" cy="1884531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01/09/2015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67055" y="643047"/>
            <a:ext cx="10206990" cy="2676261"/>
          </a:xfrm>
          <a:prstGeom prst="rect">
            <a:avLst/>
          </a:prstGeom>
        </p:spPr>
        <p:txBody>
          <a:bodyPr vert="horz" lIns="156535" tIns="78268" rIns="156535" bIns="78268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5" y="3746766"/>
            <a:ext cx="10206990" cy="10597249"/>
          </a:xfrm>
          <a:prstGeom prst="rect">
            <a:avLst/>
          </a:prstGeom>
        </p:spPr>
        <p:txBody>
          <a:bodyPr vert="horz" lIns="156535" tIns="78268" rIns="156535" bIns="78268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67055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B3004-375D-432E-B53D-F866DD015A32}" type="datetimeFigureOut">
              <a:rPr lang="pt-BR" smtClean="0"/>
              <a:pPr/>
              <a:t>01/09/2015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874876" y="14882984"/>
            <a:ext cx="3591348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127788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5354" rtl="0" eaLnBrk="1" latinLnBrk="0" hangingPunct="1">
        <a:spcBef>
          <a:spcPct val="0"/>
        </a:spcBef>
        <a:buNone/>
        <a:defRPr sz="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7008" indent="-587008" algn="l" defTabSz="1565354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271849" indent="-489172" algn="l" defTabSz="1565354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95669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2739367" indent="-391338" algn="l" defTabSz="1565354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22044" indent="-391338" algn="l" defTabSz="1565354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0472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087399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5870075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65275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267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6535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4803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30706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13382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9606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47873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6141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2" name="Imagem 1"/>
          <p:cNvPicPr>
            <a:picLocks noChangeArrowheads="1"/>
          </p:cNvPicPr>
          <p:nvPr/>
        </p:nvPicPr>
        <p:blipFill>
          <a:blip r:embed="rId2" cstate="print"/>
          <a:srcRect l="453" t="2912" r="680" b="6407"/>
          <a:stretch>
            <a:fillRect/>
          </a:stretch>
        </p:blipFill>
        <p:spPr bwMode="auto">
          <a:xfrm>
            <a:off x="-2464" y="-9924"/>
            <a:ext cx="11348807" cy="4299495"/>
          </a:xfrm>
          <a:prstGeom prst="rect">
            <a:avLst/>
          </a:prstGeom>
          <a:noFill/>
        </p:spPr>
      </p:pic>
      <p:pic>
        <p:nvPicPr>
          <p:cNvPr id="12290" name="Imagem 5" descr="logo_CDC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33" y="14725525"/>
            <a:ext cx="1798089" cy="1026439"/>
          </a:xfrm>
          <a:prstGeom prst="rect">
            <a:avLst/>
          </a:prstGeom>
          <a:noFill/>
        </p:spPr>
      </p:pic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247584" y="3051572"/>
            <a:ext cx="8873362" cy="12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Sábado,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05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de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setembro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de 2015, às 21:00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Auditório do Observatório Dietrich </a:t>
            </a:r>
            <a:r>
              <a:rPr lang="pt-BR" sz="2400" b="1" dirty="0" err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Schiel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Entrada franca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884115" y="4284365"/>
            <a:ext cx="9899003" cy="225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Tema da Palestra</a:t>
            </a: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:</a:t>
            </a:r>
          </a:p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28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5400" b="1" dirty="0" smtClean="0">
                <a:solidFill>
                  <a:srgbClr val="000000"/>
                </a:solidFill>
                <a:latin typeface="Century Gothic" pitchFamily="34" charset="0"/>
                <a:cs typeface="Aharoni" pitchFamily="2" charset="-79"/>
              </a:rPr>
              <a:t>Mercúrio, um Planeta Distinto</a:t>
            </a: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5400" b="1" dirty="0" smtClean="0">
              <a:solidFill>
                <a:srgbClr val="000000"/>
              </a:solidFill>
              <a:latin typeface="Century Gothic" pitchFamily="34" charset="0"/>
              <a:cs typeface="Aharoni" pitchFamily="2" charset="-79"/>
            </a:endParaRPr>
          </a:p>
          <a:p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Palestrante:</a:t>
            </a:r>
            <a:r>
              <a:rPr lang="pt-BR" sz="28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  </a:t>
            </a:r>
            <a:r>
              <a:rPr lang="pt-BR" sz="2800" dirty="0" smtClean="0">
                <a:latin typeface="Century Gothic" pitchFamily="34" charset="0"/>
              </a:rPr>
              <a:t>Daniel Eurico Salvador de Sousa</a:t>
            </a:r>
            <a:endParaRPr lang="pt-BR" sz="1200" dirty="0" smtClean="0">
              <a:latin typeface="Century Gothic" pitchFamily="34" charset="0"/>
              <a:cs typeface="Arial" pitchFamily="34" charset="0"/>
            </a:endParaRPr>
          </a:p>
          <a:p>
            <a:endParaRPr lang="pt-BR" sz="16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0" y="1013486"/>
            <a:ext cx="11341100" cy="150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8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Sessão Astronomia</a:t>
            </a:r>
            <a:endParaRPr lang="pt-BR" sz="8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40215" y="14653517"/>
            <a:ext cx="4010255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Maiores informa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ões: (16) 3373-9191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958582" y="7452717"/>
            <a:ext cx="4933311" cy="684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Sinopse:</a:t>
            </a: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r>
              <a:rPr lang="pt-BR" sz="2200" dirty="0" smtClean="0">
                <a:latin typeface="Century Gothic" pitchFamily="34" charset="0"/>
              </a:rPr>
              <a:t>     A configuração do Sistema Solar nos </a:t>
            </a:r>
            <a:r>
              <a:rPr lang="pt-BR" sz="2200" dirty="0" smtClean="0">
                <a:latin typeface="Century Gothic" pitchFamily="34" charset="0"/>
              </a:rPr>
              <a:t>permite observar cinco planetas </a:t>
            </a:r>
            <a:r>
              <a:rPr lang="pt-BR" sz="2200" dirty="0" smtClean="0">
                <a:latin typeface="Century Gothic" pitchFamily="34" charset="0"/>
              </a:rPr>
              <a:t>brilhantes a </a:t>
            </a:r>
            <a:r>
              <a:rPr lang="pt-BR" sz="2200" dirty="0" smtClean="0">
                <a:latin typeface="Century Gothic" pitchFamily="34" charset="0"/>
              </a:rPr>
              <a:t>olho </a:t>
            </a:r>
            <a:r>
              <a:rPr lang="pt-BR" sz="2200" dirty="0" smtClean="0">
                <a:latin typeface="Century Gothic" pitchFamily="34" charset="0"/>
              </a:rPr>
              <a:t>nu nos céus da Terra. </a:t>
            </a:r>
            <a:r>
              <a:rPr lang="pt-BR" sz="2200" dirty="0" smtClean="0">
                <a:latin typeface="Century Gothic" pitchFamily="34" charset="0"/>
              </a:rPr>
              <a:t>Alguns se encontram a grandes distâncias, outros </a:t>
            </a:r>
            <a:r>
              <a:rPr lang="pt-BR" sz="2200" dirty="0" smtClean="0">
                <a:latin typeface="Century Gothic" pitchFamily="34" charset="0"/>
              </a:rPr>
              <a:t>são </a:t>
            </a:r>
            <a:r>
              <a:rPr lang="pt-BR" sz="2200" dirty="0" smtClean="0">
                <a:latin typeface="Century Gothic" pitchFamily="34" charset="0"/>
              </a:rPr>
              <a:t>nossos vizinhos. Apesar da proximidade, um desses planetas se esconde bem perto de nossa estrela mãe (o Sol). Essa </a:t>
            </a:r>
            <a:r>
              <a:rPr lang="pt-BR" sz="2200" dirty="0" smtClean="0">
                <a:latin typeface="Century Gothic" pitchFamily="34" charset="0"/>
              </a:rPr>
              <a:t>peculiaridade torna </a:t>
            </a:r>
            <a:r>
              <a:rPr lang="pt-BR" sz="2200" dirty="0" smtClean="0">
                <a:latin typeface="Century Gothic" pitchFamily="34" charset="0"/>
              </a:rPr>
              <a:t>sua observação e exploração espacial um grande desafio. </a:t>
            </a:r>
            <a:endParaRPr lang="pt-BR" sz="2200" dirty="0" smtClean="0">
              <a:latin typeface="Century Gothic" pitchFamily="34" charset="0"/>
            </a:endParaRPr>
          </a:p>
          <a:p>
            <a:pPr algn="just"/>
            <a:endParaRPr lang="pt-BR" sz="2200" dirty="0" smtClean="0">
              <a:latin typeface="Century Gothic" pitchFamily="34" charset="0"/>
            </a:endParaRPr>
          </a:p>
          <a:p>
            <a:pPr algn="just"/>
            <a:r>
              <a:rPr lang="pt-BR" sz="2200" dirty="0" smtClean="0">
                <a:latin typeface="Century Gothic" pitchFamily="34" charset="0"/>
              </a:rPr>
              <a:t>     Na </a:t>
            </a:r>
            <a:r>
              <a:rPr lang="pt-BR" sz="2200" dirty="0" smtClean="0">
                <a:latin typeface="Century Gothic" pitchFamily="34" charset="0"/>
              </a:rPr>
              <a:t>Sessão Astronomia desta </a:t>
            </a:r>
            <a:r>
              <a:rPr lang="pt-BR" sz="2200" dirty="0" smtClean="0">
                <a:latin typeface="Century Gothic" pitchFamily="34" charset="0"/>
              </a:rPr>
              <a:t>semana, o palestrante desvendará um </a:t>
            </a:r>
            <a:r>
              <a:rPr lang="pt-BR" sz="2200" dirty="0" smtClean="0">
                <a:latin typeface="Century Gothic" pitchFamily="34" charset="0"/>
              </a:rPr>
              <a:t>pouco </a:t>
            </a:r>
            <a:r>
              <a:rPr lang="pt-BR" sz="2200" dirty="0" smtClean="0">
                <a:latin typeface="Century Gothic" pitchFamily="34" charset="0"/>
              </a:rPr>
              <a:t>dos mistérios do pequeno e distinto planeta </a:t>
            </a:r>
            <a:r>
              <a:rPr lang="pt-BR" sz="2200" dirty="0" smtClean="0">
                <a:latin typeface="Century Gothic" pitchFamily="34" charset="0"/>
              </a:rPr>
              <a:t>Mercúrio.</a:t>
            </a:r>
            <a:endParaRPr lang="pt-BR" sz="22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r>
              <a:rPr lang="pt-BR" sz="1800" dirty="0" smtClean="0">
                <a:latin typeface="Century Gothic" pitchFamily="34" charset="0"/>
              </a:rPr>
              <a:t/>
            </a:r>
            <a:br>
              <a:rPr lang="pt-BR" sz="1800" dirty="0" smtClean="0">
                <a:latin typeface="Century Gothic" pitchFamily="34" charset="0"/>
              </a:rPr>
            </a:br>
            <a:endParaRPr lang="pt-BR" sz="16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7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000" dirty="0" smtClean="0">
                <a:latin typeface="Century Gothic" pitchFamily="34" charset="0"/>
              </a:rPr>
              <a:t>          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800" dirty="0" smtClean="0">
              <a:latin typeface="Century Gothic" pitchFamily="34" charset="0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" y="-8236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1" y="278507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5598542" y="14653517"/>
            <a:ext cx="1275856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Realiza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ão: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918022" y="12709301"/>
            <a:ext cx="4680520" cy="482236"/>
          </a:xfrm>
          <a:prstGeom prst="rect">
            <a:avLst/>
          </a:prstGeom>
        </p:spPr>
        <p:txBody>
          <a:bodyPr wrap="square" lIns="111810" tIns="55906" rIns="111810" bIns="55906">
            <a:spAutoFit/>
          </a:bodyPr>
          <a:lstStyle/>
          <a:p>
            <a:pPr algn="just"/>
            <a:r>
              <a:rPr lang="pt-BR" sz="1200" dirty="0" smtClean="0">
                <a:latin typeface="Century Gothic" pitchFamily="34" charset="0"/>
              </a:rPr>
              <a:t/>
            </a:r>
            <a:br>
              <a:rPr lang="pt-BR" sz="1200" dirty="0" smtClean="0">
                <a:latin typeface="Century Gothic" pitchFamily="34" charset="0"/>
              </a:rPr>
            </a:br>
            <a:endParaRPr lang="pt-BR" sz="1200" dirty="0">
              <a:solidFill>
                <a:srgbClr val="D09606"/>
              </a:solidFill>
              <a:latin typeface="Century Gothic" pitchFamily="34" charset="0"/>
            </a:endParaRPr>
          </a:p>
        </p:txBody>
      </p:sp>
      <p:pic>
        <p:nvPicPr>
          <p:cNvPr id="2" name="Picture 2" descr="C:\Users\ANDRE\Documents\MULTIMÍDIA\Imagens\logos\cda-logo-fundo-branco.jpg"/>
          <p:cNvPicPr>
            <a:picLocks noChangeAspect="1" noChangeArrowheads="1"/>
          </p:cNvPicPr>
          <p:nvPr/>
        </p:nvPicPr>
        <p:blipFill>
          <a:blip r:embed="rId4" cstate="print"/>
          <a:srcRect b="6015"/>
          <a:stretch>
            <a:fillRect/>
          </a:stretch>
        </p:blipFill>
        <p:spPr bwMode="auto">
          <a:xfrm>
            <a:off x="9413063" y="14437493"/>
            <a:ext cx="1515651" cy="1410511"/>
          </a:xfrm>
          <a:prstGeom prst="rect">
            <a:avLst/>
          </a:prstGeom>
          <a:noFill/>
        </p:spPr>
      </p:pic>
      <p:cxnSp>
        <p:nvCxnSpPr>
          <p:cNvPr id="22" name="Conector reto 21"/>
          <p:cNvCxnSpPr/>
          <p:nvPr/>
        </p:nvCxnSpPr>
        <p:spPr>
          <a:xfrm>
            <a:off x="990030" y="14437493"/>
            <a:ext cx="9793088" cy="0"/>
          </a:xfrm>
          <a:prstGeom prst="line">
            <a:avLst/>
          </a:prstGeom>
          <a:ln w="4762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ixaDeTexto 16"/>
          <p:cNvSpPr txBox="1"/>
          <p:nvPr/>
        </p:nvSpPr>
        <p:spPr>
          <a:xfrm>
            <a:off x="918022" y="12497340"/>
            <a:ext cx="489654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dirty="0" smtClean="0">
                <a:latin typeface="Century Gothic" pitchFamily="34" charset="0"/>
              </a:rPr>
              <a:t>Mercúrio em imagem obtida pela espaçonave MESSENGER. Crédito da imagem: </a:t>
            </a:r>
            <a:r>
              <a:rPr lang="en-US" sz="1400" dirty="0" smtClean="0">
                <a:latin typeface="Century Gothic" pitchFamily="34" charset="0"/>
              </a:rPr>
              <a:t>NASA/Johns Hopkins University Applied Physics Laboratory/Carnegie Institution of </a:t>
            </a:r>
            <a:r>
              <a:rPr lang="en-US" sz="1400" dirty="0" smtClean="0">
                <a:latin typeface="Century Gothic" pitchFamily="34" charset="0"/>
              </a:rPr>
              <a:t>Washington</a:t>
            </a:r>
          </a:p>
          <a:p>
            <a:endParaRPr lang="en-US" sz="1200" dirty="0" smtClean="0">
              <a:solidFill>
                <a:srgbClr val="EE8800"/>
              </a:solidFill>
              <a:latin typeface="Century Gothic" pitchFamily="34" charset="0"/>
            </a:endParaRPr>
          </a:p>
          <a:p>
            <a:endParaRPr lang="pt-BR" sz="1200" dirty="0" smtClean="0">
              <a:solidFill>
                <a:srgbClr val="EE8800"/>
              </a:solidFill>
              <a:latin typeface="Century Gothic" pitchFamily="34" charset="0"/>
            </a:endParaRPr>
          </a:p>
          <a:p>
            <a:endParaRPr lang="pt-BR" sz="1200" dirty="0">
              <a:latin typeface="Century Gothic" pitchFamily="34" charset="0"/>
            </a:endParaRPr>
          </a:p>
        </p:txBody>
      </p:sp>
      <p:pic>
        <p:nvPicPr>
          <p:cNvPr id="18" name="Picture 2" descr="C:\Users\ANDRE\Documents\1-OBSERVATÓRIO\1-ATIVIDADES\4-Minicursos\minicursos-2015\3-minicurso-Sist-Planet-prim-sem-2015\apresentacoes\aula-2-planetas-e-satelites\Mercury.jpg"/>
          <p:cNvPicPr>
            <a:picLocks noChangeAspect="1" noChangeArrowheads="1"/>
          </p:cNvPicPr>
          <p:nvPr/>
        </p:nvPicPr>
        <p:blipFill>
          <a:blip r:embed="rId5" cstate="print"/>
          <a:srcRect l="26425" r="23622"/>
          <a:stretch>
            <a:fillRect/>
          </a:stretch>
        </p:blipFill>
        <p:spPr bwMode="auto">
          <a:xfrm>
            <a:off x="995207" y="7596733"/>
            <a:ext cx="4819359" cy="4824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1734</TotalTime>
  <Words>151</Words>
  <Application>Microsoft Office PowerPoint</Application>
  <PresentationFormat>Personalizar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</dc:creator>
  <cp:lastModifiedBy>ANDRE</cp:lastModifiedBy>
  <cp:revision>244</cp:revision>
  <dcterms:created xsi:type="dcterms:W3CDTF">2012-01-24T12:22:50Z</dcterms:created>
  <dcterms:modified xsi:type="dcterms:W3CDTF">2015-09-01T19:40:41Z</dcterms:modified>
</cp:coreProperties>
</file>