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0"/>
  </p:notesMasterIdLst>
  <p:sldIdLst>
    <p:sldId id="279" r:id="rId3"/>
    <p:sldId id="287" r:id="rId4"/>
    <p:sldId id="256" r:id="rId5"/>
    <p:sldId id="257" r:id="rId6"/>
    <p:sldId id="290" r:id="rId7"/>
    <p:sldId id="275" r:id="rId8"/>
    <p:sldId id="291" r:id="rId9"/>
    <p:sldId id="267" r:id="rId10"/>
    <p:sldId id="259" r:id="rId11"/>
    <p:sldId id="264" r:id="rId12"/>
    <p:sldId id="293" r:id="rId13"/>
    <p:sldId id="265" r:id="rId14"/>
    <p:sldId id="269" r:id="rId15"/>
    <p:sldId id="273" r:id="rId16"/>
    <p:sldId id="294" r:id="rId17"/>
    <p:sldId id="296" r:id="rId18"/>
    <p:sldId id="270" r:id="rId19"/>
    <p:sldId id="272" r:id="rId20"/>
    <p:sldId id="292" r:id="rId21"/>
    <p:sldId id="295" r:id="rId22"/>
    <p:sldId id="282" r:id="rId23"/>
    <p:sldId id="271" r:id="rId24"/>
    <p:sldId id="286" r:id="rId25"/>
    <p:sldId id="260" r:id="rId26"/>
    <p:sldId id="278" r:id="rId27"/>
    <p:sldId id="261" r:id="rId28"/>
    <p:sldId id="283" r:id="rId29"/>
    <p:sldId id="284" r:id="rId30"/>
    <p:sldId id="285" r:id="rId31"/>
    <p:sldId id="262" r:id="rId32"/>
    <p:sldId id="276" r:id="rId33"/>
    <p:sldId id="297" r:id="rId34"/>
    <p:sldId id="298" r:id="rId35"/>
    <p:sldId id="299" r:id="rId36"/>
    <p:sldId id="300" r:id="rId37"/>
    <p:sldId id="301" r:id="rId38"/>
    <p:sldId id="277" r:id="rId3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10416666666666671"/>
          <c:y val="0.10123558026287095"/>
          <c:w val="0.81388888888888911"/>
          <c:h val="0.78782850913619962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4.5905730533683319E-2"/>
                  <c:y val="-6.0417607285264539E-2"/>
                </c:manualLayout>
              </c:layout>
              <c:tx>
                <c:rich>
                  <a:bodyPr/>
                  <a:lstStyle/>
                  <a:p>
                    <a:pPr>
                      <a:defRPr sz="2000">
                        <a:solidFill>
                          <a:schemeClr val="tx1">
                            <a:lumMod val="65000"/>
                          </a:schemeClr>
                        </a:solidFill>
                      </a:defRPr>
                    </a:pPr>
                    <a:r>
                      <a:rPr lang="en-US">
                        <a:solidFill>
                          <a:schemeClr val="tx1">
                            <a:lumMod val="65000"/>
                          </a:schemeClr>
                        </a:solidFill>
                      </a:rPr>
                      <a:t>Na</a:t>
                    </a:r>
                    <a:r>
                      <a:rPr lang="en-US" baseline="0">
                        <a:solidFill>
                          <a:schemeClr val="tx1">
                            <a:lumMod val="65000"/>
                          </a:schemeClr>
                        </a:solidFill>
                      </a:rPr>
                      <a:t> </a:t>
                    </a:r>
                    <a:r>
                      <a:rPr lang="en-US">
                        <a:solidFill>
                          <a:schemeClr val="tx1">
                            <a:lumMod val="65000"/>
                          </a:schemeClr>
                        </a:solidFill>
                      </a:rPr>
                      <a:t> 29%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pPr/>
              <c:dLblPos val="bestFit"/>
              <c:showVal val="1"/>
              <c:showCatName val="1"/>
            </c:dLbl>
            <c:dLbl>
              <c:idx val="1"/>
              <c:layout>
                <c:manualLayout>
                  <c:x val="-4.4656605424321996E-2"/>
                  <c:y val="-5.4571485620816939E-3"/>
                </c:manualLayout>
              </c:layout>
              <c:tx>
                <c:rich>
                  <a:bodyPr/>
                  <a:lstStyle/>
                  <a:p>
                    <a:pPr>
                      <a:defRPr sz="2000">
                        <a:solidFill>
                          <a:schemeClr val="tx1">
                            <a:lumMod val="65000"/>
                          </a:schemeClr>
                        </a:solidFill>
                      </a:defRPr>
                    </a:pPr>
                    <a:r>
                      <a:rPr lang="en-US" dirty="0">
                        <a:solidFill>
                          <a:schemeClr val="tx1">
                            <a:lumMod val="65000"/>
                          </a:schemeClr>
                        </a:solidFill>
                      </a:rPr>
                      <a:t>H</a:t>
                    </a:r>
                    <a:r>
                      <a:rPr lang="en-US" sz="1400" dirty="0">
                        <a:solidFill>
                          <a:schemeClr val="tx1">
                            <a:lumMod val="65000"/>
                          </a:schemeClr>
                        </a:solidFill>
                      </a:rPr>
                      <a:t>2</a:t>
                    </a:r>
                    <a:r>
                      <a:rPr lang="en-US" dirty="0">
                        <a:solidFill>
                          <a:schemeClr val="tx1">
                            <a:lumMod val="65000"/>
                          </a:schemeClr>
                        </a:solidFill>
                      </a:rPr>
                      <a:t> </a:t>
                    </a:r>
                    <a:endParaRPr lang="en-US" dirty="0" smtClean="0">
                      <a:solidFill>
                        <a:schemeClr val="tx1">
                          <a:lumMod val="65000"/>
                        </a:schemeClr>
                      </a:solidFill>
                    </a:endParaRPr>
                  </a:p>
                  <a:p>
                    <a:pPr>
                      <a:defRPr sz="2000">
                        <a:solidFill>
                          <a:schemeClr val="tx1">
                            <a:lumMod val="65000"/>
                          </a:schemeClr>
                        </a:solidFill>
                      </a:defRPr>
                    </a:pPr>
                    <a:r>
                      <a:rPr lang="en-US" dirty="0" smtClean="0">
                        <a:solidFill>
                          <a:schemeClr val="tx1">
                            <a:lumMod val="65000"/>
                          </a:schemeClr>
                        </a:solidFill>
                      </a:rPr>
                      <a:t>22</a:t>
                    </a:r>
                    <a:r>
                      <a:rPr lang="en-US" dirty="0">
                        <a:solidFill>
                          <a:schemeClr val="tx1">
                            <a:lumMod val="65000"/>
                          </a:schemeClr>
                        </a:solidFill>
                      </a:rPr>
                      <a:t>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dLblPos val="bestFit"/>
              <c:showVal val="1"/>
              <c:showCatName val="1"/>
            </c:dLbl>
            <c:dLbl>
              <c:idx val="2"/>
              <c:layout>
                <c:manualLayout>
                  <c:x val="6.8075896762904556E-2"/>
                  <c:y val="2.3744646937758828E-3"/>
                </c:manualLayout>
              </c:layout>
              <c:tx>
                <c:rich>
                  <a:bodyPr/>
                  <a:lstStyle/>
                  <a:p>
                    <a:pPr>
                      <a:defRPr sz="2000">
                        <a:solidFill>
                          <a:schemeClr val="tx1">
                            <a:lumMod val="65000"/>
                          </a:schemeClr>
                        </a:solidFill>
                      </a:defRPr>
                    </a:pPr>
                    <a:r>
                      <a:rPr lang="en-US" sz="2000">
                        <a:solidFill>
                          <a:schemeClr val="tx1">
                            <a:lumMod val="65000"/>
                          </a:schemeClr>
                        </a:solidFill>
                      </a:rPr>
                      <a:t>He</a:t>
                    </a:r>
                    <a:r>
                      <a:rPr lang="en-US" sz="2000" baseline="0">
                        <a:solidFill>
                          <a:schemeClr val="tx1">
                            <a:lumMod val="65000"/>
                          </a:schemeClr>
                        </a:solidFill>
                      </a:rPr>
                      <a:t> </a:t>
                    </a:r>
                  </a:p>
                  <a:p>
                    <a:pPr>
                      <a:defRPr sz="2000">
                        <a:solidFill>
                          <a:schemeClr val="tx1">
                            <a:lumMod val="65000"/>
                          </a:schemeClr>
                        </a:solidFill>
                      </a:defRPr>
                    </a:pPr>
                    <a:r>
                      <a:rPr lang="en-US" sz="2000">
                        <a:solidFill>
                          <a:schemeClr val="tx1">
                            <a:lumMod val="65000"/>
                          </a:schemeClr>
                        </a:solidFill>
                      </a:rPr>
                      <a:t>6%</a:t>
                    </a:r>
                    <a:endParaRPr lang="en-US" sz="2000">
                      <a:solidFill>
                        <a:schemeClr val="bg1"/>
                      </a:solidFill>
                    </a:endParaRPr>
                  </a:p>
                </c:rich>
              </c:tx>
              <c:spPr/>
              <c:dLblPos val="bestFit"/>
              <c:showVal val="1"/>
              <c:showCatName val="1"/>
            </c:dLbl>
            <c:dLbl>
              <c:idx val="3"/>
              <c:layout>
                <c:manualLayout>
                  <c:x val="5.3966097987751538E-2"/>
                  <c:y val="6.6656795879139431E-3"/>
                </c:manualLayout>
              </c:layout>
              <c:tx>
                <c:rich>
                  <a:bodyPr/>
                  <a:lstStyle/>
                  <a:p>
                    <a:pPr>
                      <a:defRPr sz="2000">
                        <a:solidFill>
                          <a:schemeClr val="tx1">
                            <a:lumMod val="65000"/>
                          </a:schemeClr>
                        </a:solidFill>
                      </a:defRPr>
                    </a:pPr>
                    <a:r>
                      <a:rPr lang="en-US">
                        <a:solidFill>
                          <a:schemeClr val="tx1">
                            <a:lumMod val="65000"/>
                          </a:schemeClr>
                        </a:solidFill>
                      </a:rPr>
                      <a:t>K</a:t>
                    </a:r>
                  </a:p>
                  <a:p>
                    <a:pPr>
                      <a:defRPr sz="2000">
                        <a:solidFill>
                          <a:schemeClr val="tx1">
                            <a:lumMod val="65000"/>
                          </a:schemeClr>
                        </a:solidFill>
                      </a:defRPr>
                    </a:pPr>
                    <a:r>
                      <a:rPr lang="en-US">
                        <a:solidFill>
                          <a:schemeClr val="tx1">
                            <a:lumMod val="65000"/>
                          </a:schemeClr>
                        </a:solidFill>
                      </a:rPr>
                      <a:t>0,5%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pPr/>
              <c:dLblPos val="bestFit"/>
              <c:showVal val="1"/>
              <c:showCatName val="1"/>
            </c:dLbl>
            <c:dLbl>
              <c:idx val="4"/>
              <c:layout>
                <c:manualLayout>
                  <c:x val="0.16518744531933519"/>
                  <c:y val="-0.18207052975543389"/>
                </c:manualLayout>
              </c:layout>
              <c:tx>
                <c:rich>
                  <a:bodyPr/>
                  <a:lstStyle/>
                  <a:p>
                    <a:pPr>
                      <a:defRPr sz="2000">
                        <a:solidFill>
                          <a:schemeClr val="tx1">
                            <a:lumMod val="65000"/>
                          </a:schemeClr>
                        </a:solidFill>
                      </a:defRPr>
                    </a:pPr>
                    <a:r>
                      <a:rPr lang="en-US" dirty="0">
                        <a:solidFill>
                          <a:schemeClr val="tx1">
                            <a:lumMod val="65000"/>
                          </a:schemeClr>
                        </a:solidFill>
                      </a:rPr>
                      <a:t>O</a:t>
                    </a:r>
                    <a:r>
                      <a:rPr lang="en-US" sz="1400" dirty="0">
                        <a:solidFill>
                          <a:schemeClr val="tx1">
                            <a:lumMod val="65000"/>
                          </a:schemeClr>
                        </a:solidFill>
                      </a:rPr>
                      <a:t>2</a:t>
                    </a:r>
                    <a:endParaRPr lang="en-US" dirty="0">
                      <a:solidFill>
                        <a:schemeClr val="tx1">
                          <a:lumMod val="65000"/>
                        </a:schemeClr>
                      </a:solidFill>
                    </a:endParaRPr>
                  </a:p>
                  <a:p>
                    <a:pPr>
                      <a:defRPr sz="2000">
                        <a:solidFill>
                          <a:schemeClr val="tx1">
                            <a:lumMod val="65000"/>
                          </a:schemeClr>
                        </a:solidFill>
                      </a:defRPr>
                    </a:pPr>
                    <a:r>
                      <a:rPr lang="en-US" dirty="0">
                        <a:solidFill>
                          <a:schemeClr val="tx1">
                            <a:lumMod val="65000"/>
                          </a:schemeClr>
                        </a:solidFill>
                      </a:rPr>
                      <a:t> 42%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dLblPos val="bestFit"/>
              <c:showVal val="1"/>
              <c:showCatName val="1"/>
            </c:dLbl>
            <c:txPr>
              <a:bodyPr/>
              <a:lstStyle/>
              <a:p>
                <a:pPr>
                  <a:defRPr>
                    <a:solidFill>
                      <a:schemeClr val="tx1">
                        <a:lumMod val="65000"/>
                      </a:schemeClr>
                    </a:solidFill>
                  </a:defRPr>
                </a:pPr>
                <a:endParaRPr lang="pt-BR"/>
              </a:p>
            </c:txPr>
            <c:dLblPos val="bestFit"/>
            <c:showVal val="1"/>
            <c:showCatName val="1"/>
            <c:showLeaderLines val="1"/>
          </c:dLbls>
          <c:cat>
            <c:strRef>
              <c:f>Plan1!$C$6:$C$10</c:f>
              <c:strCache>
                <c:ptCount val="5"/>
                <c:pt idx="0">
                  <c:v>Na</c:v>
                </c:pt>
                <c:pt idx="1">
                  <c:v>H2</c:v>
                </c:pt>
                <c:pt idx="2">
                  <c:v>He</c:v>
                </c:pt>
                <c:pt idx="3">
                  <c:v>K</c:v>
                </c:pt>
                <c:pt idx="4">
                  <c:v>O2</c:v>
                </c:pt>
              </c:strCache>
            </c:strRef>
          </c:cat>
          <c:val>
            <c:numRef>
              <c:f>Plan1!$D$6:$D$10</c:f>
              <c:numCache>
                <c:formatCode>0%</c:formatCode>
                <c:ptCount val="5"/>
                <c:pt idx="0">
                  <c:v>0.29000000000000009</c:v>
                </c:pt>
                <c:pt idx="1">
                  <c:v>0.22000000000000006</c:v>
                </c:pt>
                <c:pt idx="2">
                  <c:v>6.0000000000000019E-2</c:v>
                </c:pt>
                <c:pt idx="3" formatCode="0.0%">
                  <c:v>5.0000000000000018E-3</c:v>
                </c:pt>
                <c:pt idx="4">
                  <c:v>0.4200000000000001</c:v>
                </c:pt>
              </c:numCache>
            </c:numRef>
          </c:val>
        </c:ser>
      </c:pie3DChart>
    </c:plotArea>
    <c:plotVisOnly val="1"/>
    <c:dispBlanksAs val="zero"/>
  </c:chart>
  <c:spPr>
    <a:solidFill>
      <a:schemeClr val="bg1"/>
    </a:solidFill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865C8-475D-4C72-9289-167846081300}" type="datetimeFigureOut">
              <a:rPr lang="pt-BR" smtClean="0"/>
              <a:pPr/>
              <a:t>14/10/2015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283EF-1369-4C2E-A8BD-5754F218591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29575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EF7CA-8907-4CF7-BD40-0FED383808D9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65181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283EF-1369-4C2E-A8BD-5754F218591F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05229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283EF-1369-4C2E-A8BD-5754F218591F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05229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2150"/>
            <a:ext cx="4552950" cy="34147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A11D1-F3EF-463F-8E42-3CCA0287B8DB}" type="datetimeFigureOut">
              <a:rPr lang="pt-BR" smtClean="0"/>
              <a:pPr/>
              <a:t>14/10/2015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234AD-031D-48A3-810B-ED732E2489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34484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A11D1-F3EF-463F-8E42-3CCA0287B8DB}" type="datetimeFigureOut">
              <a:rPr lang="pt-BR" smtClean="0"/>
              <a:pPr/>
              <a:t>14/10/2015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234AD-031D-48A3-810B-ED732E2489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9102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A11D1-F3EF-463F-8E42-3CCA0287B8DB}" type="datetimeFigureOut">
              <a:rPr lang="pt-BR" smtClean="0"/>
              <a:pPr/>
              <a:t>14/10/2015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234AD-031D-48A3-810B-ED732E2489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399239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7D73F-2765-4B57-AE6B-A82B159AD94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316649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0C0FF-BF03-478F-9249-8968140DE15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063553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493BF-6E20-4A31-A7BF-B45AB4DCEE33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868694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6B816-6C78-488E-AE2C-6B418D54D2F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3962265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F9819-4C2D-4B67-995C-4B1CCD5A3CA0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2429872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A3358-D533-4DE3-BB7E-0C918E9F7417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599291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989A7-BFA8-41F9-B30C-7A2DEB9A4CD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6521086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5EF1-8C41-43D4-99BF-3F551ED9A70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477571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A11D1-F3EF-463F-8E42-3CCA0287B8DB}" type="datetimeFigureOut">
              <a:rPr lang="pt-BR" smtClean="0"/>
              <a:pPr/>
              <a:t>14/10/2015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234AD-031D-48A3-810B-ED732E2489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411423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AA29B-EE7E-4422-9787-20B6E8AD7A78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7397302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7714B-24FB-422F-BF07-D98BD475C50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1212509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011FF-2C1D-4EA9-BEC1-9AD83273BD18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088539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A11D1-F3EF-463F-8E42-3CCA0287B8DB}" type="datetimeFigureOut">
              <a:rPr lang="pt-BR" smtClean="0"/>
              <a:pPr/>
              <a:t>14/10/2015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234AD-031D-48A3-810B-ED732E2489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73050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A11D1-F3EF-463F-8E42-3CCA0287B8DB}" type="datetimeFigureOut">
              <a:rPr lang="pt-BR" smtClean="0"/>
              <a:pPr/>
              <a:t>14/10/2015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234AD-031D-48A3-810B-ED732E2489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27261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A11D1-F3EF-463F-8E42-3CCA0287B8DB}" type="datetimeFigureOut">
              <a:rPr lang="pt-BR" smtClean="0"/>
              <a:pPr/>
              <a:t>14/10/2015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234AD-031D-48A3-810B-ED732E2489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30620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A11D1-F3EF-463F-8E42-3CCA0287B8DB}" type="datetimeFigureOut">
              <a:rPr lang="pt-BR" smtClean="0"/>
              <a:pPr/>
              <a:t>14/10/2015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234AD-031D-48A3-810B-ED732E2489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57265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A11D1-F3EF-463F-8E42-3CCA0287B8DB}" type="datetimeFigureOut">
              <a:rPr lang="pt-BR" smtClean="0"/>
              <a:pPr/>
              <a:t>14/10/2015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234AD-031D-48A3-810B-ED732E2489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4216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A11D1-F3EF-463F-8E42-3CCA0287B8DB}" type="datetimeFigureOut">
              <a:rPr lang="pt-BR" smtClean="0"/>
              <a:pPr/>
              <a:t>14/10/2015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234AD-031D-48A3-810B-ED732E2489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93695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A11D1-F3EF-463F-8E42-3CCA0287B8DB}" type="datetimeFigureOut">
              <a:rPr lang="pt-BR" smtClean="0"/>
              <a:pPr/>
              <a:t>14/10/2015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234AD-031D-48A3-810B-ED732E2489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45991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A11D1-F3EF-463F-8E42-3CCA0287B8DB}" type="datetimeFigureOut">
              <a:rPr lang="pt-BR" smtClean="0"/>
              <a:pPr/>
              <a:t>14/10/2015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234AD-031D-48A3-810B-ED732E2489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845026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06ACD8F-111F-433C-9055-4389A16978C8}" type="slidenum">
              <a:rPr lang="pt-BR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282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www.youtube.com/watch?v=GXEuQtpreX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MERCÚRIO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26" y="0"/>
            <a:ext cx="9156925" cy="686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9121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>
                    <a:lumMod val="65000"/>
                  </a:schemeClr>
                </a:solidFill>
              </a:rPr>
              <a:t>MERCÚRIO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786" y="1844824"/>
            <a:ext cx="790575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Menor planeta do sistema solar</a:t>
            </a:r>
            <a:endParaRPr lang="pt-BR" dirty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2,5 x menor que a Terra</a:t>
            </a:r>
          </a:p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Diâmetro - 4800 km</a:t>
            </a:r>
          </a:p>
        </p:txBody>
      </p:sp>
    </p:spTree>
    <p:extLst>
      <p:ext uri="{BB962C8B-B14F-4D97-AF65-F5344CB8AC3E}">
        <p14:creationId xmlns="" xmlns:p14="http://schemas.microsoft.com/office/powerpoint/2010/main" val="109787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>
                    <a:lumMod val="65000"/>
                  </a:schemeClr>
                </a:solidFill>
              </a:rPr>
              <a:t>MERCÚRIO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Menor planeta do sistema solar</a:t>
            </a:r>
            <a:endParaRPr lang="pt-BR" dirty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2,5 x menor que a Terra</a:t>
            </a:r>
          </a:p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Diâmetro - 4800 km</a:t>
            </a:r>
          </a:p>
        </p:txBody>
      </p:sp>
      <p:pic>
        <p:nvPicPr>
          <p:cNvPr id="5122" name="Picture 2" descr="mercury and earth compar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553" y="3580173"/>
            <a:ext cx="4692834" cy="32849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6458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mages.natureworldnews.com/data/images/full/2491/mercury-mercury-dual-imaging-system-mdis-aboard-nasas-messenger-mission-shows-the-planet-mercurys-surface-in-this-image-taken-on-april-23-2013-and-released-on-june-14-2013.jpg?w=6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405" y="80383"/>
            <a:ext cx="6755099" cy="67776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>
                    <a:lumMod val="65000"/>
                  </a:schemeClr>
                </a:solidFill>
              </a:rPr>
              <a:t>MERCÚRIO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Temperaturas extremas</a:t>
            </a:r>
          </a:p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427 </a:t>
            </a:r>
            <a:r>
              <a:rPr lang="pt-BR" dirty="0">
                <a:solidFill>
                  <a:schemeClr val="tx1">
                    <a:lumMod val="65000"/>
                  </a:schemeClr>
                </a:solidFill>
              </a:rPr>
              <a:t>°</a:t>
            </a:r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C </a:t>
            </a:r>
          </a:p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Metais no estado líquido</a:t>
            </a:r>
          </a:p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Estanho, Chumbo e Zinco</a:t>
            </a:r>
          </a:p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- 173 </a:t>
            </a:r>
            <a:r>
              <a:rPr lang="pt-BR" dirty="0">
                <a:solidFill>
                  <a:schemeClr val="tx1">
                    <a:lumMod val="65000"/>
                  </a:schemeClr>
                </a:solidFill>
              </a:rPr>
              <a:t>°</a:t>
            </a:r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C</a:t>
            </a:r>
          </a:p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CO</a:t>
            </a:r>
            <a:r>
              <a:rPr lang="pt-BR" baseline="-25000" dirty="0" smtClean="0">
                <a:solidFill>
                  <a:schemeClr val="tx1">
                    <a:lumMod val="65000"/>
                  </a:schemeClr>
                </a:solidFill>
              </a:rPr>
              <a:t>2</a:t>
            </a:r>
            <a:r>
              <a:rPr lang="pt-BR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é líquido</a:t>
            </a:r>
          </a:p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O</a:t>
            </a:r>
            <a:r>
              <a:rPr lang="pt-BR" baseline="-25000" dirty="0" smtClean="0">
                <a:solidFill>
                  <a:schemeClr val="tx1">
                    <a:lumMod val="65000"/>
                  </a:schemeClr>
                </a:solidFill>
              </a:rPr>
              <a:t>2</a:t>
            </a:r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 (-10) e N</a:t>
            </a:r>
            <a:r>
              <a:rPr lang="pt-BR" baseline="-25000" dirty="0">
                <a:solidFill>
                  <a:schemeClr val="tx1">
                    <a:lumMod val="65000"/>
                  </a:schemeClr>
                </a:solidFill>
              </a:rPr>
              <a:t>2</a:t>
            </a:r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 (-20)</a:t>
            </a:r>
            <a:endParaRPr lang="pt-BR" baseline="-25000" dirty="0" smtClean="0">
              <a:solidFill>
                <a:schemeClr val="tx1">
                  <a:lumMod val="65000"/>
                </a:schemeClr>
              </a:solidFill>
            </a:endParaRPr>
          </a:p>
          <a:p>
            <a:endParaRPr lang="pt-BR" dirty="0" smtClean="0">
              <a:solidFill>
                <a:schemeClr val="tx1">
                  <a:lumMod val="65000"/>
                </a:schemeClr>
              </a:solidFill>
            </a:endParaRPr>
          </a:p>
          <a:p>
            <a:endParaRPr lang="pt-BR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652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>
                    <a:lumMod val="65000"/>
                  </a:schemeClr>
                </a:solidFill>
              </a:rPr>
              <a:t>MERCÚRIO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123823886"/>
              </p:ext>
            </p:extLst>
          </p:nvPr>
        </p:nvGraphicFramePr>
        <p:xfrm>
          <a:off x="4538469" y="3356992"/>
          <a:ext cx="4572000" cy="3470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Atmosfera muito rarefeita (Exosfera)</a:t>
            </a:r>
          </a:p>
          <a:p>
            <a:r>
              <a:rPr lang="pt-BR" dirty="0">
                <a:solidFill>
                  <a:schemeClr val="tx1">
                    <a:lumMod val="65000"/>
                  </a:schemeClr>
                </a:solidFill>
              </a:rPr>
              <a:t>Erupções e </a:t>
            </a:r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vazamentos</a:t>
            </a:r>
          </a:p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Colisões Asteroides</a:t>
            </a:r>
          </a:p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Vento </a:t>
            </a:r>
            <a:r>
              <a:rPr lang="pt-BR" dirty="0">
                <a:solidFill>
                  <a:schemeClr val="tx1">
                    <a:lumMod val="65000"/>
                  </a:schemeClr>
                </a:solidFill>
              </a:rPr>
              <a:t>solar</a:t>
            </a:r>
          </a:p>
          <a:p>
            <a:pPr marL="0" indent="0">
              <a:buNone/>
            </a:pPr>
            <a:endParaRPr lang="pt-BR" dirty="0" smtClean="0">
              <a:solidFill>
                <a:schemeClr val="tx1">
                  <a:lumMod val="65000"/>
                </a:schemeClr>
              </a:solidFill>
            </a:endParaRPr>
          </a:p>
          <a:p>
            <a:endParaRPr lang="pt-BR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945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>
                    <a:lumMod val="65000"/>
                  </a:schemeClr>
                </a:solidFill>
              </a:rPr>
              <a:t>MERCÚRIO</a:t>
            </a:r>
          </a:p>
        </p:txBody>
      </p:sp>
      <p:pic>
        <p:nvPicPr>
          <p:cNvPr id="15362" name="Picture 2" descr="File:Hanmer-Articles-Mercury-slide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52936"/>
            <a:ext cx="5269109" cy="39518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Núcleo Ferro/Níquel </a:t>
            </a:r>
          </a:p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75% diâmetro</a:t>
            </a:r>
          </a:p>
        </p:txBody>
      </p:sp>
    </p:spTree>
    <p:extLst>
      <p:ext uri="{BB962C8B-B14F-4D97-AF65-F5344CB8AC3E}">
        <p14:creationId xmlns="" xmlns:p14="http://schemas.microsoft.com/office/powerpoint/2010/main" val="209450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>
                    <a:lumMod val="65000"/>
                  </a:schemeClr>
                </a:solidFill>
              </a:rPr>
              <a:t>MERCÚRIO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Núcleo Ferro/Níquel </a:t>
            </a:r>
          </a:p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75% diâmetro</a:t>
            </a:r>
          </a:p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Interno - 42 %</a:t>
            </a:r>
          </a:p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Terra - 17%</a:t>
            </a:r>
          </a:p>
        </p:txBody>
      </p:sp>
      <p:pic>
        <p:nvPicPr>
          <p:cNvPr id="4100" name="Picture 4" descr="Mercury sole survivor of close orbiting plane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722" y="3429000"/>
            <a:ext cx="5555278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605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>
                    <a:lumMod val="65000"/>
                  </a:schemeClr>
                </a:solidFill>
              </a:rPr>
              <a:t>MERCÚRIO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Eixo de rotação</a:t>
            </a:r>
          </a:p>
        </p:txBody>
      </p:sp>
      <p:pic>
        <p:nvPicPr>
          <p:cNvPr id="11266" name="Picture 2" descr="axial tilt of mercury earth and ma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20888"/>
            <a:ext cx="5524147" cy="4104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1355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>
                    <a:lumMod val="65000"/>
                  </a:schemeClr>
                </a:solidFill>
              </a:rPr>
              <a:t>MERCÚRIO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Magnetosfera assimétrica (1% intensidade Terra)</a:t>
            </a:r>
          </a:p>
          <a:p>
            <a:endParaRPr lang="pt-BR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64336"/>
            <a:ext cx="6048672" cy="438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2562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>
                    <a:lumMod val="65000"/>
                  </a:schemeClr>
                </a:solidFill>
              </a:rPr>
              <a:t>MERCÚRIO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20" y="2866874"/>
            <a:ext cx="4320480" cy="399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ipse 5"/>
          <p:cNvSpPr>
            <a:spLocks noChangeAspect="1"/>
          </p:cNvSpPr>
          <p:nvPr/>
        </p:nvSpPr>
        <p:spPr>
          <a:xfrm>
            <a:off x="8800946" y="5576809"/>
            <a:ext cx="86409" cy="909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>
            <a:spLocks noChangeAspect="1"/>
          </p:cNvSpPr>
          <p:nvPr/>
        </p:nvSpPr>
        <p:spPr>
          <a:xfrm>
            <a:off x="7415808" y="3113584"/>
            <a:ext cx="86409" cy="909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>
            <a:off x="8135888" y="3761656"/>
            <a:ext cx="86409" cy="909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>
            <a:spLocks noChangeAspect="1"/>
          </p:cNvSpPr>
          <p:nvPr/>
        </p:nvSpPr>
        <p:spPr>
          <a:xfrm>
            <a:off x="8639944" y="4625752"/>
            <a:ext cx="86409" cy="909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Órbita mais  Elíptica do sistema solar</a:t>
            </a:r>
          </a:p>
          <a:p>
            <a:r>
              <a:rPr lang="pt-BR" dirty="0" smtClean="0">
                <a:solidFill>
                  <a:srgbClr val="00B0F0"/>
                </a:solidFill>
              </a:rPr>
              <a:t>Periélio </a:t>
            </a:r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- 46 000 000 km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Afélio </a:t>
            </a:r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- 70 000 000 km</a:t>
            </a:r>
          </a:p>
        </p:txBody>
      </p:sp>
    </p:spTree>
    <p:extLst>
      <p:ext uri="{BB962C8B-B14F-4D97-AF65-F5344CB8AC3E}">
        <p14:creationId xmlns="" xmlns:p14="http://schemas.microsoft.com/office/powerpoint/2010/main" val="248392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>
                    <a:lumMod val="65000"/>
                  </a:schemeClr>
                </a:solidFill>
              </a:rPr>
              <a:t>MERCÚRIO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Precessão da órbita</a:t>
            </a:r>
            <a:endParaRPr lang="pt-BR" dirty="0">
              <a:solidFill>
                <a:schemeClr val="tx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pt-BR" dirty="0" smtClean="0">
              <a:solidFill>
                <a:schemeClr val="tx1">
                  <a:lumMod val="65000"/>
                </a:schemeClr>
              </a:solidFill>
            </a:endParaRPr>
          </a:p>
          <a:p>
            <a:endParaRPr lang="pt-BR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62210"/>
            <a:ext cx="4320480" cy="399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ipse 5"/>
          <p:cNvSpPr>
            <a:spLocks noChangeAspect="1"/>
          </p:cNvSpPr>
          <p:nvPr/>
        </p:nvSpPr>
        <p:spPr>
          <a:xfrm>
            <a:off x="6317178" y="5172145"/>
            <a:ext cx="86409" cy="909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>
            <a:spLocks noChangeAspect="1"/>
          </p:cNvSpPr>
          <p:nvPr/>
        </p:nvSpPr>
        <p:spPr>
          <a:xfrm>
            <a:off x="4932040" y="2708920"/>
            <a:ext cx="86409" cy="909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>
            <a:off x="5652120" y="3356992"/>
            <a:ext cx="86409" cy="909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>
            <a:spLocks noChangeAspect="1"/>
          </p:cNvSpPr>
          <p:nvPr/>
        </p:nvSpPr>
        <p:spPr>
          <a:xfrm>
            <a:off x="6156176" y="4221088"/>
            <a:ext cx="86409" cy="909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0401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0"/>
            <a:ext cx="9252519" cy="691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864" y="548680"/>
            <a:ext cx="8229600" cy="1143000"/>
          </a:xfrm>
        </p:spPr>
        <p:txBody>
          <a:bodyPr>
            <a:normAutofit/>
          </a:bodyPr>
          <a:lstStyle/>
          <a:p>
            <a:r>
              <a:rPr lang="pt-BR" sz="5400" dirty="0" smtClean="0">
                <a:solidFill>
                  <a:schemeClr val="tx1">
                    <a:lumMod val="65000"/>
                  </a:schemeClr>
                </a:solidFill>
                <a:latin typeface="Arial Black" panose="020B0A04020102020204" pitchFamily="34" charset="0"/>
              </a:rPr>
              <a:t>Sessão Astronomia</a:t>
            </a:r>
            <a:endParaRPr lang="pt-BR" sz="5400" dirty="0">
              <a:solidFill>
                <a:schemeClr val="tx1">
                  <a:lumMod val="6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http://perimeno.ca/Hubble%20Large/saturn_malmerCassini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2215051"/>
            <a:ext cx="10238483" cy="40222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7427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>
                    <a:lumMod val="65000"/>
                  </a:schemeClr>
                </a:solidFill>
              </a:rPr>
              <a:t>MERCÚRIO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Máxima </a:t>
            </a:r>
            <a:r>
              <a:rPr lang="pt-BR" dirty="0">
                <a:solidFill>
                  <a:schemeClr val="tx1">
                    <a:lumMod val="65000"/>
                  </a:schemeClr>
                </a:solidFill>
              </a:rPr>
              <a:t>elongação - 28 </a:t>
            </a:r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graus (Sol)</a:t>
            </a:r>
            <a:endParaRPr lang="pt-BR" dirty="0">
              <a:solidFill>
                <a:schemeClr val="tx1">
                  <a:lumMod val="65000"/>
                </a:schemeClr>
              </a:solidFill>
            </a:endParaRPr>
          </a:p>
          <a:p>
            <a:endParaRPr lang="pt-BR" dirty="0" smtClean="0">
              <a:solidFill>
                <a:schemeClr val="tx1">
                  <a:lumMod val="65000"/>
                </a:schemeClr>
              </a:solidFill>
            </a:endParaRPr>
          </a:p>
          <a:p>
            <a:endParaRPr lang="pt-BR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62210"/>
            <a:ext cx="4320480" cy="399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ipse 3"/>
          <p:cNvSpPr>
            <a:spLocks noChangeAspect="1"/>
          </p:cNvSpPr>
          <p:nvPr/>
        </p:nvSpPr>
        <p:spPr>
          <a:xfrm>
            <a:off x="6317178" y="5172145"/>
            <a:ext cx="86409" cy="909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>
            <a:spLocks noChangeAspect="1"/>
          </p:cNvSpPr>
          <p:nvPr/>
        </p:nvSpPr>
        <p:spPr>
          <a:xfrm>
            <a:off x="4932040" y="2708920"/>
            <a:ext cx="86409" cy="909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>
            <a:off x="5652120" y="3356992"/>
            <a:ext cx="86409" cy="909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>
            <a:spLocks noChangeAspect="1"/>
          </p:cNvSpPr>
          <p:nvPr/>
        </p:nvSpPr>
        <p:spPr>
          <a:xfrm>
            <a:off x="6156176" y="4221088"/>
            <a:ext cx="86409" cy="909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4524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>
                    <a:lumMod val="65000"/>
                  </a:schemeClr>
                </a:solidFill>
              </a:rPr>
              <a:t>MERCÚRIO</a:t>
            </a:r>
          </a:p>
        </p:txBody>
      </p:sp>
      <p:pic>
        <p:nvPicPr>
          <p:cNvPr id="7170" name="Picture 2" descr="Conjunção Mercúrio Venus - março de 20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4" y="1361323"/>
            <a:ext cx="5220072" cy="55077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084168" y="5949280"/>
            <a:ext cx="2809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Vênus (+) e Mercúrio (-)</a:t>
            </a:r>
          </a:p>
          <a:p>
            <a:r>
              <a:rPr lang="pt-BR" dirty="0" err="1" smtClean="0">
                <a:solidFill>
                  <a:schemeClr val="tx1">
                    <a:lumMod val="65000"/>
                  </a:schemeClr>
                </a:solidFill>
              </a:rPr>
              <a:t>Saitama</a:t>
            </a:r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, Japão. 30/03/2010</a:t>
            </a:r>
          </a:p>
        </p:txBody>
      </p:sp>
    </p:spTree>
    <p:extLst>
      <p:ext uri="{BB962C8B-B14F-4D97-AF65-F5344CB8AC3E}">
        <p14:creationId xmlns="" xmlns:p14="http://schemas.microsoft.com/office/powerpoint/2010/main" val="101374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>
                    <a:lumMod val="65000"/>
                  </a:schemeClr>
                </a:solidFill>
              </a:rPr>
              <a:t>MERCÚRIO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chemeClr val="tx1">
                    <a:lumMod val="65000"/>
                  </a:schemeClr>
                </a:solidFill>
              </a:rPr>
              <a:t>1 rotação (dia) </a:t>
            </a:r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– 58,65 dias </a:t>
            </a:r>
            <a:r>
              <a:rPr lang="pt-BR" dirty="0">
                <a:solidFill>
                  <a:schemeClr val="tx1">
                    <a:lumMod val="65000"/>
                  </a:schemeClr>
                </a:solidFill>
              </a:rPr>
              <a:t>na </a:t>
            </a:r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Terra</a:t>
            </a:r>
          </a:p>
          <a:p>
            <a:r>
              <a:rPr lang="pt-BR" dirty="0">
                <a:solidFill>
                  <a:schemeClr val="tx1">
                    <a:lumMod val="65000"/>
                  </a:schemeClr>
                </a:solidFill>
              </a:rPr>
              <a:t>1 ano - 1 órbita completa </a:t>
            </a:r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– 88,0 </a:t>
            </a:r>
            <a:r>
              <a:rPr lang="pt-BR" dirty="0">
                <a:solidFill>
                  <a:schemeClr val="tx1">
                    <a:lumMod val="65000"/>
                  </a:schemeClr>
                </a:solidFill>
              </a:rPr>
              <a:t>dias na </a:t>
            </a:r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Terra</a:t>
            </a:r>
          </a:p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3 rotações ≈ 2 órbitas</a:t>
            </a:r>
          </a:p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1 dia solar  </a:t>
            </a:r>
            <a:r>
              <a:rPr lang="pt-BR">
                <a:solidFill>
                  <a:schemeClr val="tx1">
                    <a:lumMod val="65000"/>
                  </a:schemeClr>
                </a:solidFill>
              </a:rPr>
              <a:t>-</a:t>
            </a:r>
            <a:r>
              <a:rPr lang="pt-BR" smtClean="0">
                <a:solidFill>
                  <a:schemeClr val="tx1">
                    <a:lumMod val="65000"/>
                  </a:schemeClr>
                </a:solidFill>
              </a:rPr>
              <a:t>  </a:t>
            </a:r>
            <a:r>
              <a:rPr lang="pt-BR" smtClean="0">
                <a:solidFill>
                  <a:schemeClr val="tx1">
                    <a:lumMod val="65000"/>
                  </a:schemeClr>
                </a:solidFill>
              </a:rPr>
              <a:t>175,9 </a:t>
            </a:r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dias</a:t>
            </a:r>
          </a:p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Apresenta Fases</a:t>
            </a:r>
          </a:p>
          <a:p>
            <a:endParaRPr lang="pt-BR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96451"/>
            <a:ext cx="3419872" cy="276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7944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>
            <a:spLocks/>
          </p:cNvSpPr>
          <p:nvPr/>
        </p:nvSpPr>
        <p:spPr>
          <a:xfrm rot="-7200000">
            <a:off x="5699397" y="1528347"/>
            <a:ext cx="1836960" cy="1855330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FFFF"/>
              </a:solidFill>
            </a:endParaRPr>
          </a:p>
        </p:txBody>
      </p:sp>
      <p:grpSp>
        <p:nvGrpSpPr>
          <p:cNvPr id="3" name="Grupo 10"/>
          <p:cNvGrpSpPr>
            <a:grpSpLocks noChangeAspect="1"/>
          </p:cNvGrpSpPr>
          <p:nvPr/>
        </p:nvGrpSpPr>
        <p:grpSpPr>
          <a:xfrm>
            <a:off x="4008128" y="2947013"/>
            <a:ext cx="1447733" cy="1433283"/>
            <a:chOff x="4230514" y="2138607"/>
            <a:chExt cx="4721895" cy="4674769"/>
          </a:xfrm>
        </p:grpSpPr>
        <p:sp>
          <p:nvSpPr>
            <p:cNvPr id="13" name="Elipse 12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 smtClean="0">
                <a:solidFill>
                  <a:srgbClr val="FF0066"/>
                </a:solidFill>
              </a:endParaRPr>
            </a:p>
          </p:txBody>
        </p:sp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600" b="1">
                <a:solidFill>
                  <a:srgbClr val="FF0066"/>
                </a:solidFill>
              </a:endParaRPr>
            </a:p>
          </p:txBody>
        </p:sp>
      </p:grpSp>
      <p:sp>
        <p:nvSpPr>
          <p:cNvPr id="16" name="Text Box 141"/>
          <p:cNvSpPr txBox="1">
            <a:spLocks noChangeArrowheads="1"/>
          </p:cNvSpPr>
          <p:nvPr/>
        </p:nvSpPr>
        <p:spPr bwMode="auto">
          <a:xfrm>
            <a:off x="4860032" y="6525345"/>
            <a:ext cx="424847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200" b="1" dirty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b="1" dirty="0" smtClean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b="1" dirty="0">
              <a:solidFill>
                <a:schemeClr val="bg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Elipse 4"/>
          <p:cNvSpPr>
            <a:spLocks noChangeAspect="1"/>
          </p:cNvSpPr>
          <p:nvPr/>
        </p:nvSpPr>
        <p:spPr>
          <a:xfrm>
            <a:off x="2339752" y="1368152"/>
            <a:ext cx="4680520" cy="468052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FFFF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4625"/>
            <a:ext cx="7772400" cy="1152127"/>
          </a:xfrm>
        </p:spPr>
        <p:txBody>
          <a:bodyPr>
            <a:normAutofit/>
          </a:bodyPr>
          <a:lstStyle/>
          <a:p>
            <a:r>
              <a:rPr lang="pt-BR" b="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DIA SOLAR - MERCÚRIO</a:t>
            </a:r>
            <a:endParaRPr lang="pt-BR" b="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 flipV="1">
            <a:off x="2678584" y="3731716"/>
            <a:ext cx="1944216" cy="122413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V="1">
            <a:off x="4716016" y="2448272"/>
            <a:ext cx="1944216" cy="122413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966293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347 C 0.0809 0.15961 0.04254 0.3877 -0.08316 0.47537 C -0.20121 0.57345 -0.35521 0.52117 -0.42951 0.35901 C -0.50278 0.19639 -0.4691 -0.00462 -0.35121 -0.10039 C -0.23455 -0.20055 -0.07222 -0.1566 0.00399 -0.00347 Z " pathEditMode="relative" rAng="-1392445" ptsTypes="fffff">
                                      <p:cBhvr>
                                        <p:cTn id="6" dur="22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0" y="18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14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MARINER 10</a:t>
            </a:r>
            <a:endParaRPr lang="pt-BR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Lançamento 1973</a:t>
            </a:r>
          </a:p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Sobrevoou dois planetas distintos</a:t>
            </a:r>
          </a:p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Três sobrevoos ( um deles a 300 km)</a:t>
            </a:r>
          </a:p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2800 imagens (40% da superfície)</a:t>
            </a:r>
          </a:p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Exosfera</a:t>
            </a:r>
          </a:p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Campo magnético</a:t>
            </a:r>
            <a:endParaRPr lang="pt-BR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8194" name="Picture 2" descr="https://upload.wikimedia.org/wikipedia/commons/thumb/6/60/Mariner10.gif/300px-Mariner1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714875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8134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MESSENGER</a:t>
            </a:r>
            <a:endParaRPr lang="pt-BR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2448272" cy="228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>
                <a:solidFill>
                  <a:schemeClr val="tx1">
                    <a:lumMod val="65000"/>
                  </a:schemeClr>
                </a:solidFill>
              </a:rPr>
              <a:t>MErcury</a:t>
            </a:r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tx1">
                    <a:lumMod val="65000"/>
                  </a:schemeClr>
                </a:solidFill>
              </a:rPr>
              <a:t>Surface</a:t>
            </a:r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 Space </a:t>
            </a:r>
            <a:r>
              <a:rPr lang="pt-BR" dirty="0" err="1" smtClean="0">
                <a:solidFill>
                  <a:schemeClr val="tx1">
                    <a:lumMod val="65000"/>
                  </a:schemeClr>
                </a:solidFill>
              </a:rPr>
              <a:t>ENvironment</a:t>
            </a:r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pt-BR" dirty="0" err="1" smtClean="0">
                <a:solidFill>
                  <a:schemeClr val="tx1">
                    <a:lumMod val="65000"/>
                  </a:schemeClr>
                </a:solidFill>
              </a:rPr>
              <a:t>GEochemistry</a:t>
            </a:r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tx1">
                    <a:lumMod val="65000"/>
                  </a:schemeClr>
                </a:solidFill>
              </a:rPr>
              <a:t>and</a:t>
            </a:r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tx1">
                    <a:lumMod val="65000"/>
                  </a:schemeClr>
                </a:solidFill>
              </a:rPr>
              <a:t>Ranging</a:t>
            </a:r>
            <a:endParaRPr lang="pt-BR" dirty="0" smtClean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Lançamento em Março de 2004</a:t>
            </a:r>
          </a:p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1100 kg (600 kg - combustível)</a:t>
            </a:r>
          </a:p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Sobrevoos: 1x Terra, 2x Vênus e 3x Mercúrio</a:t>
            </a:r>
          </a:p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Término - Impacto em Abril/2015</a:t>
            </a:r>
            <a:endParaRPr lang="pt-BR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887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21" y="14052"/>
            <a:ext cx="6843947" cy="684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8689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apod.nasa.gov/apod/image/0801/mercury03_messeng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0207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624"/>
            <a:ext cx="8280920" cy="682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90" y="194710"/>
            <a:ext cx="6516952" cy="65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164288" y="5294357"/>
            <a:ext cx="177086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Topografia </a:t>
            </a:r>
          </a:p>
          <a:p>
            <a:r>
              <a:rPr lang="pt-BR" dirty="0">
                <a:solidFill>
                  <a:schemeClr val="tx1">
                    <a:lumMod val="65000"/>
                  </a:schemeClr>
                </a:solidFill>
              </a:rPr>
              <a:t>H</a:t>
            </a:r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emisfério norte</a:t>
            </a:r>
          </a:p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Vermelho + alto</a:t>
            </a:r>
          </a:p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Roxo + baixo</a:t>
            </a:r>
          </a:p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10 km</a:t>
            </a:r>
          </a:p>
        </p:txBody>
      </p:sp>
    </p:spTree>
    <p:extLst>
      <p:ext uri="{BB962C8B-B14F-4D97-AF65-F5344CB8AC3E}">
        <p14:creationId xmlns="" xmlns:p14="http://schemas.microsoft.com/office/powerpoint/2010/main" val="318510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nasa.gov/sites/default/files/thumbnails/image/messenger-mosaic-north-polar-reg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96" y="11663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5636" y="6381328"/>
            <a:ext cx="2771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Presença de água nos </a:t>
            </a:r>
            <a:r>
              <a:rPr lang="pt-BR" dirty="0" err="1" smtClean="0">
                <a:solidFill>
                  <a:srgbClr val="FFFF00"/>
                </a:solidFill>
              </a:rPr>
              <a:t>pólos</a:t>
            </a:r>
            <a:endParaRPr lang="pt-B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687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reenworldtrust.org.uk/Science/Images/Main/mercury-hi-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" y="31552"/>
            <a:ext cx="9680093" cy="68434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8000" dirty="0" smtClean="0">
                <a:solidFill>
                  <a:srgbClr val="FFFFFF"/>
                </a:solidFill>
              </a:rPr>
              <a:t>MERCÚRIO</a:t>
            </a:r>
            <a:endParaRPr lang="pt-BR" sz="8000" dirty="0">
              <a:solidFill>
                <a:srgbClr val="FFFFFF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solidFill>
                  <a:srgbClr val="FFFFFF"/>
                </a:solidFill>
              </a:rPr>
              <a:t>Um planeta distinto</a:t>
            </a:r>
            <a:endParaRPr lang="pt-BR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034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BEPICOLOMBO</a:t>
            </a:r>
            <a:endParaRPr lang="pt-BR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Missão - ESA + JAXA</a:t>
            </a:r>
          </a:p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Lançamento (2017) - Duração (2020-2024)</a:t>
            </a:r>
          </a:p>
          <a:p>
            <a:r>
              <a:rPr lang="pt-BR" dirty="0" err="1" smtClean="0">
                <a:solidFill>
                  <a:schemeClr val="tx1">
                    <a:lumMod val="65000"/>
                  </a:schemeClr>
                </a:solidFill>
              </a:rPr>
              <a:t>Giusseppe</a:t>
            </a:r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 Colombo - </a:t>
            </a:r>
            <a:r>
              <a:rPr lang="pt-BR" dirty="0" smtClean="0">
                <a:solidFill>
                  <a:schemeClr val="tx1">
                    <a:lumMod val="65000"/>
                  </a:schemeClr>
                </a:solidFill>
                <a:hlinkClick r:id="rId2"/>
              </a:rPr>
              <a:t>Assistência gravitacional</a:t>
            </a:r>
            <a:endParaRPr lang="pt-BR" dirty="0" smtClean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Mercury </a:t>
            </a:r>
            <a:r>
              <a:rPr lang="pt-BR" dirty="0" err="1" smtClean="0">
                <a:solidFill>
                  <a:schemeClr val="tx1">
                    <a:lumMod val="65000"/>
                  </a:schemeClr>
                </a:solidFill>
              </a:rPr>
              <a:t>Planetary</a:t>
            </a:r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tx1">
                    <a:lumMod val="65000"/>
                  </a:schemeClr>
                </a:solidFill>
              </a:rPr>
              <a:t>Orbiter</a:t>
            </a:r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 (MPO) - ESA</a:t>
            </a:r>
          </a:p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Mercury </a:t>
            </a:r>
            <a:r>
              <a:rPr lang="pt-BR" dirty="0" err="1" smtClean="0">
                <a:solidFill>
                  <a:schemeClr val="tx1">
                    <a:lumMod val="65000"/>
                  </a:schemeClr>
                </a:solidFill>
              </a:rPr>
              <a:t>Magnetosphere</a:t>
            </a:r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tx1">
                    <a:lumMod val="65000"/>
                  </a:schemeClr>
                </a:solidFill>
              </a:rPr>
              <a:t>Orbiter</a:t>
            </a:r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 (MMO) </a:t>
            </a:r>
            <a:r>
              <a:rPr lang="pt-BR" dirty="0">
                <a:solidFill>
                  <a:schemeClr val="tx1">
                    <a:lumMod val="65000"/>
                  </a:schemeClr>
                </a:solidFill>
              </a:rPr>
              <a:t>-</a:t>
            </a:r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 JAXA</a:t>
            </a:r>
          </a:p>
          <a:p>
            <a:r>
              <a:rPr lang="pt-BR" dirty="0">
                <a:solidFill>
                  <a:schemeClr val="tx1">
                    <a:lumMod val="65000"/>
                  </a:schemeClr>
                </a:solidFill>
              </a:rPr>
              <a:t>Mercury </a:t>
            </a:r>
            <a:r>
              <a:rPr lang="pt-BR" dirty="0" err="1">
                <a:solidFill>
                  <a:schemeClr val="tx1">
                    <a:lumMod val="65000"/>
                  </a:schemeClr>
                </a:solidFill>
              </a:rPr>
              <a:t>Transfer</a:t>
            </a:r>
            <a:r>
              <a:rPr lang="pt-BR" dirty="0">
                <a:solidFill>
                  <a:schemeClr val="tx1">
                    <a:lumMod val="65000"/>
                  </a:schemeClr>
                </a:solidFill>
              </a:rPr>
              <a:t> Module (MTM) - ESA</a:t>
            </a:r>
          </a:p>
          <a:p>
            <a:endParaRPr lang="pt-BR" dirty="0" smtClean="0">
              <a:solidFill>
                <a:schemeClr val="tx1">
                  <a:lumMod val="65000"/>
                </a:schemeClr>
              </a:solidFill>
            </a:endParaRPr>
          </a:p>
          <a:p>
            <a:endParaRPr lang="pt-BR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10242" name="Picture 2" descr="Resultado de imagem para bepi colomb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29970"/>
            <a:ext cx="2123728" cy="17233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4624"/>
            <a:ext cx="2137420" cy="2137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496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BEPICOLOMBO</a:t>
            </a:r>
            <a:endParaRPr lang="pt-BR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Objetivos de estudo</a:t>
            </a:r>
          </a:p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Origem/Evolução planeta perto de sua estrela</a:t>
            </a:r>
          </a:p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Formato, geologia, composição e crateras</a:t>
            </a:r>
          </a:p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Exosfera - composição e dinâmica</a:t>
            </a:r>
          </a:p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Magnetosfera - estrutura e dinâmica</a:t>
            </a:r>
          </a:p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Origem do campo magnético</a:t>
            </a:r>
          </a:p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Verificação Teoria Relatividade Geral, medidas de alta precisão de parâmetros da Equação de campo gravitacional de Einstein </a:t>
            </a:r>
          </a:p>
          <a:p>
            <a:endParaRPr lang="pt-BR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4624"/>
            <a:ext cx="2137420" cy="2137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573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TEORIA RELATIVIDADE GERAL</a:t>
            </a:r>
            <a:endParaRPr lang="pt-BR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endParaRPr lang="pt-BR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756" y="2204864"/>
            <a:ext cx="3814460" cy="339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8317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TEORIA RELATIVIDADE GERAL</a:t>
            </a:r>
            <a:endParaRPr lang="pt-BR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endParaRPr lang="pt-BR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60848"/>
            <a:ext cx="4320480" cy="399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ipse 5"/>
          <p:cNvSpPr>
            <a:spLocks noChangeAspect="1"/>
          </p:cNvSpPr>
          <p:nvPr/>
        </p:nvSpPr>
        <p:spPr>
          <a:xfrm>
            <a:off x="6389186" y="4770783"/>
            <a:ext cx="86409" cy="909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>
            <a:spLocks noChangeAspect="1"/>
          </p:cNvSpPr>
          <p:nvPr/>
        </p:nvSpPr>
        <p:spPr>
          <a:xfrm>
            <a:off x="5004048" y="2307558"/>
            <a:ext cx="86409" cy="909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>
            <a:off x="5724128" y="2955630"/>
            <a:ext cx="86409" cy="909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>
            <a:spLocks noChangeAspect="1"/>
          </p:cNvSpPr>
          <p:nvPr/>
        </p:nvSpPr>
        <p:spPr>
          <a:xfrm>
            <a:off x="6228184" y="3819726"/>
            <a:ext cx="86409" cy="909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8799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OBSERVAÇÃO - MERCÚRIO</a:t>
            </a:r>
            <a:endParaRPr lang="pt-BR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Máxima elongação leste - 27 graus</a:t>
            </a:r>
          </a:p>
        </p:txBody>
      </p:sp>
      <p:pic>
        <p:nvPicPr>
          <p:cNvPr id="10" name="Picture 2" descr="Conjunção Mercúrio Venus - março de 20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248" y="2426112"/>
            <a:ext cx="4211960" cy="4444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457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TRÂNSITO - MERCÚRIO</a:t>
            </a:r>
            <a:endParaRPr lang="pt-BR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2016</a:t>
            </a:r>
          </a:p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9 de Maio</a:t>
            </a:r>
          </a:p>
          <a:p>
            <a:endParaRPr lang="pt-BR" dirty="0" smtClean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17410" name="Picture 2" descr="https://upload.wikimedia.org/wikipedia/commons/5/5e/Transit_of_Mercury_Closeup_-_Nov_8,_2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135" y="1988741"/>
            <a:ext cx="5892377" cy="48606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2891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TRÂNSITO - MERCÚRIO</a:t>
            </a:r>
            <a:endParaRPr lang="pt-BR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2016</a:t>
            </a:r>
          </a:p>
          <a:p>
            <a:r>
              <a:rPr lang="pt-BR" dirty="0">
                <a:solidFill>
                  <a:schemeClr val="tx1">
                    <a:lumMod val="65000"/>
                  </a:schemeClr>
                </a:solidFill>
              </a:rPr>
              <a:t>9 de </a:t>
            </a:r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Maio</a:t>
            </a:r>
          </a:p>
          <a:p>
            <a:endParaRPr lang="pt-BR" dirty="0" smtClean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19458" name="Picture 2" descr="http://www.astrosurf.com/studiosaros/Images/Transit%20AvionB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90867"/>
            <a:ext cx="6120681" cy="54780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955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OBRIGADO!</a:t>
            </a:r>
            <a:endParaRPr lang="pt-BR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124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MITOLOGIA</a:t>
            </a:r>
            <a:endParaRPr lang="pt-BR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Mercúrio</a:t>
            </a:r>
          </a:p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Deus Romano</a:t>
            </a:r>
          </a:p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Mensageiro </a:t>
            </a:r>
            <a:r>
              <a:rPr lang="pt-BR" dirty="0">
                <a:solidFill>
                  <a:schemeClr val="tx1">
                    <a:lumMod val="65000"/>
                  </a:schemeClr>
                </a:solidFill>
              </a:rPr>
              <a:t>dos </a:t>
            </a:r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deuses</a:t>
            </a:r>
          </a:p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Patrono do comerciantes,</a:t>
            </a:r>
          </a:p>
          <a:p>
            <a:pPr marL="0" indent="0">
              <a:buNone/>
            </a:pPr>
            <a:r>
              <a:rPr lang="pt-BR" dirty="0">
                <a:solidFill>
                  <a:schemeClr val="tx1">
                    <a:lumMod val="65000"/>
                  </a:schemeClr>
                </a:solidFill>
              </a:rPr>
              <a:t>m</a:t>
            </a:r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ensageiros e viajantes</a:t>
            </a:r>
          </a:p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Conhecido por sua rapidez</a:t>
            </a:r>
          </a:p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Elmo e sandálias aladas </a:t>
            </a:r>
          </a:p>
          <a:p>
            <a:endParaRPr lang="pt-BR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876" y="2752328"/>
            <a:ext cx="3152124" cy="28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7625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bcdn-sphotos-c-a.akamaihd.net/hphotos-ak-xfa1/v/t1.0-9/10514468_10204495437052492_6208521252897435660_n.jpg?oh=4a97ea9e404aa86ebaa4dee7458ab717&amp;oe=5672F1E1&amp;__gda__=1450198540_b3ba0cb7010c5d32de28f9c947b3618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63517"/>
            <a:ext cx="4488162" cy="33661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MITOLOGIA CONTEMPORÂNEA</a:t>
            </a:r>
            <a:endParaRPr lang="pt-BR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Mercúrio - X-</a:t>
            </a:r>
            <a:r>
              <a:rPr lang="pt-BR" dirty="0" err="1" smtClean="0">
                <a:solidFill>
                  <a:schemeClr val="tx1">
                    <a:lumMod val="65000"/>
                  </a:schemeClr>
                </a:solidFill>
              </a:rPr>
              <a:t>Men</a:t>
            </a:r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 - Marvel (Brasil)</a:t>
            </a:r>
          </a:p>
          <a:p>
            <a:r>
              <a:rPr lang="pt-BR" dirty="0" err="1" smtClean="0">
                <a:solidFill>
                  <a:schemeClr val="tx1">
                    <a:lumMod val="65000"/>
                  </a:schemeClr>
                </a:solidFill>
              </a:rPr>
              <a:t>QuickSilver</a:t>
            </a:r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 (Prata) - Stan Lee (1964)</a:t>
            </a:r>
          </a:p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Grega - </a:t>
            </a:r>
            <a:r>
              <a:rPr lang="pt-BR" dirty="0" err="1" smtClean="0">
                <a:solidFill>
                  <a:schemeClr val="tx1">
                    <a:lumMod val="65000"/>
                  </a:schemeClr>
                </a:solidFill>
              </a:rPr>
              <a:t>Hyrdo-Argyros</a:t>
            </a:r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 - Prata líquida - Hg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7100"/>
            <a:ext cx="603885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3814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MERCÚRIO - ELEMENTO</a:t>
            </a:r>
            <a:endParaRPr lang="pt-BR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97152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Único Metal líquido à temperatura ambiente</a:t>
            </a:r>
          </a:p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Seu nome é uma homenagem ao deus romano devido à sua alta fluidez</a:t>
            </a:r>
          </a:p>
          <a:p>
            <a:r>
              <a:rPr lang="pt-BR" dirty="0">
                <a:solidFill>
                  <a:schemeClr val="tx1">
                    <a:lumMod val="65000"/>
                  </a:schemeClr>
                </a:solidFill>
              </a:rPr>
              <a:t>n</a:t>
            </a:r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 = 80 ( 80 prótons e 80 elétrons)</a:t>
            </a:r>
          </a:p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Massa atômica = 200,59 u</a:t>
            </a:r>
          </a:p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Termômetros e barômetros</a:t>
            </a:r>
          </a:p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Lâmpadas Fluorescentes</a:t>
            </a:r>
          </a:p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Catalizador de reações químicas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437112"/>
            <a:ext cx="230425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7335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MERCÚRIO - ELEMENTO</a:t>
            </a:r>
            <a:endParaRPr lang="pt-BR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97152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Densidade = 13,6 g/cm</a:t>
            </a:r>
            <a:r>
              <a:rPr lang="pt-BR" baseline="30000" dirty="0" smtClean="0">
                <a:solidFill>
                  <a:schemeClr val="tx1">
                    <a:lumMod val="65000"/>
                  </a:schemeClr>
                </a:solidFill>
              </a:rPr>
              <a:t>3</a:t>
            </a:r>
            <a:endParaRPr lang="pt-BR" dirty="0" smtClean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Mais denso que o Aço/Ferro = </a:t>
            </a:r>
            <a:r>
              <a:rPr lang="pt-BR" dirty="0">
                <a:solidFill>
                  <a:schemeClr val="tx1">
                    <a:lumMod val="65000"/>
                  </a:schemeClr>
                </a:solidFill>
              </a:rPr>
              <a:t>7,8 </a:t>
            </a:r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g/cm</a:t>
            </a:r>
            <a:r>
              <a:rPr lang="pt-BR" baseline="30000" dirty="0" smtClean="0">
                <a:solidFill>
                  <a:schemeClr val="tx1">
                    <a:lumMod val="65000"/>
                  </a:schemeClr>
                </a:solidFill>
              </a:rPr>
              <a:t>3</a:t>
            </a:r>
            <a:endParaRPr lang="pt-BR" dirty="0" smtClean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Uma moeda pode boiar no mercúrio líquido 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93736"/>
            <a:ext cx="4464496" cy="3353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9993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OBSERVAÇÕES</a:t>
            </a:r>
            <a:endParaRPr lang="pt-BR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(x) Nicolau </a:t>
            </a:r>
            <a:r>
              <a:rPr lang="pt-BR" dirty="0">
                <a:solidFill>
                  <a:schemeClr val="tx1">
                    <a:lumMod val="65000"/>
                  </a:schemeClr>
                </a:solidFill>
              </a:rPr>
              <a:t>Copérnico </a:t>
            </a:r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(1473-1543) - Vístula</a:t>
            </a:r>
          </a:p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Galileu (Séc. XVII) </a:t>
            </a:r>
          </a:p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Pierre </a:t>
            </a:r>
            <a:r>
              <a:rPr lang="pt-BR" dirty="0" err="1" smtClean="0">
                <a:solidFill>
                  <a:schemeClr val="tx1">
                    <a:lumMod val="65000"/>
                  </a:schemeClr>
                </a:solidFill>
              </a:rPr>
              <a:t>Gassendi</a:t>
            </a:r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 (1631) </a:t>
            </a:r>
            <a:r>
              <a:rPr lang="pt-BR" dirty="0">
                <a:solidFill>
                  <a:schemeClr val="tx1">
                    <a:lumMod val="65000"/>
                  </a:schemeClr>
                </a:solidFill>
              </a:rPr>
              <a:t>-</a:t>
            </a:r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 Trânsito</a:t>
            </a:r>
          </a:p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Giovanni </a:t>
            </a:r>
            <a:r>
              <a:rPr lang="pt-BR" dirty="0" err="1" smtClean="0">
                <a:solidFill>
                  <a:schemeClr val="tx1">
                    <a:lumMod val="65000"/>
                  </a:schemeClr>
                </a:solidFill>
              </a:rPr>
              <a:t>Battista</a:t>
            </a:r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tx1">
                    <a:lumMod val="65000"/>
                  </a:schemeClr>
                </a:solidFill>
              </a:rPr>
              <a:t>Zupi</a:t>
            </a:r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 (1639) </a:t>
            </a:r>
            <a:r>
              <a:rPr lang="pt-BR" dirty="0">
                <a:solidFill>
                  <a:schemeClr val="tx1">
                    <a:lumMod val="65000"/>
                  </a:schemeClr>
                </a:solidFill>
              </a:rPr>
              <a:t>-</a:t>
            </a:r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 Fases</a:t>
            </a:r>
          </a:p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John </a:t>
            </a:r>
            <a:r>
              <a:rPr lang="pt-BR" dirty="0" err="1" smtClean="0">
                <a:solidFill>
                  <a:schemeClr val="tx1">
                    <a:lumMod val="65000"/>
                  </a:schemeClr>
                </a:solidFill>
              </a:rPr>
              <a:t>Bevis</a:t>
            </a:r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 (1737) - Ocultação em Vênus</a:t>
            </a:r>
          </a:p>
        </p:txBody>
      </p:sp>
      <p:pic>
        <p:nvPicPr>
          <p:cNvPr id="2054" name="Picture 6" descr="PierreGassend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80499"/>
            <a:ext cx="1826907" cy="22338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upload.wikimedia.org/wikipedia/commons/thumb/d/d4/Justus_Sustermans_-_Portrait_of_Galileo_Galilei%2C_1636.jpg/200px-Justus_Sustermans_-_Portrait_of_Galileo_Galilei%2C_16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480499"/>
            <a:ext cx="1731028" cy="21984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24" y="4480499"/>
            <a:ext cx="1887412" cy="21984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pload.wikimedia.org/wikipedia/commons/thumb/6/6a/Giovanni_Battista_Riccioli.jpg/280px-Giovanni_Battista_Ricciol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480498"/>
            <a:ext cx="1629083" cy="22341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9259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MERCÚRIO</a:t>
            </a:r>
            <a:endParaRPr lang="pt-BR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Planeta mais próximo do Sol - 57 000 000 km</a:t>
            </a:r>
            <a:endParaRPr lang="pt-BR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3078" name="Picture 6" descr="http://sci.esa.int/science-e-media/img/cf/i_screenimage_301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63560"/>
            <a:ext cx="4572000" cy="4572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6789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Farmacêutico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603</Words>
  <Application>Microsoft Office PowerPoint</Application>
  <PresentationFormat>Apresentação na tela (4:3)</PresentationFormat>
  <Paragraphs>146</Paragraphs>
  <Slides>37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37</vt:i4>
      </vt:variant>
    </vt:vector>
  </HeadingPairs>
  <TitlesOfParts>
    <vt:vector size="39" baseType="lpstr">
      <vt:lpstr>Tema do Office</vt:lpstr>
      <vt:lpstr>Blank Presentation</vt:lpstr>
      <vt:lpstr>MERCÚRIO</vt:lpstr>
      <vt:lpstr>Sessão Astronomia</vt:lpstr>
      <vt:lpstr>MERCÚRIO</vt:lpstr>
      <vt:lpstr>MITOLOGIA</vt:lpstr>
      <vt:lpstr>MITOLOGIA CONTEMPORÂNEA</vt:lpstr>
      <vt:lpstr>MERCÚRIO - ELEMENTO</vt:lpstr>
      <vt:lpstr>MERCÚRIO - ELEMENTO</vt:lpstr>
      <vt:lpstr>OBSERVAÇÕES</vt:lpstr>
      <vt:lpstr>MERCÚRIO</vt:lpstr>
      <vt:lpstr>MERCÚRIO</vt:lpstr>
      <vt:lpstr>MERCÚRIO</vt:lpstr>
      <vt:lpstr>MERCÚRIO</vt:lpstr>
      <vt:lpstr>MERCÚRIO</vt:lpstr>
      <vt:lpstr>MERCÚRIO</vt:lpstr>
      <vt:lpstr>MERCÚRIO</vt:lpstr>
      <vt:lpstr>MERCÚRIO</vt:lpstr>
      <vt:lpstr>MERCÚRIO</vt:lpstr>
      <vt:lpstr>MERCÚRIO</vt:lpstr>
      <vt:lpstr>MERCÚRIO</vt:lpstr>
      <vt:lpstr>MERCÚRIO</vt:lpstr>
      <vt:lpstr>MERCÚRIO</vt:lpstr>
      <vt:lpstr>MERCÚRIO</vt:lpstr>
      <vt:lpstr>DIA SOLAR - MERCÚRIO</vt:lpstr>
      <vt:lpstr>MARINER 10</vt:lpstr>
      <vt:lpstr>MESSENGER</vt:lpstr>
      <vt:lpstr>Slide 26</vt:lpstr>
      <vt:lpstr>Slide 27</vt:lpstr>
      <vt:lpstr>Slide 28</vt:lpstr>
      <vt:lpstr>Slide 29</vt:lpstr>
      <vt:lpstr>BEPICOLOMBO</vt:lpstr>
      <vt:lpstr>BEPICOLOMBO</vt:lpstr>
      <vt:lpstr>TEORIA RELATIVIDADE GERAL</vt:lpstr>
      <vt:lpstr>TEORIA RELATIVIDADE GERAL</vt:lpstr>
      <vt:lpstr>OBSERVAÇÃO - MERCÚRIO</vt:lpstr>
      <vt:lpstr>TRÂNSITO - MERCÚRIO</vt:lpstr>
      <vt:lpstr>TRÂNSITO - MERCÚRIO</vt:lpstr>
      <vt:lpstr>OBRIGADO!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MERCURIO</dc:title>
  <dc:creator>user1</dc:creator>
  <cp:lastModifiedBy>Jorge</cp:lastModifiedBy>
  <cp:revision>118</cp:revision>
  <dcterms:created xsi:type="dcterms:W3CDTF">2015-08-31T11:53:12Z</dcterms:created>
  <dcterms:modified xsi:type="dcterms:W3CDTF">2015-10-14T17:56:03Z</dcterms:modified>
</cp:coreProperties>
</file>