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42" y="2790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19/10/2015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javiuesse.files.wordpress.com/2012/02/hugo-viagem-a-lu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24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outubro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918022" y="4428381"/>
            <a:ext cx="9899003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400" dirty="0" smtClean="0">
                <a:latin typeface="Century Gothic" pitchFamily="34" charset="0"/>
              </a:rPr>
              <a:t>Luz, câmera e Astronomia</a:t>
            </a:r>
            <a:r>
              <a:rPr lang="pt-BR" sz="5400" dirty="0" smtClean="0">
                <a:latin typeface="Century Gothic" pitchFamily="34" charset="0"/>
              </a:rPr>
              <a:t>!</a:t>
            </a:r>
          </a:p>
          <a:p>
            <a:pPr algn="ctr"/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Jennnifer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Machado Soares </a:t>
            </a:r>
            <a:r>
              <a:rPr lang="pt-BR" sz="1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(jennifer.soares@usp.br)</a:t>
            </a:r>
            <a:endParaRPr lang="pt-BR" sz="18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68207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236693"/>
            <a:ext cx="4824536" cy="73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cs typeface="Aharoni" pitchFamily="2" charset="-79"/>
              </a:rPr>
              <a:t>     </a:t>
            </a:r>
            <a:r>
              <a:rPr lang="pt-BR" sz="2100" dirty="0" smtClean="0">
                <a:latin typeface="Century Gothic" pitchFamily="34" charset="0"/>
              </a:rPr>
              <a:t>Como acontece com as outras artes, a sétima arte não </a:t>
            </a:r>
            <a:r>
              <a:rPr lang="pt-BR" sz="2100" dirty="0" smtClean="0">
                <a:latin typeface="Century Gothic" pitchFamily="34" charset="0"/>
              </a:rPr>
              <a:t>se </a:t>
            </a:r>
            <a:r>
              <a:rPr lang="pt-BR" sz="2100" dirty="0" smtClean="0">
                <a:latin typeface="Century Gothic" pitchFamily="34" charset="0"/>
              </a:rPr>
              <a:t>restringe apenas à expressão do real mas abrange também </a:t>
            </a:r>
            <a:r>
              <a:rPr lang="pt-BR" sz="2100" dirty="0" smtClean="0">
                <a:latin typeface="Century Gothic" pitchFamily="34" charset="0"/>
              </a:rPr>
              <a:t>as possibilidades </a:t>
            </a:r>
            <a:r>
              <a:rPr lang="pt-BR" sz="2100" dirty="0" smtClean="0">
                <a:latin typeface="Century Gothic" pitchFamily="34" charset="0"/>
              </a:rPr>
              <a:t>que estão além do conhecimento científico, </a:t>
            </a:r>
            <a:r>
              <a:rPr lang="pt-BR" sz="2100" dirty="0" smtClean="0">
                <a:latin typeface="Century Gothic" pitchFamily="34" charset="0"/>
              </a:rPr>
              <a:t>de modo que a imaginação prevaleça. Neste </a:t>
            </a:r>
            <a:r>
              <a:rPr lang="pt-BR" sz="2100" dirty="0" smtClean="0">
                <a:latin typeface="Century Gothic" pitchFamily="34" charset="0"/>
              </a:rPr>
              <a:t>cenário, </a:t>
            </a:r>
            <a:r>
              <a:rPr lang="pt-BR" sz="2100" dirty="0" smtClean="0">
                <a:latin typeface="Century Gothic" pitchFamily="34" charset="0"/>
              </a:rPr>
              <a:t>a Astronomia é </a:t>
            </a:r>
            <a:r>
              <a:rPr lang="pt-BR" sz="2100" dirty="0" smtClean="0">
                <a:latin typeface="Century Gothic" pitchFamily="34" charset="0"/>
              </a:rPr>
              <a:t>bastante </a:t>
            </a:r>
            <a:r>
              <a:rPr lang="pt-BR" sz="2100" dirty="0" smtClean="0">
                <a:latin typeface="Century Gothic" pitchFamily="34" charset="0"/>
              </a:rPr>
              <a:t>explorada, </a:t>
            </a:r>
            <a:r>
              <a:rPr lang="pt-BR" sz="2100" dirty="0" smtClean="0">
                <a:latin typeface="Century Gothic" pitchFamily="34" charset="0"/>
              </a:rPr>
              <a:t>especialmente </a:t>
            </a:r>
            <a:r>
              <a:rPr lang="pt-BR" sz="2100" dirty="0" smtClean="0">
                <a:latin typeface="Century Gothic" pitchFamily="34" charset="0"/>
              </a:rPr>
              <a:t>nos filmes de ficção </a:t>
            </a:r>
            <a:r>
              <a:rPr lang="pt-BR" sz="2100" dirty="0" smtClean="0">
                <a:latin typeface="Century Gothic" pitchFamily="34" charset="0"/>
              </a:rPr>
              <a:t>cientifica. No entanto, </a:t>
            </a:r>
            <a:r>
              <a:rPr lang="pt-BR" sz="2100" dirty="0" smtClean="0">
                <a:latin typeface="Century Gothic" pitchFamily="34" charset="0"/>
              </a:rPr>
              <a:t>por trás dos </a:t>
            </a:r>
            <a:r>
              <a:rPr lang="pt-BR" sz="2100" dirty="0" smtClean="0">
                <a:latin typeface="Century Gothic" pitchFamily="34" charset="0"/>
              </a:rPr>
              <a:t>fantásticos efeitos especiais  </a:t>
            </a:r>
            <a:r>
              <a:rPr lang="pt-BR" sz="2100" dirty="0" smtClean="0">
                <a:latin typeface="Century Gothic" pitchFamily="34" charset="0"/>
              </a:rPr>
              <a:t>há </a:t>
            </a:r>
            <a:r>
              <a:rPr lang="pt-BR" sz="2100" dirty="0" smtClean="0">
                <a:latin typeface="Century Gothic" pitchFamily="34" charset="0"/>
              </a:rPr>
              <a:t>por vezes conceitos </a:t>
            </a:r>
            <a:r>
              <a:rPr lang="pt-BR" sz="2100" dirty="0" smtClean="0">
                <a:latin typeface="Century Gothic" pitchFamily="34" charset="0"/>
              </a:rPr>
              <a:t>com </a:t>
            </a:r>
            <a:r>
              <a:rPr lang="pt-BR" sz="2100" dirty="0" smtClean="0">
                <a:latin typeface="Century Gothic" pitchFamily="34" charset="0"/>
              </a:rPr>
              <a:t>bom embasamento científico.</a:t>
            </a:r>
          </a:p>
          <a:p>
            <a:pPr algn="just"/>
            <a:endParaRPr lang="pt-BR" sz="2100" dirty="0" smtClean="0">
              <a:latin typeface="Century Gothic" pitchFamily="34" charset="0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Na </a:t>
            </a:r>
            <a:r>
              <a:rPr lang="pt-BR" sz="2100" dirty="0" smtClean="0">
                <a:latin typeface="Century Gothic" pitchFamily="34" charset="0"/>
              </a:rPr>
              <a:t>Sessão Astronomia desta semana, a palestrante abordará </a:t>
            </a:r>
            <a:r>
              <a:rPr lang="pt-BR" sz="2100" dirty="0" smtClean="0">
                <a:latin typeface="Century Gothic" pitchFamily="34" charset="0"/>
              </a:rPr>
              <a:t>um pouco da plausibilidade de alguns filmes de ficção científica com conteúdos astronômicos.</a:t>
            </a:r>
          </a:p>
          <a:p>
            <a:pPr algn="just"/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 smtClean="0"/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800" dirty="0" smtClean="0">
                <a:latin typeface="Century Gothic" pitchFamily="34" charset="0"/>
              </a:rPr>
              <a:t> 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846014" y="12349261"/>
            <a:ext cx="4968552" cy="1898008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Clássica imagem do filme de George </a:t>
            </a:r>
            <a:r>
              <a:rPr lang="pt-BR" sz="1400" dirty="0" err="1" smtClean="0">
                <a:latin typeface="Century Gothic" pitchFamily="34" charset="0"/>
              </a:rPr>
              <a:t>Meliès</a:t>
            </a:r>
            <a:r>
              <a:rPr lang="pt-BR" sz="1400" dirty="0" smtClean="0">
                <a:latin typeface="Century Gothic" pitchFamily="34" charset="0"/>
              </a:rPr>
              <a:t>, de 1902: Viagem à Lua, baseado em romances de Júlio Verne e H. G. Wells. Fonte da imagem:</a:t>
            </a:r>
          </a:p>
          <a:p>
            <a:pPr algn="just"/>
            <a:r>
              <a:rPr lang="pt-BR" sz="1400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javiuesse.files.wordpress.com/2012/02/hugo-viagem-a-lua.jpg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Picture 2" descr="https://javiuesse.files.wordpress.com/2012/02/hugo-viagem-a-lua.jpg"/>
          <p:cNvPicPr>
            <a:picLocks noChangeAspect="1" noChangeArrowheads="1"/>
          </p:cNvPicPr>
          <p:nvPr/>
        </p:nvPicPr>
        <p:blipFill>
          <a:blip r:embed="rId6" cstate="print"/>
          <a:srcRect l="13841" r="16148" b="3068"/>
          <a:stretch>
            <a:fillRect/>
          </a:stretch>
        </p:blipFill>
        <p:spPr bwMode="auto">
          <a:xfrm>
            <a:off x="994919" y="7308701"/>
            <a:ext cx="4760118" cy="4955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Words>178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272</cp:revision>
  <dcterms:created xsi:type="dcterms:W3CDTF">2012-01-24T12:22:50Z</dcterms:created>
  <dcterms:modified xsi:type="dcterms:W3CDTF">2015-10-19T12:55:25Z</dcterms:modified>
</cp:coreProperties>
</file>