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  <p:sldId id="268" r:id="rId11"/>
    <p:sldId id="267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0754-5143-406E-852A-34241CE98F61}" type="datetimeFigureOut">
              <a:rPr lang="pt-BR" smtClean="0"/>
              <a:pPr/>
              <a:t>17/01/2015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FD64-FEA4-4FD7-B17D-33A5D4A096C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Retângulo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0754-5143-406E-852A-34241CE98F61}" type="datetimeFigureOut">
              <a:rPr lang="pt-BR" smtClean="0"/>
              <a:pPr/>
              <a:t>17/01/2015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FD64-FEA4-4FD7-B17D-33A5D4A096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0754-5143-406E-852A-34241CE98F61}" type="datetimeFigureOut">
              <a:rPr lang="pt-BR" smtClean="0"/>
              <a:pPr/>
              <a:t>17/01/2015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FD64-FEA4-4FD7-B17D-33A5D4A096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0754-5143-406E-852A-34241CE98F61}" type="datetimeFigureOut">
              <a:rPr lang="pt-BR" smtClean="0"/>
              <a:pPr/>
              <a:t>17/01/2015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FD64-FEA4-4FD7-B17D-33A5D4A096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0754-5143-406E-852A-34241CE98F61}" type="datetimeFigureOut">
              <a:rPr lang="pt-BR" smtClean="0"/>
              <a:pPr/>
              <a:t>17/01/2015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FD64-FEA4-4FD7-B17D-33A5D4A096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0754-5143-406E-852A-34241CE98F61}" type="datetimeFigureOut">
              <a:rPr lang="pt-BR" smtClean="0"/>
              <a:pPr/>
              <a:t>17/01/2015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FD64-FEA4-4FD7-B17D-33A5D4A096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0754-5143-406E-852A-34241CE98F61}" type="datetimeFigureOut">
              <a:rPr lang="pt-BR" smtClean="0"/>
              <a:pPr/>
              <a:t>17/01/2015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FD64-FEA4-4FD7-B17D-33A5D4A096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0754-5143-406E-852A-34241CE98F61}" type="datetimeFigureOut">
              <a:rPr lang="pt-BR" smtClean="0"/>
              <a:pPr/>
              <a:t>17/01/2015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FD64-FEA4-4FD7-B17D-33A5D4A096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0754-5143-406E-852A-34241CE98F61}" type="datetimeFigureOut">
              <a:rPr lang="pt-BR" smtClean="0"/>
              <a:pPr/>
              <a:t>17/01/2015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FD64-FEA4-4FD7-B17D-33A5D4A096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F0754-5143-406E-852A-34241CE98F61}" type="datetimeFigureOut">
              <a:rPr lang="pt-BR" smtClean="0"/>
              <a:pPr/>
              <a:t>17/01/2015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2FD64-FEA4-4FD7-B17D-33A5D4A096C5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Retângulo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F7F0754-5143-406E-852A-34241CE98F61}" type="datetimeFigureOut">
              <a:rPr lang="pt-BR" smtClean="0"/>
              <a:pPr/>
              <a:t>17/01/2015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2B2FD64-FEA4-4FD7-B17D-33A5D4A096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F7F0754-5143-406E-852A-34241CE98F61}" type="datetimeFigureOut">
              <a:rPr lang="pt-BR" smtClean="0"/>
              <a:pPr/>
              <a:t>17/01/2015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2B2FD64-FEA4-4FD7-B17D-33A5D4A096C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sa.gov/content/men-women-spaceflight-adaptation/index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772400" cy="197510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Estação Espacial Internacional- </a:t>
            </a:r>
            <a:br>
              <a:rPr lang="pt-BR" dirty="0" smtClean="0"/>
            </a:br>
            <a:r>
              <a:rPr lang="pt-BR" dirty="0" smtClean="0"/>
              <a:t>Medicina Espacial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pt-BR" sz="2000" dirty="0" err="1" smtClean="0"/>
              <a:t>Karin</a:t>
            </a:r>
            <a:r>
              <a:rPr lang="pt-BR" sz="2000" dirty="0"/>
              <a:t> </a:t>
            </a:r>
            <a:r>
              <a:rPr lang="pt-BR" sz="2000" dirty="0" err="1" smtClean="0"/>
              <a:t>Talisin</a:t>
            </a:r>
            <a:r>
              <a:rPr lang="pt-BR" sz="2000" dirty="0" smtClean="0"/>
              <a:t> </a:t>
            </a:r>
            <a:r>
              <a:rPr lang="pt-BR" sz="2000" dirty="0" err="1" smtClean="0"/>
              <a:t>Targas</a:t>
            </a:r>
            <a:endParaRPr lang="pt-BR" sz="2000" dirty="0" smtClean="0"/>
          </a:p>
          <a:p>
            <a:pPr algn="r"/>
            <a:r>
              <a:rPr lang="pt-BR" sz="2000" dirty="0" smtClean="0"/>
              <a:t>karin.targas@usp.br</a:t>
            </a:r>
            <a:endParaRPr lang="pt-BR" sz="2000" dirty="0"/>
          </a:p>
        </p:txBody>
      </p:sp>
      <p:pic>
        <p:nvPicPr>
          <p:cNvPr id="4" name="Imagem 3" descr="CDA+logo+cor+centr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0"/>
            <a:ext cx="1356752" cy="1844824"/>
          </a:xfrm>
          <a:prstGeom prst="rect">
            <a:avLst/>
          </a:prstGeom>
        </p:spPr>
      </p:pic>
      <p:pic>
        <p:nvPicPr>
          <p:cNvPr id="5" name="Imagem 4" descr="I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556792"/>
            <a:ext cx="8640960" cy="336380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Medicina Espacial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Saúde comportamental</a:t>
            </a:r>
          </a:p>
          <a:p>
            <a:endParaRPr lang="pt-BR" dirty="0" smtClean="0"/>
          </a:p>
          <a:p>
            <a:pPr>
              <a:buNone/>
            </a:pPr>
            <a:endParaRPr lang="pt-BR" dirty="0"/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179512" y="3717032"/>
          <a:ext cx="871297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193276"/>
                <a:gridCol w="1244710"/>
                <a:gridCol w="1244710"/>
                <a:gridCol w="1244710"/>
                <a:gridCol w="1244710"/>
                <a:gridCol w="124471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Categorias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Mulheres com bacharelado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Homens</a:t>
                      </a:r>
                      <a:r>
                        <a:rPr lang="pt-BR" sz="1200" baseline="0" dirty="0" smtClean="0">
                          <a:latin typeface="Arial" pitchFamily="34" charset="0"/>
                          <a:cs typeface="Arial" pitchFamily="34" charset="0"/>
                        </a:rPr>
                        <a:t> com bacharelado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Mulheres</a:t>
                      </a:r>
                      <a:r>
                        <a:rPr lang="pt-BR" sz="1200" baseline="0" dirty="0" smtClean="0">
                          <a:latin typeface="Arial" pitchFamily="34" charset="0"/>
                          <a:cs typeface="Arial" pitchFamily="34" charset="0"/>
                        </a:rPr>
                        <a:t> com mestrado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Homens com mestrado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Mulheres com doutorado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Homens com doutorado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Todas</a:t>
                      </a:r>
                      <a:r>
                        <a:rPr lang="pt-BR" sz="1200" baseline="0" dirty="0" smtClean="0">
                          <a:latin typeface="Arial" pitchFamily="34" charset="0"/>
                          <a:cs typeface="Arial" pitchFamily="34" charset="0"/>
                        </a:rPr>
                        <a:t> as Nacionalidades</a:t>
                      </a:r>
                    </a:p>
                    <a:p>
                      <a:r>
                        <a:rPr lang="pt-BR" sz="1200" baseline="0" dirty="0" smtClean="0">
                          <a:latin typeface="Arial" pitchFamily="34" charset="0"/>
                          <a:cs typeface="Arial" pitchFamily="34" charset="0"/>
                        </a:rPr>
                        <a:t>N=129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26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103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88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Porcentagem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58%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85%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50%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29%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Grau final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66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29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Porcentagem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12%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8%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38%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64%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50%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smtClean="0">
                          <a:latin typeface="Arial" pitchFamily="34" charset="0"/>
                          <a:cs typeface="Arial" pitchFamily="34" charset="0"/>
                        </a:rPr>
                        <a:t>28%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2376264" y="2636912"/>
            <a:ext cx="4139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Histórico escolar para astronautas e cosmonautas (americanos)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Medicina Espacial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Saúde comportamental</a:t>
            </a:r>
          </a:p>
          <a:p>
            <a:endParaRPr lang="pt-BR" dirty="0" smtClean="0"/>
          </a:p>
          <a:p>
            <a:r>
              <a:rPr lang="pt-BR" dirty="0" smtClean="0"/>
              <a:t>tabelas</a:t>
            </a:r>
            <a:endParaRPr lang="pt-BR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79512" y="1741328"/>
          <a:ext cx="8712970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193276"/>
                <a:gridCol w="1244710"/>
                <a:gridCol w="1244710"/>
                <a:gridCol w="1244710"/>
                <a:gridCol w="1244710"/>
                <a:gridCol w="1244710"/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Categorias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Mulheres com bacharelado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Homens</a:t>
                      </a:r>
                      <a:r>
                        <a:rPr lang="pt-BR" sz="1200" baseline="0" dirty="0" smtClean="0">
                          <a:latin typeface="Arial" pitchFamily="34" charset="0"/>
                          <a:cs typeface="Arial" pitchFamily="34" charset="0"/>
                        </a:rPr>
                        <a:t> com bacharelado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Mulheres</a:t>
                      </a:r>
                      <a:r>
                        <a:rPr lang="pt-BR" sz="1200" baseline="0" dirty="0" smtClean="0">
                          <a:latin typeface="Arial" pitchFamily="34" charset="0"/>
                          <a:cs typeface="Arial" pitchFamily="34" charset="0"/>
                        </a:rPr>
                        <a:t> com mestrado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Homens com mestrado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Mulheres com doutorado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Homens com doutorado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Medicina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Porcentagem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0%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0%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0%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0%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0%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8%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Biologia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13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Porcentagem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35%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13%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8%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12%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15%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7%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Engenharia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65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76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Porcentagem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38%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63%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38%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74%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23%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8%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Matemática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22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Porcentagem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35%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21%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4%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9%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12%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8%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Administração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Porcentagem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4%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3%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8%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9%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0%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0%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Pedagogia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Porcentagem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1%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0%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0%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0%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0%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Medicina Espacial</a:t>
            </a:r>
            <a:endParaRPr lang="pt-BR" dirty="0"/>
          </a:p>
        </p:txBody>
      </p:sp>
      <p:pic>
        <p:nvPicPr>
          <p:cNvPr id="4" name="Espaço Reservado para Conteúdo 3" descr="cuqfzzhm9hfv38lbfxi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5373" y="1525143"/>
            <a:ext cx="8691123" cy="53328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Medicina espacial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Referências: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>
                <a:hlinkClick r:id="rId2"/>
              </a:rPr>
              <a:t>http://www.nasa.gov/content/men-women-spaceflight-adaptation/index.html#.VG3Nq_</a:t>
            </a:r>
            <a:r>
              <a:rPr lang="pt-BR" dirty="0" err="1" smtClean="0">
                <a:hlinkClick r:id="rId2"/>
              </a:rPr>
              <a:t>nF-Sp</a:t>
            </a:r>
            <a:endParaRPr lang="pt-BR" dirty="0" smtClean="0"/>
          </a:p>
          <a:p>
            <a:pPr>
              <a:buFont typeface="Arial" pitchFamily="34" charset="0"/>
              <a:buChar char="•"/>
            </a:pPr>
            <a:r>
              <a:rPr lang="pt-BR" smtClean="0"/>
              <a:t>Artigos : http://online.liebertpub.com/toc/jwh/23/11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Medicina espacial</a:t>
            </a:r>
            <a:endParaRPr lang="pt-BR" dirty="0"/>
          </a:p>
        </p:txBody>
      </p:sp>
      <p:pic>
        <p:nvPicPr>
          <p:cNvPr id="4" name="Espaço Reservado para Conteúdo 3" descr="Astronautas Columb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2276872"/>
            <a:ext cx="5143500" cy="41148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Medicina espacial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Sistema Músculo esquelético:</a:t>
            </a:r>
          </a:p>
          <a:p>
            <a:pPr marL="633222" lvl="0" indent="-514350">
              <a:buFont typeface="+mj-lt"/>
              <a:buAutoNum type="arabicPeriod"/>
            </a:pPr>
            <a:r>
              <a:rPr lang="pt-BR" dirty="0" smtClean="0"/>
              <a:t>Amplitude de resposta da perda de massa muscular/óssea no tempo de exposição a microgravidade.</a:t>
            </a:r>
            <a:endParaRPr lang="en-US" dirty="0" smtClean="0"/>
          </a:p>
          <a:p>
            <a:pPr marL="633222" lvl="0" indent="-514350">
              <a:buFont typeface="+mj-lt"/>
              <a:buAutoNum type="arabicPeriod"/>
            </a:pPr>
            <a:r>
              <a:rPr lang="pt-BR" dirty="0" smtClean="0"/>
              <a:t> Risco de lesão na juntas e na cartilagem.</a:t>
            </a:r>
            <a:endParaRPr lang="en-US" dirty="0" smtClean="0"/>
          </a:p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pic>
        <p:nvPicPr>
          <p:cNvPr id="4" name="Imagem 3" descr="2a7epaop2ur5ajn7m1fbqy1f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4276539"/>
            <a:ext cx="3441948" cy="25814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Medicina espacial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Sistema Cardiovascular</a:t>
            </a:r>
          </a:p>
          <a:p>
            <a:pPr>
              <a:buNone/>
            </a:pPr>
            <a:r>
              <a:rPr lang="pt-BR" dirty="0" smtClean="0"/>
              <a:t>    Analises feitas tanto em microgravidade simulada quanto em voo espacial de longa duração mostraram poucas diferenças entre homens e mulheres.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4" name="Imagem 3" descr="downl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4966" y="3933056"/>
            <a:ext cx="4621530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Medicina espacial</a:t>
            </a:r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Sistema imunológico: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    Mulheres mostram maior resposta imunológica,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Presença de </a:t>
            </a:r>
            <a:r>
              <a:rPr lang="pt-BR" dirty="0" err="1" smtClean="0"/>
              <a:t>microorganismos</a:t>
            </a:r>
            <a:r>
              <a:rPr lang="pt-BR" dirty="0" smtClean="0"/>
              <a:t> patogênicos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Influencia da </a:t>
            </a:r>
          </a:p>
          <a:p>
            <a:pPr>
              <a:buNone/>
            </a:pPr>
            <a:r>
              <a:rPr lang="pt-BR" dirty="0" smtClean="0"/>
              <a:t>radiação nos </a:t>
            </a:r>
          </a:p>
          <a:p>
            <a:pPr>
              <a:buNone/>
            </a:pPr>
            <a:r>
              <a:rPr lang="pt-BR" dirty="0" err="1" smtClean="0"/>
              <a:t>microorganismos</a:t>
            </a:r>
            <a:endParaRPr lang="pt-BR" dirty="0"/>
          </a:p>
        </p:txBody>
      </p:sp>
      <p:pic>
        <p:nvPicPr>
          <p:cNvPr id="6" name="Imagem 5" descr="AstronautsEatingBurg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3861048"/>
            <a:ext cx="4788023" cy="299695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Medicina espacial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Sistema </a:t>
            </a:r>
            <a:r>
              <a:rPr lang="pt-BR" dirty="0" err="1" smtClean="0"/>
              <a:t>neurossenssorial</a:t>
            </a:r>
            <a:r>
              <a:rPr lang="pt-BR" dirty="0" smtClean="0"/>
              <a:t>:</a:t>
            </a:r>
          </a:p>
          <a:p>
            <a:pPr>
              <a:buNone/>
            </a:pPr>
            <a:r>
              <a:rPr lang="pt-BR" dirty="0" smtClean="0"/>
              <a:t> Diferenças relacionadas a enjoo, audição durante a estadia no espaço. E efeitos ao voltar a terra. </a:t>
            </a:r>
          </a:p>
        </p:txBody>
      </p:sp>
      <p:pic>
        <p:nvPicPr>
          <p:cNvPr id="4" name="Imagem 3" descr="download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3717032"/>
            <a:ext cx="3906698" cy="25997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Medicina espacial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Sistema Reprodutivo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Órgãos reprodutores em exposição a radiação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Problemas do trato urinário em relação a microgravidade.</a:t>
            </a:r>
            <a:endParaRPr lang="pt-BR" dirty="0"/>
          </a:p>
        </p:txBody>
      </p:sp>
      <p:pic>
        <p:nvPicPr>
          <p:cNvPr id="4" name="Imagem 3" descr="space-potty-nasa_0_0_0_0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3933056"/>
            <a:ext cx="4860032" cy="29249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Medicina espacial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Saúde comportamental:</a:t>
            </a:r>
          </a:p>
          <a:p>
            <a:pPr marL="633222" indent="-514350">
              <a:buFont typeface="Arial" pitchFamily="34" charset="0"/>
              <a:buChar char="•"/>
            </a:pPr>
            <a:r>
              <a:rPr lang="pt-BR" dirty="0" smtClean="0"/>
              <a:t>Diferença de personalidade dos astronautas masculino e feminino</a:t>
            </a:r>
          </a:p>
          <a:p>
            <a:pPr marL="633222" indent="-514350">
              <a:buFont typeface="Arial" pitchFamily="34" charset="0"/>
              <a:buChar char="•"/>
            </a:pPr>
            <a:r>
              <a:rPr lang="pt-BR" dirty="0" smtClean="0"/>
              <a:t>Ansiedade e depressão</a:t>
            </a:r>
          </a:p>
          <a:p>
            <a:pPr>
              <a:buNone/>
            </a:pPr>
            <a:endParaRPr lang="pt-BR" dirty="0"/>
          </a:p>
        </p:txBody>
      </p:sp>
      <p:pic>
        <p:nvPicPr>
          <p:cNvPr id="4" name="Imagem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2996952"/>
            <a:ext cx="2493126" cy="305807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Medicina Espacial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Saúde comportamental</a:t>
            </a:r>
          </a:p>
          <a:p>
            <a:endParaRPr lang="pt-BR" dirty="0" smtClean="0"/>
          </a:p>
          <a:p>
            <a:pPr>
              <a:buNone/>
            </a:pPr>
            <a:endParaRPr lang="pt-BR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323526" y="3501008"/>
          <a:ext cx="871297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193276"/>
                <a:gridCol w="1244710"/>
                <a:gridCol w="1244710"/>
                <a:gridCol w="1244710"/>
                <a:gridCol w="1244710"/>
                <a:gridCol w="1244710"/>
              </a:tblGrid>
              <a:tr h="28004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Categorias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Mulheres com bacharelado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Homens</a:t>
                      </a:r>
                      <a:r>
                        <a:rPr lang="pt-BR" sz="1200" baseline="0" dirty="0" smtClean="0">
                          <a:latin typeface="Arial" pitchFamily="34" charset="0"/>
                          <a:cs typeface="Arial" pitchFamily="34" charset="0"/>
                        </a:rPr>
                        <a:t> com bacharelado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Mulheres</a:t>
                      </a:r>
                      <a:r>
                        <a:rPr lang="pt-BR" sz="1200" baseline="0" dirty="0" smtClean="0">
                          <a:latin typeface="Arial" pitchFamily="34" charset="0"/>
                          <a:cs typeface="Arial" pitchFamily="34" charset="0"/>
                        </a:rPr>
                        <a:t> com mestrado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Homens com mestrado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Mulheres com doutorado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Homens com doutorado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Todas</a:t>
                      </a:r>
                      <a:r>
                        <a:rPr lang="pt-BR" sz="1200" baseline="0" dirty="0" smtClean="0">
                          <a:latin typeface="Arial" pitchFamily="34" charset="0"/>
                          <a:cs typeface="Arial" pitchFamily="34" charset="0"/>
                        </a:rPr>
                        <a:t> as Nacionalidades</a:t>
                      </a:r>
                    </a:p>
                    <a:p>
                      <a:r>
                        <a:rPr lang="pt-BR" sz="1200" baseline="0" dirty="0" smtClean="0">
                          <a:latin typeface="Arial" pitchFamily="34" charset="0"/>
                          <a:cs typeface="Arial" pitchFamily="34" charset="0"/>
                        </a:rPr>
                        <a:t>N=201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171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17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109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Porcentagem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57%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64%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50%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29%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Grau final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41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12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80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15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50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Porcentagem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10%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24%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40%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47%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50%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200" dirty="0" smtClean="0">
                          <a:latin typeface="Arial" pitchFamily="34" charset="0"/>
                          <a:cs typeface="Arial" pitchFamily="34" charset="0"/>
                        </a:rPr>
                        <a:t>29%</a:t>
                      </a:r>
                      <a:endParaRPr lang="pt-BR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2915816" y="2348880"/>
            <a:ext cx="4139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r>
              <a:rPr lang="pt-BR" dirty="0" smtClean="0"/>
              <a:t>Histórico escolar para astronautas e cosmonautas (todas as nacionalidades)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83</TotalTime>
  <Words>460</Words>
  <Application>Microsoft Office PowerPoint</Application>
  <PresentationFormat>Apresentação na tela (4:3)</PresentationFormat>
  <Paragraphs>208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4" baseType="lpstr">
      <vt:lpstr>Módulo</vt:lpstr>
      <vt:lpstr>Estação Espacial Internacional-  Medicina Espacial</vt:lpstr>
      <vt:lpstr>Medicina espacial</vt:lpstr>
      <vt:lpstr>Medicina espacial</vt:lpstr>
      <vt:lpstr>Medicina espacial</vt:lpstr>
      <vt:lpstr>Medicina espacial</vt:lpstr>
      <vt:lpstr>Medicina espacial</vt:lpstr>
      <vt:lpstr>Medicina espacial</vt:lpstr>
      <vt:lpstr>Medicina espacial</vt:lpstr>
      <vt:lpstr>Medicina Espacial</vt:lpstr>
      <vt:lpstr>Medicina Espacial</vt:lpstr>
      <vt:lpstr>Medicina Espacial</vt:lpstr>
      <vt:lpstr>Medicina Espacial</vt:lpstr>
      <vt:lpstr>Medicina espacial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Estação Espacial Internacional-  Medicina Espacial</dc:title>
  <dc:creator>owner</dc:creator>
  <cp:lastModifiedBy>owner</cp:lastModifiedBy>
  <cp:revision>18</cp:revision>
  <dcterms:created xsi:type="dcterms:W3CDTF">2015-01-14T00:12:38Z</dcterms:created>
  <dcterms:modified xsi:type="dcterms:W3CDTF">2015-01-17T21:22:11Z</dcterms:modified>
</cp:coreProperties>
</file>