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1341100" cy="16057563"/>
  <p:notesSz cx="6858000" cy="9144000"/>
  <p:defaultTextStyle>
    <a:defPPr>
      <a:defRPr lang="pt-BR"/>
    </a:defPPr>
    <a:lvl1pPr marL="0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1pPr>
    <a:lvl2pPr marL="782677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2pPr>
    <a:lvl3pPr marL="1565354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3pPr>
    <a:lvl4pPr marL="2348030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4pPr>
    <a:lvl5pPr marL="3130706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5pPr>
    <a:lvl6pPr marL="3913382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6pPr>
    <a:lvl7pPr marL="4696060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7pPr>
    <a:lvl8pPr marL="5478737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8pPr>
    <a:lvl9pPr marL="6261414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170" y="4008"/>
      </p:cViewPr>
      <p:guideLst>
        <p:guide orient="horz" pos="5057"/>
        <p:guide pos="35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50583" y="4988254"/>
            <a:ext cx="9639935" cy="3441969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01165" y="9099286"/>
            <a:ext cx="7938770" cy="4103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82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565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3480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130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913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696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4787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2614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29/07/2015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29/07/2015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222297" y="643050"/>
            <a:ext cx="2551748" cy="1370096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67055" y="643050"/>
            <a:ext cx="7466224" cy="1370096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29/07/2015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29/07/2015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5869" y="10318473"/>
            <a:ext cx="9639935" cy="3189210"/>
          </a:xfrm>
        </p:spPr>
        <p:txBody>
          <a:bodyPr anchor="t"/>
          <a:lstStyle>
            <a:lvl1pPr algn="l">
              <a:defRPr sz="68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95869" y="6805883"/>
            <a:ext cx="9639935" cy="3512591"/>
          </a:xfrm>
        </p:spPr>
        <p:txBody>
          <a:bodyPr anchor="b"/>
          <a:lstStyle>
            <a:lvl1pPr marL="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1pPr>
            <a:lvl2pPr marL="782677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2pPr>
            <a:lvl3pPr marL="1565354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34803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3130706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913382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69606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5478737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6261414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29/07/2015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67055" y="3746766"/>
            <a:ext cx="5008986" cy="10597249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4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5059" y="3746766"/>
            <a:ext cx="5008986" cy="10597249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4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29/07/2015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67057" y="3594366"/>
            <a:ext cx="5010955" cy="1497961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782677" indent="0">
              <a:buNone/>
              <a:defRPr sz="3400" b="1"/>
            </a:lvl2pPr>
            <a:lvl3pPr marL="1565354" indent="0">
              <a:buNone/>
              <a:defRPr sz="3100" b="1"/>
            </a:lvl3pPr>
            <a:lvl4pPr marL="2348030" indent="0">
              <a:buNone/>
              <a:defRPr sz="2600" b="1"/>
            </a:lvl4pPr>
            <a:lvl5pPr marL="3130706" indent="0">
              <a:buNone/>
              <a:defRPr sz="2600" b="1"/>
            </a:lvl5pPr>
            <a:lvl6pPr marL="3913382" indent="0">
              <a:buNone/>
              <a:defRPr sz="2600" b="1"/>
            </a:lvl6pPr>
            <a:lvl7pPr marL="4696060" indent="0">
              <a:buNone/>
              <a:defRPr sz="2600" b="1"/>
            </a:lvl7pPr>
            <a:lvl8pPr marL="5478737" indent="0">
              <a:buNone/>
              <a:defRPr sz="2600" b="1"/>
            </a:lvl8pPr>
            <a:lvl9pPr marL="6261414" indent="0">
              <a:buNone/>
              <a:defRPr sz="2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67057" y="5092328"/>
            <a:ext cx="5010955" cy="925168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761125" y="3594366"/>
            <a:ext cx="5012923" cy="1497961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782677" indent="0">
              <a:buNone/>
              <a:defRPr sz="3400" b="1"/>
            </a:lvl2pPr>
            <a:lvl3pPr marL="1565354" indent="0">
              <a:buNone/>
              <a:defRPr sz="3100" b="1"/>
            </a:lvl3pPr>
            <a:lvl4pPr marL="2348030" indent="0">
              <a:buNone/>
              <a:defRPr sz="2600" b="1"/>
            </a:lvl4pPr>
            <a:lvl5pPr marL="3130706" indent="0">
              <a:buNone/>
              <a:defRPr sz="2600" b="1"/>
            </a:lvl5pPr>
            <a:lvl6pPr marL="3913382" indent="0">
              <a:buNone/>
              <a:defRPr sz="2600" b="1"/>
            </a:lvl6pPr>
            <a:lvl7pPr marL="4696060" indent="0">
              <a:buNone/>
              <a:defRPr sz="2600" b="1"/>
            </a:lvl7pPr>
            <a:lvl8pPr marL="5478737" indent="0">
              <a:buNone/>
              <a:defRPr sz="2600" b="1"/>
            </a:lvl8pPr>
            <a:lvl9pPr marL="6261414" indent="0">
              <a:buNone/>
              <a:defRPr sz="2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761125" y="5092328"/>
            <a:ext cx="5012923" cy="925168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29/07/2015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29/07/2015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29/07/2015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7057" y="639328"/>
            <a:ext cx="3731144" cy="2720865"/>
          </a:xfrm>
        </p:spPr>
        <p:txBody>
          <a:bodyPr anchor="b"/>
          <a:lstStyle>
            <a:lvl1pPr algn="l">
              <a:defRPr sz="34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434055" y="639330"/>
            <a:ext cx="6339991" cy="13704686"/>
          </a:xfrm>
        </p:spPr>
        <p:txBody>
          <a:bodyPr/>
          <a:lstStyle>
            <a:lvl1pPr>
              <a:defRPr sz="5500"/>
            </a:lvl1pPr>
            <a:lvl2pPr>
              <a:defRPr sz="4800"/>
            </a:lvl2pPr>
            <a:lvl3pPr>
              <a:defRPr sz="4000"/>
            </a:lvl3pPr>
            <a:lvl4pPr>
              <a:defRPr sz="3400"/>
            </a:lvl4pPr>
            <a:lvl5pPr>
              <a:defRPr sz="3400"/>
            </a:lvl5pPr>
            <a:lvl6pPr>
              <a:defRPr sz="3400"/>
            </a:lvl6pPr>
            <a:lvl7pPr>
              <a:defRPr sz="3400"/>
            </a:lvl7pPr>
            <a:lvl8pPr>
              <a:defRPr sz="3400"/>
            </a:lvl8pPr>
            <a:lvl9pPr>
              <a:defRPr sz="3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67057" y="3360195"/>
            <a:ext cx="3731144" cy="10983820"/>
          </a:xfrm>
        </p:spPr>
        <p:txBody>
          <a:bodyPr/>
          <a:lstStyle>
            <a:lvl1pPr marL="0" indent="0">
              <a:buNone/>
              <a:defRPr sz="2400"/>
            </a:lvl1pPr>
            <a:lvl2pPr marL="782677" indent="0">
              <a:buNone/>
              <a:defRPr sz="2100"/>
            </a:lvl2pPr>
            <a:lvl3pPr marL="1565354" indent="0">
              <a:buNone/>
              <a:defRPr sz="1600"/>
            </a:lvl3pPr>
            <a:lvl4pPr marL="2348030" indent="0">
              <a:buNone/>
              <a:defRPr sz="1600"/>
            </a:lvl4pPr>
            <a:lvl5pPr marL="3130706" indent="0">
              <a:buNone/>
              <a:defRPr sz="1600"/>
            </a:lvl5pPr>
            <a:lvl6pPr marL="3913382" indent="0">
              <a:buNone/>
              <a:defRPr sz="1600"/>
            </a:lvl6pPr>
            <a:lvl7pPr marL="4696060" indent="0">
              <a:buNone/>
              <a:defRPr sz="1600"/>
            </a:lvl7pPr>
            <a:lvl8pPr marL="5478737" indent="0">
              <a:buNone/>
              <a:defRPr sz="1600"/>
            </a:lvl8pPr>
            <a:lvl9pPr marL="6261414" indent="0">
              <a:buNone/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29/07/2015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22935" y="11240294"/>
            <a:ext cx="6804660" cy="1326982"/>
          </a:xfrm>
        </p:spPr>
        <p:txBody>
          <a:bodyPr anchor="b"/>
          <a:lstStyle>
            <a:lvl1pPr algn="l">
              <a:defRPr sz="34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22935" y="1434773"/>
            <a:ext cx="6804660" cy="9634538"/>
          </a:xfrm>
        </p:spPr>
        <p:txBody>
          <a:bodyPr/>
          <a:lstStyle>
            <a:lvl1pPr marL="0" indent="0">
              <a:buNone/>
              <a:defRPr sz="5500"/>
            </a:lvl1pPr>
            <a:lvl2pPr marL="782677" indent="0">
              <a:buNone/>
              <a:defRPr sz="4800"/>
            </a:lvl2pPr>
            <a:lvl3pPr marL="1565354" indent="0">
              <a:buNone/>
              <a:defRPr sz="4000"/>
            </a:lvl3pPr>
            <a:lvl4pPr marL="2348030" indent="0">
              <a:buNone/>
              <a:defRPr sz="3400"/>
            </a:lvl4pPr>
            <a:lvl5pPr marL="3130706" indent="0">
              <a:buNone/>
              <a:defRPr sz="3400"/>
            </a:lvl5pPr>
            <a:lvl6pPr marL="3913382" indent="0">
              <a:buNone/>
              <a:defRPr sz="3400"/>
            </a:lvl6pPr>
            <a:lvl7pPr marL="4696060" indent="0">
              <a:buNone/>
              <a:defRPr sz="3400"/>
            </a:lvl7pPr>
            <a:lvl8pPr marL="5478737" indent="0">
              <a:buNone/>
              <a:defRPr sz="3400"/>
            </a:lvl8pPr>
            <a:lvl9pPr marL="6261414" indent="0">
              <a:buNone/>
              <a:defRPr sz="34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222935" y="12567276"/>
            <a:ext cx="6804660" cy="1884531"/>
          </a:xfrm>
        </p:spPr>
        <p:txBody>
          <a:bodyPr/>
          <a:lstStyle>
            <a:lvl1pPr marL="0" indent="0">
              <a:buNone/>
              <a:defRPr sz="2400"/>
            </a:lvl1pPr>
            <a:lvl2pPr marL="782677" indent="0">
              <a:buNone/>
              <a:defRPr sz="2100"/>
            </a:lvl2pPr>
            <a:lvl3pPr marL="1565354" indent="0">
              <a:buNone/>
              <a:defRPr sz="1600"/>
            </a:lvl3pPr>
            <a:lvl4pPr marL="2348030" indent="0">
              <a:buNone/>
              <a:defRPr sz="1600"/>
            </a:lvl4pPr>
            <a:lvl5pPr marL="3130706" indent="0">
              <a:buNone/>
              <a:defRPr sz="1600"/>
            </a:lvl5pPr>
            <a:lvl6pPr marL="3913382" indent="0">
              <a:buNone/>
              <a:defRPr sz="1600"/>
            </a:lvl6pPr>
            <a:lvl7pPr marL="4696060" indent="0">
              <a:buNone/>
              <a:defRPr sz="1600"/>
            </a:lvl7pPr>
            <a:lvl8pPr marL="5478737" indent="0">
              <a:buNone/>
              <a:defRPr sz="1600"/>
            </a:lvl8pPr>
            <a:lvl9pPr marL="6261414" indent="0">
              <a:buNone/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29/07/2015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67055" y="643047"/>
            <a:ext cx="10206990" cy="2676261"/>
          </a:xfrm>
          <a:prstGeom prst="rect">
            <a:avLst/>
          </a:prstGeom>
        </p:spPr>
        <p:txBody>
          <a:bodyPr vert="horz" lIns="156535" tIns="78268" rIns="156535" bIns="78268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67055" y="3746766"/>
            <a:ext cx="10206990" cy="10597249"/>
          </a:xfrm>
          <a:prstGeom prst="rect">
            <a:avLst/>
          </a:prstGeom>
        </p:spPr>
        <p:txBody>
          <a:bodyPr vert="horz" lIns="156535" tIns="78268" rIns="156535" bIns="78268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567055" y="14882984"/>
            <a:ext cx="2646257" cy="854917"/>
          </a:xfrm>
          <a:prstGeom prst="rect">
            <a:avLst/>
          </a:prstGeom>
        </p:spPr>
        <p:txBody>
          <a:bodyPr vert="horz" lIns="156535" tIns="78268" rIns="156535" bIns="78268" rtlCol="0" anchor="ctr"/>
          <a:lstStyle>
            <a:lvl1pPr algn="l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B3004-375D-432E-B53D-F866DD015A32}" type="datetimeFigureOut">
              <a:rPr lang="pt-BR" smtClean="0"/>
              <a:pPr/>
              <a:t>29/07/2015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874876" y="14882984"/>
            <a:ext cx="3591348" cy="854917"/>
          </a:xfrm>
          <a:prstGeom prst="rect">
            <a:avLst/>
          </a:prstGeom>
        </p:spPr>
        <p:txBody>
          <a:bodyPr vert="horz" lIns="156535" tIns="78268" rIns="156535" bIns="78268" rtlCol="0" anchor="ctr"/>
          <a:lstStyle>
            <a:lvl1pPr algn="ct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127788" y="14882984"/>
            <a:ext cx="2646257" cy="854917"/>
          </a:xfrm>
          <a:prstGeom prst="rect">
            <a:avLst/>
          </a:prstGeom>
        </p:spPr>
        <p:txBody>
          <a:bodyPr vert="horz" lIns="156535" tIns="78268" rIns="156535" bIns="78268" rtlCol="0" anchor="ctr"/>
          <a:lstStyle>
            <a:lvl1pPr algn="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565354" rtl="0" eaLnBrk="1" latinLnBrk="0" hangingPunct="1">
        <a:spcBef>
          <a:spcPct val="0"/>
        </a:spcBef>
        <a:buNone/>
        <a:defRPr sz="7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87008" indent="-587008" algn="l" defTabSz="1565354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1pPr>
      <a:lvl2pPr marL="1271849" indent="-489172" algn="l" defTabSz="1565354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1956692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2739367" indent="-391338" algn="l" defTabSz="1565354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4pPr>
      <a:lvl5pPr marL="3522044" indent="-391338" algn="l" defTabSz="1565354" rtl="0" eaLnBrk="1" latinLnBrk="0" hangingPunct="1">
        <a:spcBef>
          <a:spcPct val="20000"/>
        </a:spcBef>
        <a:buFont typeface="Arial" pitchFamily="34" charset="0"/>
        <a:buChar char="»"/>
        <a:defRPr sz="3400" kern="1200">
          <a:solidFill>
            <a:schemeClr val="tx1"/>
          </a:solidFill>
          <a:latin typeface="+mn-lt"/>
          <a:ea typeface="+mn-ea"/>
          <a:cs typeface="+mn-cs"/>
        </a:defRPr>
      </a:lvl5pPr>
      <a:lvl6pPr marL="4304722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6pPr>
      <a:lvl7pPr marL="5087399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7pPr>
      <a:lvl8pPr marL="5870075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8pPr>
      <a:lvl9pPr marL="6652752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82677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565354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348030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130706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3913382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696060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478737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6261414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hyperlink" Target="http://imgsrc.hubblesite.org/hu/gallery/db/spacecraft/25/formats/25_web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02" name="Imagem 1"/>
          <p:cNvPicPr>
            <a:picLocks noChangeArrowheads="1"/>
          </p:cNvPicPr>
          <p:nvPr/>
        </p:nvPicPr>
        <p:blipFill>
          <a:blip r:embed="rId2" cstate="print"/>
          <a:srcRect l="453" t="2912" r="680" b="6407"/>
          <a:stretch>
            <a:fillRect/>
          </a:stretch>
        </p:blipFill>
        <p:spPr bwMode="auto">
          <a:xfrm>
            <a:off x="-2464" y="-9924"/>
            <a:ext cx="11348807" cy="4299495"/>
          </a:xfrm>
          <a:prstGeom prst="rect">
            <a:avLst/>
          </a:prstGeom>
          <a:noFill/>
        </p:spPr>
      </p:pic>
      <p:pic>
        <p:nvPicPr>
          <p:cNvPr id="12290" name="Imagem 5" descr="logo_CDC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33" y="14725525"/>
            <a:ext cx="1798089" cy="1026439"/>
          </a:xfrm>
          <a:prstGeom prst="rect">
            <a:avLst/>
          </a:prstGeom>
          <a:noFill/>
        </p:spPr>
      </p:pic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1247584" y="3051572"/>
            <a:ext cx="8873362" cy="122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Sábado, 01 de agosto de 2015, às 21:00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Auditório do Observatório Dietrich </a:t>
            </a:r>
            <a:r>
              <a:rPr lang="pt-BR" sz="2400" b="1" dirty="0" err="1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Schiel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Entrada franca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884115" y="4356373"/>
            <a:ext cx="9899003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8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Tema da Palestra:</a:t>
            </a:r>
          </a:p>
          <a:p>
            <a:pPr defTabSz="1118109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28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ctr"/>
            <a:r>
              <a:rPr lang="pt-BR" sz="54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O Telescópio </a:t>
            </a:r>
            <a:r>
              <a:rPr lang="pt-BR" sz="54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Hubble</a:t>
            </a:r>
            <a:r>
              <a:rPr lang="pt-BR" sz="60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/>
            </a:r>
            <a:br>
              <a:rPr lang="pt-BR" sz="60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</a:br>
            <a:endParaRPr lang="pt-BR" sz="32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r>
              <a:rPr lang="pt-BR" sz="28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Palestrante: </a:t>
            </a:r>
            <a:r>
              <a:rPr lang="pt-BR" sz="2800" dirty="0" smtClean="0">
                <a:latin typeface="Century Gothic" pitchFamily="34" charset="0"/>
              </a:rPr>
              <a:t>Priscila da Silva Mendes </a:t>
            </a:r>
            <a:r>
              <a:rPr lang="pt-BR" sz="2000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(priscila.silva.mendes</a:t>
            </a:r>
            <a:r>
              <a:rPr lang="pt-BR" sz="2000" dirty="0" smtClean="0">
                <a:latin typeface="Century Gothic" pitchFamily="34" charset="0"/>
              </a:rPr>
              <a:t>@usp.br</a:t>
            </a:r>
            <a:r>
              <a:rPr lang="pt-BR" sz="2000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)</a:t>
            </a:r>
            <a:endParaRPr lang="pt-BR" sz="2000" dirty="0" smtClean="0"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0" y="1013486"/>
            <a:ext cx="11341100" cy="150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88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Sessão Astronomia</a:t>
            </a:r>
            <a:endParaRPr lang="pt-BR" sz="8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940215" y="14653517"/>
            <a:ext cx="4010255" cy="59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Maiores informa</a:t>
            </a:r>
            <a:r>
              <a:rPr lang="pt-BR" sz="1500" b="1" dirty="0" smtClean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ões: (16) 3373-9191</a:t>
            </a:r>
            <a:endParaRPr lang="pt-BR" sz="15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1" y="-8236"/>
            <a:ext cx="225868" cy="589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11810" tIns="55906" rIns="111810" bIns="55906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1" y="278507"/>
            <a:ext cx="225868" cy="589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11810" tIns="55906" rIns="111810" bIns="55906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2" name="Text Box 3"/>
          <p:cNvSpPr txBox="1">
            <a:spLocks noChangeArrowheads="1"/>
          </p:cNvSpPr>
          <p:nvPr/>
        </p:nvSpPr>
        <p:spPr bwMode="auto">
          <a:xfrm>
            <a:off x="5598542" y="14653517"/>
            <a:ext cx="1275856" cy="59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Realiza</a:t>
            </a:r>
            <a:r>
              <a:rPr lang="pt-BR" sz="1500" b="1" dirty="0" smtClean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ão:</a:t>
            </a:r>
            <a:endParaRPr lang="pt-BR" sz="15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846014" y="12493277"/>
            <a:ext cx="4882476" cy="1651787"/>
          </a:xfrm>
          <a:prstGeom prst="rect">
            <a:avLst/>
          </a:prstGeom>
        </p:spPr>
        <p:txBody>
          <a:bodyPr wrap="square" lIns="111810" tIns="55906" rIns="111810" bIns="55906">
            <a:spAutoFit/>
          </a:bodyPr>
          <a:lstStyle/>
          <a:p>
            <a:pPr algn="just"/>
            <a:r>
              <a:rPr lang="pt-BR" sz="1400" dirty="0" smtClean="0">
                <a:latin typeface="Century Gothic" pitchFamily="34" charset="0"/>
              </a:rPr>
              <a:t>Telescópio Espacial Hubble visto da nave </a:t>
            </a:r>
            <a:r>
              <a:rPr lang="pt-BR" sz="1400" dirty="0" err="1" smtClean="0">
                <a:latin typeface="Century Gothic" pitchFamily="34" charset="0"/>
              </a:rPr>
              <a:t>Atlantis</a:t>
            </a:r>
            <a:r>
              <a:rPr lang="pt-BR" sz="1400" dirty="0" smtClean="0">
                <a:latin typeface="Century Gothic" pitchFamily="34" charset="0"/>
              </a:rPr>
              <a:t> em maio de 2009 durante a quarta e última missão de atualização dos equipamentos do telescópio.</a:t>
            </a:r>
          </a:p>
          <a:p>
            <a:pPr algn="just"/>
            <a:r>
              <a:rPr lang="pt-BR" sz="1400" dirty="0" smtClean="0">
                <a:latin typeface="Century Gothic" pitchFamily="34" charset="0"/>
              </a:rPr>
              <a:t>Fonte da imagem:   </a:t>
            </a:r>
          </a:p>
          <a:p>
            <a:pPr algn="just"/>
            <a:r>
              <a:rPr lang="pt-BR" sz="1400" dirty="0" smtClean="0">
                <a:latin typeface="Century Gothic" pitchFamily="34" charset="0"/>
                <a:hlinkClick r:id="rId4"/>
              </a:rPr>
              <a:t>http</a:t>
            </a:r>
            <a:r>
              <a:rPr lang="pt-BR" sz="1400" dirty="0" smtClean="0">
                <a:latin typeface="Century Gothic" pitchFamily="34" charset="0"/>
                <a:hlinkClick r:id="rId4"/>
              </a:rPr>
              <a:t>://</a:t>
            </a:r>
            <a:r>
              <a:rPr lang="pt-BR" sz="1400" dirty="0" smtClean="0">
                <a:latin typeface="Century Gothic" pitchFamily="34" charset="0"/>
                <a:hlinkClick r:id="rId4"/>
              </a:rPr>
              <a:t>imgsrc.hubblesite.org/hu/gallery/db/spacecraft/25/formats/25_web.jpg</a:t>
            </a:r>
            <a:endParaRPr lang="pt-BR" sz="1400" dirty="0" smtClean="0">
              <a:latin typeface="Century Gothic" pitchFamily="34" charset="0"/>
            </a:endParaRPr>
          </a:p>
          <a:p>
            <a:pPr algn="just"/>
            <a:endParaRPr lang="pt-BR" sz="1600" dirty="0">
              <a:latin typeface="Century Gothic" pitchFamily="34" charset="0"/>
            </a:endParaRPr>
          </a:p>
        </p:txBody>
      </p:sp>
      <p:pic>
        <p:nvPicPr>
          <p:cNvPr id="2" name="Picture 2" descr="C:\Users\ANDRE\Documents\MULTIMÍDIA\Imagens\logos\cda-logo-fundo-branco.jpg"/>
          <p:cNvPicPr>
            <a:picLocks noChangeAspect="1" noChangeArrowheads="1"/>
          </p:cNvPicPr>
          <p:nvPr/>
        </p:nvPicPr>
        <p:blipFill>
          <a:blip r:embed="rId5" cstate="print"/>
          <a:srcRect b="6015"/>
          <a:stretch>
            <a:fillRect/>
          </a:stretch>
        </p:blipFill>
        <p:spPr bwMode="auto">
          <a:xfrm>
            <a:off x="9413063" y="14437493"/>
            <a:ext cx="1515651" cy="1410511"/>
          </a:xfrm>
          <a:prstGeom prst="rect">
            <a:avLst/>
          </a:prstGeom>
          <a:noFill/>
        </p:spPr>
      </p:pic>
      <p:cxnSp>
        <p:nvCxnSpPr>
          <p:cNvPr id="22" name="Conector reto 21"/>
          <p:cNvCxnSpPr/>
          <p:nvPr/>
        </p:nvCxnSpPr>
        <p:spPr>
          <a:xfrm>
            <a:off x="990030" y="14581509"/>
            <a:ext cx="9793088" cy="0"/>
          </a:xfrm>
          <a:prstGeom prst="line">
            <a:avLst/>
          </a:prstGeom>
          <a:ln w="476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6" name="AutoShape 2" descr="mailbox://C:/Users/Jorge/AppData/Roaming/Thunderbird/Profiles/r658lv6z.default/Mail/cdcc.usp.br/Inbox?number=331368&amp;part=1.2.2&amp;filename=1387483690949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mailbox://C:/Users/Jorge/AppData/Roaming/Thunderbird/Profiles/r658lv6z.default/Mail/cdcc.usp.br/Inbox?number=331368&amp;part=1.2.2&amp;filename=1387483690949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5886574" y="7572035"/>
            <a:ext cx="4824536" cy="7009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Sinopse</a:t>
            </a: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endParaRPr lang="pt-BR" sz="19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/>
            <a:r>
              <a:rPr lang="pt-BR" sz="1900" dirty="0" smtClean="0">
                <a:latin typeface="Century Gothic" pitchFamily="34" charset="0"/>
              </a:rPr>
              <a:t>     Há </a:t>
            </a:r>
            <a:r>
              <a:rPr lang="pt-BR" sz="1900" dirty="0" smtClean="0">
                <a:latin typeface="Century Gothic" pitchFamily="34" charset="0"/>
              </a:rPr>
              <a:t>pouco mais de 25 anos, nós pudemos conhecer um </a:t>
            </a:r>
            <a:r>
              <a:rPr lang="pt-BR" sz="1900" dirty="0" smtClean="0">
                <a:latin typeface="Century Gothic" pitchFamily="34" charset="0"/>
              </a:rPr>
              <a:t>universo </a:t>
            </a:r>
            <a:r>
              <a:rPr lang="pt-BR" sz="1900" dirty="0" smtClean="0">
                <a:latin typeface="Century Gothic" pitchFamily="34" charset="0"/>
              </a:rPr>
              <a:t>diferente de tudo que nossos olhos estão acostumados a ver. </a:t>
            </a:r>
            <a:r>
              <a:rPr lang="pt-BR" sz="1900" dirty="0" smtClean="0">
                <a:latin typeface="Century Gothic" pitchFamily="34" charset="0"/>
              </a:rPr>
              <a:t>Detalhes sem precedentes de vários astros foram obtidos pelo Hubble</a:t>
            </a:r>
            <a:r>
              <a:rPr lang="pt-BR" sz="1900" dirty="0" smtClean="0">
                <a:latin typeface="Century Gothic" pitchFamily="34" charset="0"/>
              </a:rPr>
              <a:t>, um sofisticado telescópio espacial, </a:t>
            </a:r>
            <a:r>
              <a:rPr lang="pt-BR" sz="1900" dirty="0" smtClean="0">
                <a:latin typeface="Century Gothic" pitchFamily="34" charset="0"/>
              </a:rPr>
              <a:t>atualizado por missões espaciais </a:t>
            </a:r>
            <a:r>
              <a:rPr lang="pt-BR" sz="1900" dirty="0" smtClean="0">
                <a:latin typeface="Century Gothic" pitchFamily="34" charset="0"/>
              </a:rPr>
              <a:t>para obter as melhores imagens de objetos da nossa Galáxia e das galáxias que compõem o Cosmos</a:t>
            </a:r>
            <a:r>
              <a:rPr lang="pt-BR" sz="1900" dirty="0" smtClean="0">
                <a:latin typeface="Century Gothic" pitchFamily="34" charset="0"/>
              </a:rPr>
              <a:t>.</a:t>
            </a:r>
          </a:p>
          <a:p>
            <a:pPr algn="just"/>
            <a:endParaRPr lang="pt-BR" sz="1900" dirty="0" smtClean="0">
              <a:latin typeface="Century Gothic" pitchFamily="34" charset="0"/>
            </a:endParaRPr>
          </a:p>
          <a:p>
            <a:pPr algn="just"/>
            <a:r>
              <a:rPr lang="pt-BR" sz="1900" dirty="0" smtClean="0">
                <a:latin typeface="Century Gothic" pitchFamily="34" charset="0"/>
              </a:rPr>
              <a:t>     Na Sessão Astronomia desta semana, a </a:t>
            </a:r>
            <a:r>
              <a:rPr lang="pt-BR" sz="1900" dirty="0" smtClean="0">
                <a:latin typeface="Century Gothic" pitchFamily="34" charset="0"/>
              </a:rPr>
              <a:t>palestrante </a:t>
            </a:r>
            <a:r>
              <a:rPr lang="pt-BR" sz="1900" dirty="0" smtClean="0">
                <a:latin typeface="Century Gothic" pitchFamily="34" charset="0"/>
              </a:rPr>
              <a:t>abordará o Telescópio </a:t>
            </a:r>
            <a:r>
              <a:rPr lang="pt-BR" sz="1900" dirty="0" smtClean="0">
                <a:latin typeface="Century Gothic" pitchFamily="34" charset="0"/>
              </a:rPr>
              <a:t>Espacial </a:t>
            </a:r>
            <a:r>
              <a:rPr lang="pt-BR" sz="1900" dirty="0" smtClean="0">
                <a:latin typeface="Century Gothic" pitchFamily="34" charset="0"/>
              </a:rPr>
              <a:t>Hubble, </a:t>
            </a:r>
            <a:r>
              <a:rPr lang="pt-BR" sz="1900" dirty="0" smtClean="0">
                <a:latin typeface="Century Gothic" pitchFamily="34" charset="0"/>
              </a:rPr>
              <a:t>um pouco de sua história, as descobertas feitas por ele e como </a:t>
            </a:r>
            <a:r>
              <a:rPr lang="pt-BR" sz="1900" dirty="0" smtClean="0">
                <a:latin typeface="Century Gothic" pitchFamily="34" charset="0"/>
              </a:rPr>
              <a:t>este notável instrumento vem </a:t>
            </a:r>
            <a:r>
              <a:rPr lang="pt-BR" sz="1900" dirty="0" smtClean="0">
                <a:latin typeface="Century Gothic" pitchFamily="34" charset="0"/>
              </a:rPr>
              <a:t>superando as expectativas, </a:t>
            </a:r>
            <a:r>
              <a:rPr lang="pt-BR" sz="1900" dirty="0" smtClean="0">
                <a:latin typeface="Century Gothic" pitchFamily="34" charset="0"/>
              </a:rPr>
              <a:t>além de mostrar algumas das fascinantes imagens obtidas por meio dele. </a:t>
            </a:r>
            <a:endParaRPr lang="pt-BR" sz="1900" i="1" dirty="0">
              <a:latin typeface="Century Gothic" pitchFamily="34" charset="0"/>
            </a:endParaRPr>
          </a:p>
          <a:p>
            <a:pPr algn="just"/>
            <a:endParaRPr lang="pt-BR" sz="2000" b="1" dirty="0" smtClean="0">
              <a:solidFill>
                <a:srgbClr val="000000"/>
              </a:solidFill>
              <a:latin typeface="Century Gothic" pitchFamily="34" charset="0"/>
              <a:cs typeface="Aharoni" pitchFamily="2" charset="-79"/>
            </a:endParaRPr>
          </a:p>
          <a:p>
            <a:pPr algn="just"/>
            <a:r>
              <a:rPr lang="pt-BR" sz="2000" b="1" dirty="0" smtClean="0">
                <a:solidFill>
                  <a:srgbClr val="000000"/>
                </a:solidFill>
                <a:latin typeface="Century Gothic" pitchFamily="34" charset="0"/>
                <a:cs typeface="Aharoni" pitchFamily="2" charset="-79"/>
              </a:rPr>
              <a:t>     </a:t>
            </a: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/>
            <a:endParaRPr lang="pt-BR" sz="2000" dirty="0" smtClean="0"/>
          </a:p>
          <a:p>
            <a:pPr algn="just"/>
            <a:r>
              <a:rPr lang="pt-BR" sz="1800" dirty="0" smtClean="0">
                <a:latin typeface="Century Gothic" pitchFamily="34" charset="0"/>
              </a:rPr>
              <a:t>     </a:t>
            </a:r>
          </a:p>
          <a:p>
            <a:pPr algn="just"/>
            <a:endParaRPr lang="pt-BR" sz="2000" dirty="0" smtClean="0">
              <a:latin typeface="Century Gothic" pitchFamily="34" charset="0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cs typeface="Aharoni" pitchFamily="2" charset="-79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1800" dirty="0" smtClean="0">
                <a:latin typeface="Century Gothic" pitchFamily="34" charset="0"/>
              </a:rPr>
              <a:t> </a:t>
            </a: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/>
            <a:endParaRPr lang="pt-BR" sz="1800" dirty="0" smtClean="0">
              <a:latin typeface="Century Gothic" pitchFamily="34" charset="0"/>
            </a:endParaRPr>
          </a:p>
          <a:p>
            <a:pPr algn="just"/>
            <a:endParaRPr lang="pt-BR" sz="1800" dirty="0" smtClean="0">
              <a:latin typeface="Century Gothic" pitchFamily="34" charset="0"/>
            </a:endParaRPr>
          </a:p>
          <a:p>
            <a:pPr algn="just"/>
            <a:r>
              <a:rPr lang="pt-BR" sz="1800" dirty="0" smtClean="0">
                <a:latin typeface="Century Gothic" pitchFamily="34" charset="0"/>
              </a:rPr>
              <a:t/>
            </a:r>
            <a:br>
              <a:rPr lang="pt-BR" sz="1800" dirty="0" smtClean="0">
                <a:latin typeface="Century Gothic" pitchFamily="34" charset="0"/>
              </a:rPr>
            </a:br>
            <a:endParaRPr lang="pt-BR" sz="1600" dirty="0" smtClean="0">
              <a:latin typeface="Century Gothic" pitchFamily="34" charset="0"/>
            </a:endParaRPr>
          </a:p>
          <a:p>
            <a:pPr algn="just"/>
            <a:endParaRPr lang="pt-BR" sz="1800" dirty="0" smtClean="0">
              <a:latin typeface="Century Gothic" pitchFamily="34" charset="0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endParaRPr lang="pt-BR" sz="17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2000" dirty="0" smtClean="0">
                <a:latin typeface="Century Gothic" pitchFamily="34" charset="0"/>
              </a:rPr>
              <a:t>          </a:t>
            </a: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endParaRPr lang="pt-BR" sz="1800" dirty="0" smtClean="0">
              <a:latin typeface="Century Gothic" pitchFamily="34" charset="0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C:\Users\Priscila\Documents\Observatório\Priscila\SA\Hubble\Hubble.jpeg"/>
          <p:cNvPicPr>
            <a:picLocks noChangeAspect="1" noChangeArrowheads="1"/>
          </p:cNvPicPr>
          <p:nvPr/>
        </p:nvPicPr>
        <p:blipFill>
          <a:blip r:embed="rId6" cstate="print"/>
          <a:srcRect l="11090" r="12939"/>
          <a:stretch>
            <a:fillRect/>
          </a:stretch>
        </p:blipFill>
        <p:spPr bwMode="auto">
          <a:xfrm>
            <a:off x="896469" y="7698451"/>
            <a:ext cx="4785544" cy="4794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2033</TotalTime>
  <Words>179</Words>
  <Application>Microsoft Office PowerPoint</Application>
  <PresentationFormat>Personalizar</PresentationFormat>
  <Paragraphs>34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</dc:creator>
  <cp:lastModifiedBy>ANDRE</cp:lastModifiedBy>
  <cp:revision>274</cp:revision>
  <dcterms:created xsi:type="dcterms:W3CDTF">2012-01-24T12:22:50Z</dcterms:created>
  <dcterms:modified xsi:type="dcterms:W3CDTF">2015-07-29T18:11:58Z</dcterms:modified>
</cp:coreProperties>
</file>