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24.jpg"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57" r:id="rId3"/>
    <p:sldId id="259" r:id="rId4"/>
    <p:sldId id="267" r:id="rId5"/>
    <p:sldId id="264" r:id="rId6"/>
    <p:sldId id="265" r:id="rId7"/>
    <p:sldId id="258" r:id="rId8"/>
    <p:sldId id="260" r:id="rId9"/>
    <p:sldId id="261" r:id="rId10"/>
    <p:sldId id="262" r:id="rId11"/>
    <p:sldId id="263" r:id="rId12"/>
    <p:sldId id="268" r:id="rId13"/>
    <p:sldId id="269" r:id="rId14"/>
    <p:sldId id="273" r:id="rId15"/>
    <p:sldId id="270" r:id="rId16"/>
    <p:sldId id="272" r:id="rId17"/>
    <p:sldId id="274" r:id="rId18"/>
    <p:sldId id="277" r:id="rId19"/>
    <p:sldId id="275" r:id="rId20"/>
    <p:sldId id="278" r:id="rId21"/>
    <p:sldId id="286" r:id="rId22"/>
    <p:sldId id="281" r:id="rId23"/>
    <p:sldId id="280" r:id="rId24"/>
    <p:sldId id="282" r:id="rId25"/>
    <p:sldId id="285" r:id="rId26"/>
    <p:sldId id="284" r:id="rId27"/>
    <p:sldId id="283" r:id="rId28"/>
    <p:sldId id="279" r:id="rId29"/>
    <p:sldId id="287" r:id="rId30"/>
    <p:sldId id="288" r:id="rId31"/>
    <p:sldId id="289" r:id="rId32"/>
    <p:sldId id="290" r:id="rId33"/>
    <p:sldId id="291" r:id="rId34"/>
    <p:sldId id="292" r:id="rId35"/>
    <p:sldId id="293" r:id="rId36"/>
    <p:sldId id="294" r:id="rId37"/>
    <p:sldId id="27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101" autoAdjust="0"/>
  </p:normalViewPr>
  <p:slideViewPr>
    <p:cSldViewPr snapToGrid="0">
      <p:cViewPr varScale="1">
        <p:scale>
          <a:sx n="68" d="100"/>
          <a:sy n="68" d="100"/>
        </p:scale>
        <p:origin x="9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B02C8-8651-402A-BFE6-A806A2F5F9E4}" type="datetimeFigureOut">
              <a:rPr lang="pt-BR" smtClean="0"/>
              <a:t>02/05/2015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1374C-4540-469E-9927-74D04064AB6F}" type="slidenum">
              <a:rPr lang="pt-BR" smtClean="0"/>
              <a:t>‹nº›</a:t>
            </a:fld>
            <a:endParaRPr lang="pt-BR"/>
          </a:p>
        </p:txBody>
      </p:sp>
    </p:spTree>
    <p:extLst>
      <p:ext uri="{BB962C8B-B14F-4D97-AF65-F5344CB8AC3E}">
        <p14:creationId xmlns:p14="http://schemas.microsoft.com/office/powerpoint/2010/main" val="165228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map.gsfc.nasa.gov/universe/uni_shape.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The picture shows a map of the sky, with hot regions in red and cooler regions in blue. By combining this evidence with theoretical models of the Universe, scientists have concluded that the </a:t>
            </a:r>
            <a:r>
              <a:rPr lang="en-US" sz="1200" b="0" i="0" u="sng" kern="1200" dirty="0" smtClean="0">
                <a:solidFill>
                  <a:schemeClr val="tx1"/>
                </a:solidFill>
                <a:effectLst/>
                <a:latin typeface="+mn-lt"/>
                <a:ea typeface="+mn-ea"/>
                <a:cs typeface="+mn-cs"/>
                <a:hlinkClick r:id="rId3"/>
              </a:rPr>
              <a:t>Universe is "flat,"</a:t>
            </a:r>
            <a:r>
              <a:rPr lang="en-US" sz="1200" b="0" i="0" kern="1200" dirty="0" smtClean="0">
                <a:solidFill>
                  <a:schemeClr val="tx1"/>
                </a:solidFill>
                <a:effectLst/>
                <a:latin typeface="+mn-lt"/>
                <a:ea typeface="+mn-ea"/>
                <a:cs typeface="+mn-cs"/>
              </a:rPr>
              <a:t> meaning that, on cosmological scales, the geometry of space satisfies the rules of Euclidean geometry.</a:t>
            </a:r>
          </a:p>
          <a:p>
            <a:r>
              <a:rPr lang="en-US" sz="1200" b="0" i="0" kern="1200" dirty="0" smtClean="0">
                <a:solidFill>
                  <a:schemeClr val="tx1"/>
                </a:solidFill>
                <a:effectLst/>
                <a:latin typeface="+mn-lt"/>
                <a:ea typeface="+mn-ea"/>
                <a:cs typeface="+mn-cs"/>
              </a:rPr>
              <a:t>The detailed, all-sky picture of the infant universe created from seven years of WMAP data. The image reveals 13.7 billion year old temperature fluctuations (shown as color differences) that correspond to the seeds that grew to become the galaxies.</a:t>
            </a:r>
            <a:r>
              <a:rPr lang="en-US" dirty="0" smtClean="0"/>
              <a:t/>
            </a:r>
            <a:br>
              <a:rPr lang="en-US" dirty="0" smtClean="0"/>
            </a:br>
            <a:r>
              <a:rPr lang="en-US" sz="1200" b="0" i="0" kern="1200" dirty="0" smtClean="0">
                <a:solidFill>
                  <a:schemeClr val="tx1"/>
                </a:solidFill>
                <a:effectLst/>
                <a:latin typeface="+mn-lt"/>
                <a:ea typeface="+mn-ea"/>
                <a:cs typeface="+mn-cs"/>
              </a:rPr>
              <a:t>Credit: NASA/WMAP Science Team</a:t>
            </a:r>
            <a:endParaRPr lang="pt-BR" dirty="0"/>
          </a:p>
        </p:txBody>
      </p:sp>
      <p:sp>
        <p:nvSpPr>
          <p:cNvPr id="4" name="Espaço Reservado para Número de Slide 3"/>
          <p:cNvSpPr>
            <a:spLocks noGrp="1"/>
          </p:cNvSpPr>
          <p:nvPr>
            <p:ph type="sldNum" sz="quarter" idx="10"/>
          </p:nvPr>
        </p:nvSpPr>
        <p:spPr/>
        <p:txBody>
          <a:bodyPr/>
          <a:lstStyle/>
          <a:p>
            <a:fld id="{9451374C-4540-469E-9927-74D04064AB6F}" type="slidenum">
              <a:rPr lang="pt-BR" smtClean="0"/>
              <a:t>28</a:t>
            </a:fld>
            <a:endParaRPr lang="pt-BR"/>
          </a:p>
        </p:txBody>
      </p:sp>
    </p:spTree>
    <p:extLst>
      <p:ext uri="{BB962C8B-B14F-4D97-AF65-F5344CB8AC3E}">
        <p14:creationId xmlns:p14="http://schemas.microsoft.com/office/powerpoint/2010/main" val="3918378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pt-BR" smtClean="0"/>
              <a:t>Clique para editar o título mestre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t-BR" smtClean="0"/>
              <a:t>Clique para editar o título mestre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smtClean="0"/>
              <a:t>Clique para editar o texto mestre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pt-BR" smtClean="0"/>
              <a:t>Clique para editar o título mestre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pt-BR" smtClean="0"/>
              <a:t>Clique para editar o texto mestre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pt-BR" smtClean="0"/>
              <a:t>Clique para editar o título mestre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pt-BR" smtClean="0"/>
              <a:t>Clique para editar o texto mestre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8" name="Title 1"/>
          <p:cNvSpPr>
            <a:spLocks noGrp="1"/>
          </p:cNvSpPr>
          <p:nvPr>
            <p:ph type="title"/>
          </p:nvPr>
        </p:nvSpPr>
        <p:spPr>
          <a:xfrm>
            <a:off x="685801" y="609600"/>
            <a:ext cx="10131425" cy="1456267"/>
          </a:xfrm>
        </p:spPr>
        <p:txBody>
          <a:bodyPr/>
          <a:lstStyle/>
          <a:p>
            <a:r>
              <a:rPr lang="pt-BR" smtClean="0"/>
              <a:t>Clique para editar o título mestre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nchor="ct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pt-BR" smtClean="0"/>
              <a:t>Clique para editar o título mestre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pt-BR" smtClean="0"/>
              <a:t>Clique para editar o título mestre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pt-BR" smtClean="0"/>
              <a:t>Clique para editar o título mestre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5/1/2015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5/1/2015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smtClean="0"/>
              <a:t>Breve história da Cosmologia</a:t>
            </a:r>
            <a:endParaRPr lang="pt-BR" dirty="0"/>
          </a:p>
        </p:txBody>
      </p:sp>
    </p:spTree>
    <p:extLst>
      <p:ext uri="{BB962C8B-B14F-4D97-AF65-F5344CB8AC3E}">
        <p14:creationId xmlns:p14="http://schemas.microsoft.com/office/powerpoint/2010/main" val="2863504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61815" y="464950"/>
            <a:ext cx="3374754" cy="1534331"/>
          </a:xfrm>
        </p:spPr>
        <p:txBody>
          <a:bodyPr anchor="t" anchorCtr="0">
            <a:normAutofit/>
          </a:bodyPr>
          <a:lstStyle/>
          <a:p>
            <a:r>
              <a:rPr lang="pt-BR" sz="2400" dirty="0" smtClean="0"/>
              <a:t>Tycho Brahe (1577) 						</a:t>
            </a:r>
            <a:endParaRPr lang="pt-BR" sz="2400" dirty="0"/>
          </a:p>
        </p:txBody>
      </p:sp>
      <p:pic>
        <p:nvPicPr>
          <p:cNvPr id="2050" name="Picture 2" descr="F:\Tycho_Brahe.JPG"/>
          <p:cNvPicPr>
            <a:picLocks noChangeAspect="1" noChangeArrowheads="1"/>
          </p:cNvPicPr>
          <p:nvPr/>
        </p:nvPicPr>
        <p:blipFill>
          <a:blip r:embed="rId2"/>
          <a:srcRect/>
          <a:stretch>
            <a:fillRect/>
          </a:stretch>
        </p:blipFill>
        <p:spPr bwMode="auto">
          <a:xfrm>
            <a:off x="540051" y="1141061"/>
            <a:ext cx="3659989" cy="5435627"/>
          </a:xfrm>
          <a:prstGeom prst="rect">
            <a:avLst/>
          </a:prstGeom>
          <a:noFill/>
        </p:spPr>
      </p:pic>
      <p:pic>
        <p:nvPicPr>
          <p:cNvPr id="2051" name="Picture 3" descr="F:\436px-Johannes_Kepler_1610.jpg"/>
          <p:cNvPicPr>
            <a:picLocks noChangeAspect="1" noChangeArrowheads="1"/>
          </p:cNvPicPr>
          <p:nvPr/>
        </p:nvPicPr>
        <p:blipFill>
          <a:blip r:embed="rId3"/>
          <a:srcRect/>
          <a:stretch>
            <a:fillRect/>
          </a:stretch>
        </p:blipFill>
        <p:spPr bwMode="auto">
          <a:xfrm>
            <a:off x="6496325" y="1208868"/>
            <a:ext cx="3807304" cy="5230678"/>
          </a:xfrm>
          <a:prstGeom prst="rect">
            <a:avLst/>
          </a:prstGeom>
          <a:noFill/>
        </p:spPr>
      </p:pic>
      <p:sp>
        <p:nvSpPr>
          <p:cNvPr id="6" name="CaixaDeTexto 5"/>
          <p:cNvSpPr txBox="1"/>
          <p:nvPr/>
        </p:nvSpPr>
        <p:spPr>
          <a:xfrm>
            <a:off x="6602173" y="464950"/>
            <a:ext cx="3595607" cy="461665"/>
          </a:xfrm>
          <a:prstGeom prst="rect">
            <a:avLst/>
          </a:prstGeom>
          <a:noFill/>
        </p:spPr>
        <p:txBody>
          <a:bodyPr wrap="square" rtlCol="0">
            <a:spAutoFit/>
          </a:bodyPr>
          <a:lstStyle/>
          <a:p>
            <a:pPr marL="342900" indent="-342900">
              <a:buFont typeface="Arial" panose="020B0604020202020204" pitchFamily="34" charset="0"/>
              <a:buChar char="•"/>
            </a:pPr>
            <a:r>
              <a:rPr lang="pt-BR" sz="2400" dirty="0" smtClean="0"/>
              <a:t>Kepler(1610</a:t>
            </a:r>
            <a:r>
              <a:rPr lang="pt-BR" sz="2000" dirty="0" smtClean="0"/>
              <a:t>)</a:t>
            </a:r>
            <a:endParaRPr lang="pt-BR" sz="2000" dirty="0"/>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4705" y="0"/>
            <a:ext cx="4784650" cy="6858000"/>
          </a:xfrm>
        </p:spPr>
      </p:pic>
      <p:sp>
        <p:nvSpPr>
          <p:cNvPr id="7" name="CaixaDeTexto 6"/>
          <p:cNvSpPr txBox="1"/>
          <p:nvPr/>
        </p:nvSpPr>
        <p:spPr>
          <a:xfrm>
            <a:off x="163773" y="313899"/>
            <a:ext cx="2292824" cy="523220"/>
          </a:xfrm>
          <a:prstGeom prst="rect">
            <a:avLst/>
          </a:prstGeom>
          <a:noFill/>
        </p:spPr>
        <p:txBody>
          <a:bodyPr wrap="square" rtlCol="0">
            <a:spAutoFit/>
          </a:bodyPr>
          <a:lstStyle/>
          <a:p>
            <a:r>
              <a:rPr lang="pt-BR" sz="2800" dirty="0" smtClean="0"/>
              <a:t>QUADRANTE</a:t>
            </a:r>
            <a:endParaRPr lang="pt-BR" sz="2800" dirty="0"/>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131425" cy="1456267"/>
          </a:xfrm>
        </p:spPr>
        <p:txBody>
          <a:bodyPr/>
          <a:lstStyle/>
          <a:p>
            <a:r>
              <a:rPr lang="pt-BR" dirty="0" smtClean="0"/>
              <a:t>Leis de </a:t>
            </a:r>
            <a:r>
              <a:rPr lang="pt-BR" dirty="0" err="1" smtClean="0"/>
              <a:t>kepler</a:t>
            </a:r>
            <a:endParaRPr lang="pt-BR" dirty="0"/>
          </a:p>
        </p:txBody>
      </p:sp>
      <p:sp>
        <p:nvSpPr>
          <p:cNvPr id="3" name="Espaço Reservado para Conteúdo 2"/>
          <p:cNvSpPr>
            <a:spLocks noGrp="1"/>
          </p:cNvSpPr>
          <p:nvPr>
            <p:ph idx="1"/>
          </p:nvPr>
        </p:nvSpPr>
        <p:spPr>
          <a:xfrm>
            <a:off x="132154" y="1227667"/>
            <a:ext cx="7028301" cy="5384148"/>
          </a:xfrm>
        </p:spPr>
        <p:txBody>
          <a:bodyPr anchor="t" anchorCtr="0">
            <a:normAutofit/>
          </a:bodyPr>
          <a:lstStyle/>
          <a:p>
            <a:r>
              <a:rPr lang="pt-BR" sz="2400" dirty="0" smtClean="0"/>
              <a:t>1ª Lei: Órbitas elípticas 								</a:t>
            </a:r>
          </a:p>
          <a:p>
            <a:endParaRPr lang="pt-BR" sz="2400" dirty="0" smtClean="0"/>
          </a:p>
          <a:p>
            <a:endParaRPr lang="pt-BR" sz="2400" dirty="0"/>
          </a:p>
          <a:p>
            <a:endParaRPr lang="pt-BR" sz="2400" dirty="0" smtClean="0"/>
          </a:p>
          <a:p>
            <a:endParaRPr lang="pt-BR" sz="2400" dirty="0"/>
          </a:p>
          <a:p>
            <a:endParaRPr lang="pt-BR" sz="2400" dirty="0" smtClean="0"/>
          </a:p>
          <a:p>
            <a:endParaRPr lang="pt-BR" sz="2400" dirty="0"/>
          </a:p>
          <a:p>
            <a:endParaRPr lang="pt-BR" sz="2400" dirty="0" smtClean="0"/>
          </a:p>
          <a:p>
            <a:endParaRPr lang="pt-BR" sz="2400" dirty="0"/>
          </a:p>
          <a:p>
            <a:pPr lvl="8"/>
            <a:r>
              <a:rPr lang="pt-BR" sz="2400" dirty="0" smtClean="0"/>
              <a:t>3ª Lei: Períodos</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54" y="1818511"/>
            <a:ext cx="4638675" cy="3457575"/>
          </a:xfrm>
          <a:prstGeom prst="rect">
            <a:avLst/>
          </a:prstGeom>
        </p:spPr>
      </p:pic>
      <p:sp>
        <p:nvSpPr>
          <p:cNvPr id="5" name="CaixaDeTexto 4"/>
          <p:cNvSpPr txBox="1"/>
          <p:nvPr/>
        </p:nvSpPr>
        <p:spPr>
          <a:xfrm>
            <a:off x="7292609" y="1227667"/>
            <a:ext cx="4389120"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2ªLei: Áreas </a:t>
            </a:r>
            <a:endParaRPr lang="pt-BR" sz="2400"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839" y="1818511"/>
            <a:ext cx="6960161" cy="2795665"/>
          </a:xfrm>
          <a:prstGeom prst="rect">
            <a:avLst/>
          </a:prstGeom>
        </p:spPr>
      </p:pic>
    </p:spTree>
    <p:extLst>
      <p:ext uri="{BB962C8B-B14F-4D97-AF65-F5344CB8AC3E}">
        <p14:creationId xmlns:p14="http://schemas.microsoft.com/office/powerpoint/2010/main" val="3797330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p:cTn id="13"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9" end="9"/>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34109" y="0"/>
            <a:ext cx="10131425" cy="3649133"/>
          </a:xfrm>
        </p:spPr>
        <p:txBody>
          <a:bodyPr anchor="t" anchorCtr="0">
            <a:normAutofit/>
          </a:bodyPr>
          <a:lstStyle/>
          <a:p>
            <a:r>
              <a:rPr lang="pt-BR" sz="2400" dirty="0" smtClean="0"/>
              <a:t>Newton(1687)</a:t>
            </a:r>
            <a:endParaRPr lang="pt-BR" sz="32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108" y="585470"/>
            <a:ext cx="2873325" cy="3950822"/>
          </a:xfrm>
          <a:prstGeom prst="rect">
            <a:avLst/>
          </a:prstGeom>
        </p:spPr>
      </p:pic>
      <p:sp>
        <p:nvSpPr>
          <p:cNvPr id="5" name="CaixaDeTexto 4"/>
          <p:cNvSpPr txBox="1"/>
          <p:nvPr/>
        </p:nvSpPr>
        <p:spPr>
          <a:xfrm>
            <a:off x="5399821" y="1617785"/>
            <a:ext cx="6081623" cy="830997"/>
          </a:xfrm>
          <a:prstGeom prst="rect">
            <a:avLst/>
          </a:prstGeom>
          <a:noFill/>
        </p:spPr>
        <p:txBody>
          <a:bodyPr wrap="square" rtlCol="0">
            <a:spAutoFit/>
          </a:bodyPr>
          <a:lstStyle/>
          <a:p>
            <a:pPr marL="342900" indent="-342900">
              <a:buFont typeface="Arial" panose="020B0604020202020204" pitchFamily="34" charset="0"/>
              <a:buChar char="•"/>
            </a:pPr>
            <a:r>
              <a:rPr lang="pt-BR" sz="2400" dirty="0" smtClean="0"/>
              <a:t>Lei da Gravitação Universal</a:t>
            </a:r>
          </a:p>
          <a:p>
            <a:endParaRPr lang="pt-BR" sz="2400" dirty="0" smtClean="0"/>
          </a:p>
        </p:txBody>
      </p:sp>
      <mc:AlternateContent xmlns:mc="http://schemas.openxmlformats.org/markup-compatibility/2006" xmlns:a14="http://schemas.microsoft.com/office/drawing/2010/main">
        <mc:Choice Requires="a14">
          <p:sp>
            <p:nvSpPr>
              <p:cNvPr id="7" name="CaixaDeTexto 6"/>
              <p:cNvSpPr txBox="1"/>
              <p:nvPr/>
            </p:nvSpPr>
            <p:spPr>
              <a:xfrm>
                <a:off x="5725550" y="2938115"/>
                <a:ext cx="2919967" cy="1311193"/>
              </a:xfrm>
              <a:prstGeom prst="rect">
                <a:avLst/>
              </a:prstGeom>
              <a:noFill/>
            </p:spPr>
            <p:txBody>
              <a:bodyPr wrap="none" lIns="0" tIns="0" rIns="0" bIns="0" rtlCol="0">
                <a:spAutoFit/>
              </a:bodyPr>
              <a:lstStyle/>
              <a:p>
                <a:r>
                  <a:rPr lang="pt-BR" sz="6000" dirty="0" smtClean="0"/>
                  <a:t>F=G*</a:t>
                </a:r>
                <a14:m>
                  <m:oMath xmlns:m="http://schemas.openxmlformats.org/officeDocument/2006/math">
                    <m:f>
                      <m:fPr>
                        <m:ctrlPr>
                          <a:rPr lang="pt-BR" sz="6000" i="1" smtClean="0">
                            <a:latin typeface="Cambria Math" panose="02040503050406030204" pitchFamily="18" charset="0"/>
                          </a:rPr>
                        </m:ctrlPr>
                      </m:fPr>
                      <m:num>
                        <m:r>
                          <a:rPr lang="pt-BR" sz="6000" b="0" i="1" smtClean="0">
                            <a:latin typeface="Cambria Math" panose="02040503050406030204" pitchFamily="18" charset="0"/>
                          </a:rPr>
                          <m:t>𝑀</m:t>
                        </m:r>
                        <m:r>
                          <a:rPr lang="pt-BR" sz="6000" b="0" i="1" smtClean="0">
                            <a:latin typeface="Cambria Math" panose="02040503050406030204" pitchFamily="18" charset="0"/>
                          </a:rPr>
                          <m:t>∗</m:t>
                        </m:r>
                        <m:r>
                          <a:rPr lang="pt-BR" sz="6000" b="0" i="1" smtClean="0">
                            <a:latin typeface="Cambria Math" panose="02040503050406030204" pitchFamily="18" charset="0"/>
                          </a:rPr>
                          <m:t>𝑚</m:t>
                        </m:r>
                      </m:num>
                      <m:den>
                        <m:r>
                          <a:rPr lang="pt-BR" sz="6000" b="0" i="1" smtClean="0">
                            <a:latin typeface="Cambria Math" panose="02040503050406030204" pitchFamily="18" charset="0"/>
                          </a:rPr>
                          <m:t>𝑑</m:t>
                        </m:r>
                        <m:r>
                          <a:rPr lang="pt-BR" sz="6000" b="0" i="1" smtClean="0">
                            <a:latin typeface="Cambria Math" panose="02040503050406030204" pitchFamily="18" charset="0"/>
                          </a:rPr>
                          <m:t>²</m:t>
                        </m:r>
                      </m:den>
                    </m:f>
                  </m:oMath>
                </a14:m>
                <a:endParaRPr lang="pt-BR" sz="6000" dirty="0"/>
              </a:p>
            </p:txBody>
          </p:sp>
        </mc:Choice>
        <mc:Fallback xmlns="">
          <p:sp>
            <p:nvSpPr>
              <p:cNvPr id="7" name="CaixaDeTexto 6"/>
              <p:cNvSpPr txBox="1">
                <a:spLocks noRot="1" noChangeAspect="1" noMove="1" noResize="1" noEditPoints="1" noAdjustHandles="1" noChangeArrowheads="1" noChangeShapeType="1" noTextEdit="1"/>
              </p:cNvSpPr>
              <p:nvPr/>
            </p:nvSpPr>
            <p:spPr>
              <a:xfrm>
                <a:off x="5725550" y="2938115"/>
                <a:ext cx="2919967" cy="1311193"/>
              </a:xfrm>
              <a:prstGeom prst="rect">
                <a:avLst/>
              </a:prstGeom>
              <a:blipFill rotWithShape="0">
                <a:blip r:embed="rId3"/>
                <a:stretch>
                  <a:fillRect l="-15658" t="-2791" b="-19535"/>
                </a:stretch>
              </a:blipFill>
            </p:spPr>
            <p:txBody>
              <a:bodyPr/>
              <a:lstStyle/>
              <a:p>
                <a:r>
                  <a:rPr lang="pt-BR">
                    <a:noFill/>
                  </a:rPr>
                  <a:t> </a:t>
                </a:r>
              </a:p>
            </p:txBody>
          </p:sp>
        </mc:Fallback>
      </mc:AlternateContent>
    </p:spTree>
    <p:extLst>
      <p:ext uri="{BB962C8B-B14F-4D97-AF65-F5344CB8AC3E}">
        <p14:creationId xmlns:p14="http://schemas.microsoft.com/office/powerpoint/2010/main" val="4258026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2598209" y="2678910"/>
            <a:ext cx="9441407" cy="830997"/>
          </a:xfrm>
          <a:prstGeom prst="rect">
            <a:avLst/>
          </a:prstGeom>
          <a:noFill/>
        </p:spPr>
        <p:txBody>
          <a:bodyPr wrap="square" rtlCol="0">
            <a:spAutoFit/>
          </a:bodyPr>
          <a:lstStyle/>
          <a:p>
            <a:r>
              <a:rPr lang="pt-BR" sz="4800" dirty="0" smtClean="0"/>
              <a:t>PARADOXO DE OLBERS</a:t>
            </a:r>
            <a:endParaRPr lang="pt-BR" sz="4800" dirty="0"/>
          </a:p>
        </p:txBody>
      </p:sp>
    </p:spTree>
    <p:extLst>
      <p:ext uri="{BB962C8B-B14F-4D97-AF65-F5344CB8AC3E}">
        <p14:creationId xmlns:p14="http://schemas.microsoft.com/office/powerpoint/2010/main" val="1338872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545242" y="-33875"/>
            <a:ext cx="5231920" cy="3649133"/>
          </a:xfrm>
        </p:spPr>
        <p:txBody>
          <a:bodyPr anchor="t" anchorCtr="0">
            <a:normAutofit/>
          </a:bodyPr>
          <a:lstStyle/>
          <a:p>
            <a:r>
              <a:rPr lang="pt-BR" sz="2400" dirty="0"/>
              <a:t>Heinrich </a:t>
            </a:r>
            <a:r>
              <a:rPr lang="pt-BR" sz="2400" dirty="0" err="1"/>
              <a:t>Olbers</a:t>
            </a:r>
            <a:r>
              <a:rPr lang="pt-BR" sz="2400" dirty="0"/>
              <a:t> </a:t>
            </a:r>
            <a:r>
              <a:rPr lang="pt-BR" sz="2400" dirty="0" smtClean="0"/>
              <a:t> (1826):</a:t>
            </a:r>
          </a:p>
          <a:p>
            <a:endParaRPr lang="pt-BR" sz="2400" dirty="0"/>
          </a:p>
        </p:txBody>
      </p:sp>
      <p:pic>
        <p:nvPicPr>
          <p:cNvPr id="1026" name="Picture 2" descr="E:\452px-Heinrich_Wilhelm_Olbers.jpg"/>
          <p:cNvPicPr>
            <a:picLocks noChangeAspect="1" noChangeArrowheads="1"/>
          </p:cNvPicPr>
          <p:nvPr/>
        </p:nvPicPr>
        <p:blipFill>
          <a:blip r:embed="rId2"/>
          <a:srcRect/>
          <a:stretch>
            <a:fillRect/>
          </a:stretch>
        </p:blipFill>
        <p:spPr bwMode="auto">
          <a:xfrm>
            <a:off x="6473455" y="748414"/>
            <a:ext cx="3174139" cy="4213460"/>
          </a:xfrm>
          <a:prstGeom prst="rect">
            <a:avLst/>
          </a:prstGeom>
          <a:noFill/>
        </p:spPr>
      </p:pic>
      <p:sp>
        <p:nvSpPr>
          <p:cNvPr id="6" name="Espaço Reservado para Conteúdo 2"/>
          <p:cNvSpPr txBox="1">
            <a:spLocks/>
          </p:cNvSpPr>
          <p:nvPr/>
        </p:nvSpPr>
        <p:spPr>
          <a:xfrm>
            <a:off x="0" y="0"/>
            <a:ext cx="10131425" cy="3649133"/>
          </a:xfrm>
          <a:prstGeom prst="rect">
            <a:avLst/>
          </a:prstGeom>
        </p:spPr>
        <p:txBody>
          <a:bodyPr vert="horz" lIns="91440" tIns="45720" rIns="91440" bIns="45720" rtlCol="0" anchor="t" anchorCtr="0">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r>
              <a:rPr lang="pt-PT" sz="2400" dirty="0" smtClean="0"/>
              <a:t>Jean-Philippe de Chéseaux (1744):</a:t>
            </a:r>
          </a:p>
          <a:p>
            <a:endParaRPr lang="pt-PT" sz="2400" dirty="0" smtClean="0"/>
          </a:p>
          <a:p>
            <a:endParaRPr lang="pt-BR" sz="2400" dirty="0"/>
          </a:p>
        </p:txBody>
      </p:sp>
      <p:pic>
        <p:nvPicPr>
          <p:cNvPr id="7" name="Picture 2" descr="F:\Jean_Phillippe_Loys_de_Cheseau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244" y="851390"/>
            <a:ext cx="3256870" cy="39035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fltVal val="0"/>
                                          </p:val>
                                        </p:tav>
                                        <p:tav tm="100000">
                                          <p:val>
                                            <p:strVal val="#ppt_w"/>
                                          </p:val>
                                        </p:tav>
                                      </p:tavLst>
                                    </p:anim>
                                    <p:anim calcmode="lin" valueType="num">
                                      <p:cBhvr>
                                        <p:cTn id="16" dur="1000" fill="hold"/>
                                        <p:tgtEl>
                                          <p:spTgt spid="1026"/>
                                        </p:tgtEl>
                                        <p:attrNameLst>
                                          <p:attrName>ppt_h</p:attrName>
                                        </p:attrNameLst>
                                      </p:cBhvr>
                                      <p:tavLst>
                                        <p:tav tm="0">
                                          <p:val>
                                            <p:fltVal val="0"/>
                                          </p:val>
                                        </p:tav>
                                        <p:tav tm="100000">
                                          <p:val>
                                            <p:strVal val="#ppt_h"/>
                                          </p:val>
                                        </p:tav>
                                      </p:tavLst>
                                    </p:anim>
                                    <p:anim calcmode="lin" valueType="num">
                                      <p:cBhvr>
                                        <p:cTn id="17"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44286" y="215295"/>
            <a:ext cx="10131425" cy="3649133"/>
          </a:xfrm>
        </p:spPr>
        <p:txBody>
          <a:bodyPr anchor="t" anchorCtr="0">
            <a:normAutofit/>
          </a:bodyPr>
          <a:lstStyle/>
          <a:p>
            <a:r>
              <a:rPr lang="pt-BR" sz="2400" dirty="0" smtClean="0"/>
              <a:t>Edgar Allan Poe(1848)</a:t>
            </a:r>
          </a:p>
          <a:p>
            <a:endParaRPr lang="pt-BR" sz="2400" dirty="0"/>
          </a:p>
        </p:txBody>
      </p:sp>
      <p:pic>
        <p:nvPicPr>
          <p:cNvPr id="1027" name="Picture 3" descr="F:\Edgar_Allan_Poe_daguerreotype_cr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5" y="742407"/>
            <a:ext cx="2974521" cy="4164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28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7029" y="2297156"/>
            <a:ext cx="3970630" cy="1728410"/>
          </a:xfrm>
        </p:spPr>
        <p:txBody>
          <a:bodyPr>
            <a:normAutofit/>
          </a:bodyPr>
          <a:lstStyle/>
          <a:p>
            <a:r>
              <a:rPr lang="pt-BR" sz="4800" dirty="0" smtClean="0"/>
              <a:t>século XX</a:t>
            </a:r>
            <a:endParaRPr lang="pt-BR" sz="4800" dirty="0"/>
          </a:p>
        </p:txBody>
      </p:sp>
    </p:spTree>
    <p:extLst>
      <p:ext uri="{BB962C8B-B14F-4D97-AF65-F5344CB8AC3E}">
        <p14:creationId xmlns:p14="http://schemas.microsoft.com/office/powerpoint/2010/main" val="25354630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57666" y="594621"/>
            <a:ext cx="10131425" cy="5693637"/>
          </a:xfrm>
        </p:spPr>
        <p:txBody>
          <a:bodyPr anchor="t" anchorCtr="0">
            <a:normAutofit/>
          </a:bodyPr>
          <a:lstStyle/>
          <a:p>
            <a:r>
              <a:rPr lang="pt-BR" sz="2400" dirty="0" smtClean="0"/>
              <a:t>Problema: </a:t>
            </a:r>
          </a:p>
          <a:p>
            <a:r>
              <a:rPr lang="pt-BR" sz="2400" dirty="0" smtClean="0"/>
              <a:t>Galileu e a velocidade relativa: </a:t>
            </a:r>
          </a:p>
          <a:p>
            <a:r>
              <a:rPr lang="pt-BR" sz="2400" dirty="0" smtClean="0"/>
              <a:t>Ex. Pessoa correndo em um ônibus. Soma-se a velocidade da pessoa e do ônibus. (de um referencial inercial)</a:t>
            </a:r>
          </a:p>
          <a:p>
            <a:r>
              <a:rPr lang="pt-BR" sz="2400" dirty="0" smtClean="0"/>
              <a:t>Mas </a:t>
            </a:r>
          </a:p>
          <a:p>
            <a:r>
              <a:rPr lang="pt-BR" sz="2400" dirty="0" smtClean="0"/>
              <a:t>Velocidade da luz constante </a:t>
            </a:r>
          </a:p>
          <a:p>
            <a:r>
              <a:rPr lang="pt-BR" sz="2400" dirty="0" smtClean="0"/>
              <a:t>As estrelas tem luz e velocidades,</a:t>
            </a:r>
          </a:p>
          <a:p>
            <a:r>
              <a:rPr lang="pt-BR" sz="2400" dirty="0" smtClean="0"/>
              <a:t>Logo a velocidade final não deveria ser a velocidade da </a:t>
            </a:r>
            <a:r>
              <a:rPr lang="pt-BR" sz="2400" dirty="0" err="1" smtClean="0"/>
              <a:t>luz+estrelas</a:t>
            </a:r>
            <a:r>
              <a:rPr lang="pt-BR" sz="2400" dirty="0" smtClean="0"/>
              <a:t>?</a:t>
            </a:r>
            <a:endParaRPr lang="pt-BR" sz="2400" dirty="0"/>
          </a:p>
        </p:txBody>
      </p:sp>
    </p:spTree>
    <p:extLst>
      <p:ext uri="{BB962C8B-B14F-4D97-AF65-F5344CB8AC3E}">
        <p14:creationId xmlns:p14="http://schemas.microsoft.com/office/powerpoint/2010/main" val="275614039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98715" y="149982"/>
            <a:ext cx="4669321" cy="3649133"/>
          </a:xfrm>
        </p:spPr>
        <p:txBody>
          <a:bodyPr anchor="t" anchorCtr="0">
            <a:normAutofit/>
          </a:bodyPr>
          <a:lstStyle/>
          <a:p>
            <a:r>
              <a:rPr lang="pt-BR" sz="2400" dirty="0" smtClean="0"/>
              <a:t>Albert Einstein (1905 e 1915):</a:t>
            </a:r>
          </a:p>
          <a:p>
            <a:endParaRPr lang="pt-BR" sz="2400" dirty="0"/>
          </a:p>
        </p:txBody>
      </p:sp>
      <p:pic>
        <p:nvPicPr>
          <p:cNvPr id="3074" name="Picture 2" descr="F:\Albert_Einstein_(Nob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009" y="740229"/>
            <a:ext cx="2836820" cy="4012074"/>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886735" y="1974548"/>
            <a:ext cx="6305265" cy="2677656"/>
          </a:xfrm>
          <a:prstGeom prst="rect">
            <a:avLst/>
          </a:prstGeom>
          <a:noFill/>
        </p:spPr>
        <p:txBody>
          <a:bodyPr wrap="square" rtlCol="0">
            <a:spAutoFit/>
          </a:bodyPr>
          <a:lstStyle/>
          <a:p>
            <a:pPr marL="285750" indent="-285750">
              <a:buFont typeface="Arial" panose="020B0604020202020204" pitchFamily="34" charset="0"/>
              <a:buChar char="•"/>
            </a:pPr>
            <a:r>
              <a:rPr lang="pt-BR" sz="2800" dirty="0" smtClean="0"/>
              <a:t>1905: Relatividade Restrita</a:t>
            </a:r>
          </a:p>
          <a:p>
            <a:pPr marL="285750" indent="-285750">
              <a:buFont typeface="Arial" panose="020B0604020202020204" pitchFamily="34" charset="0"/>
              <a:buChar char="•"/>
            </a:pPr>
            <a:endParaRPr lang="pt-BR" sz="2800" dirty="0" smtClean="0"/>
          </a:p>
          <a:p>
            <a:pPr marL="285750" indent="-285750">
              <a:buFont typeface="Arial" panose="020B0604020202020204" pitchFamily="34" charset="0"/>
              <a:buChar char="•"/>
            </a:pPr>
            <a:r>
              <a:rPr lang="pt-BR" sz="2800" dirty="0" smtClean="0"/>
              <a:t>1915: Relatividade </a:t>
            </a:r>
            <a:r>
              <a:rPr lang="pt-BR" sz="2800" dirty="0" smtClean="0"/>
              <a:t>Geral</a:t>
            </a:r>
          </a:p>
          <a:p>
            <a:pPr marL="285750" indent="-285750">
              <a:buFont typeface="Arial" panose="020B0604020202020204" pitchFamily="34" charset="0"/>
              <a:buChar char="•"/>
            </a:pPr>
            <a:r>
              <a:rPr lang="pt-BR" sz="2800" dirty="0"/>
              <a:t>(https://</a:t>
            </a:r>
            <a:r>
              <a:rPr lang="pt-BR" sz="2800" dirty="0" smtClean="0"/>
              <a:t>cienciasetecnologia.com/wp-content/uploads/2013/08/buraco_negro.gif)</a:t>
            </a:r>
            <a:endParaRPr lang="pt-BR" sz="2800" dirty="0"/>
          </a:p>
        </p:txBody>
      </p:sp>
    </p:spTree>
    <p:extLst>
      <p:ext uri="{BB962C8B-B14F-4D97-AF65-F5344CB8AC3E}">
        <p14:creationId xmlns:p14="http://schemas.microsoft.com/office/powerpoint/2010/main" val="5564274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1570" y="841419"/>
            <a:ext cx="10131425" cy="1456267"/>
          </a:xfrm>
        </p:spPr>
        <p:txBody>
          <a:bodyPr/>
          <a:lstStyle/>
          <a:p>
            <a:r>
              <a:rPr lang="pt-BR" dirty="0" smtClean="0">
                <a:latin typeface="+mn-lt"/>
              </a:rPr>
              <a:t>Mas, o que é Cosmologia?</a:t>
            </a:r>
            <a:endParaRPr lang="pt-BR" dirty="0">
              <a:latin typeface="+mn-lt"/>
            </a:endParaRPr>
          </a:p>
        </p:txBody>
      </p:sp>
      <p:sp>
        <p:nvSpPr>
          <p:cNvPr id="4" name="Espaço Reservado para Conteúdo 2"/>
          <p:cNvSpPr>
            <a:spLocks noGrp="1"/>
          </p:cNvSpPr>
          <p:nvPr>
            <p:ph idx="1"/>
          </p:nvPr>
        </p:nvSpPr>
        <p:spPr>
          <a:xfrm>
            <a:off x="273677" y="1918953"/>
            <a:ext cx="10131425" cy="3649133"/>
          </a:xfrm>
        </p:spPr>
        <p:txBody>
          <a:bodyPr>
            <a:normAutofit/>
          </a:bodyPr>
          <a:lstStyle/>
          <a:p>
            <a:r>
              <a:rPr lang="pt-BR" sz="2400" dirty="0" smtClean="0"/>
              <a:t>Da definição: “</a:t>
            </a:r>
            <a:r>
              <a:rPr lang="pt-BR" sz="2400" dirty="0"/>
              <a:t>A </a:t>
            </a:r>
            <a:r>
              <a:rPr lang="pt-BR" sz="2400" b="1" dirty="0"/>
              <a:t>cosmologia</a:t>
            </a:r>
            <a:r>
              <a:rPr lang="pt-BR" sz="2400" dirty="0"/>
              <a:t> moderna, numa </a:t>
            </a:r>
            <a:r>
              <a:rPr lang="pt-BR" sz="2400" b="1" dirty="0"/>
              <a:t>definição</a:t>
            </a:r>
            <a:r>
              <a:rPr lang="pt-BR" sz="2400" dirty="0"/>
              <a:t> simples, é a ciência que estuda a origem e evolução do Universo, e em particular da sua estrutura em larga escala, com base em leis físicas. </a:t>
            </a:r>
            <a:r>
              <a:rPr lang="pt-BR" sz="2400" dirty="0" smtClean="0"/>
              <a:t>”</a:t>
            </a:r>
            <a:endParaRPr lang="pt-BR" sz="2400" dirty="0"/>
          </a:p>
        </p:txBody>
      </p:sp>
    </p:spTree>
    <p:extLst>
      <p:ext uri="{BB962C8B-B14F-4D97-AF65-F5344CB8AC3E}">
        <p14:creationId xmlns:p14="http://schemas.microsoft.com/office/powerpoint/2010/main" val="3288375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0718" y="242928"/>
            <a:ext cx="10131425" cy="5398217"/>
          </a:xfrm>
        </p:spPr>
        <p:txBody>
          <a:bodyPr anchor="t" anchorCtr="0">
            <a:normAutofit/>
          </a:bodyPr>
          <a:lstStyle/>
          <a:p>
            <a:r>
              <a:rPr lang="pt-BR" sz="2400" dirty="0" smtClean="0"/>
              <a:t>De </a:t>
            </a:r>
            <a:r>
              <a:rPr lang="pt-BR" sz="2400" dirty="0" err="1" smtClean="0"/>
              <a:t>Sitter</a:t>
            </a:r>
            <a:r>
              <a:rPr lang="pt-BR" sz="2400" dirty="0" smtClean="0"/>
              <a:t>(1917)</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86" y="932441"/>
            <a:ext cx="2975179" cy="3920419"/>
          </a:xfrm>
          <a:prstGeom prst="rect">
            <a:avLst/>
          </a:prstGeom>
        </p:spPr>
      </p:pic>
      <p:sp>
        <p:nvSpPr>
          <p:cNvPr id="6" name="CaixaDeTexto 5"/>
          <p:cNvSpPr txBox="1"/>
          <p:nvPr/>
        </p:nvSpPr>
        <p:spPr>
          <a:xfrm>
            <a:off x="7403831" y="200724"/>
            <a:ext cx="4079631" cy="461665"/>
          </a:xfrm>
          <a:prstGeom prst="rect">
            <a:avLst/>
          </a:prstGeom>
          <a:noFill/>
        </p:spPr>
        <p:txBody>
          <a:bodyPr wrap="square" rtlCol="0">
            <a:spAutoFit/>
          </a:bodyPr>
          <a:lstStyle/>
          <a:p>
            <a:pPr marL="342900" indent="-342900">
              <a:buFont typeface="Arial" panose="020B0604020202020204" pitchFamily="34" charset="0"/>
              <a:buChar char="•"/>
            </a:pPr>
            <a:r>
              <a:rPr lang="pt-BR" sz="2400" dirty="0" err="1" smtClean="0"/>
              <a:t>Vesto</a:t>
            </a:r>
            <a:r>
              <a:rPr lang="pt-BR" sz="2400" dirty="0" smtClean="0"/>
              <a:t> </a:t>
            </a:r>
            <a:r>
              <a:rPr lang="pt-BR" sz="2400" dirty="0" err="1" smtClean="0"/>
              <a:t>Slipher</a:t>
            </a:r>
            <a:r>
              <a:rPr lang="pt-BR" sz="2400" dirty="0" smtClean="0"/>
              <a:t> (1922)</a:t>
            </a:r>
            <a:endParaRPr lang="pt-BR" sz="2400" dirty="0"/>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458" y="932441"/>
            <a:ext cx="3000375" cy="4438650"/>
          </a:xfrm>
          <a:prstGeom prst="rect">
            <a:avLst/>
          </a:prstGeom>
        </p:spPr>
      </p:pic>
    </p:spTree>
    <p:extLst>
      <p:ext uri="{BB962C8B-B14F-4D97-AF65-F5344CB8AC3E}">
        <p14:creationId xmlns:p14="http://schemas.microsoft.com/office/powerpoint/2010/main" val="3463350872"/>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61598"/>
            <a:ext cx="12179330" cy="3710402"/>
          </a:xfrm>
        </p:spPr>
      </p:pic>
    </p:spTree>
    <p:extLst>
      <p:ext uri="{BB962C8B-B14F-4D97-AF65-F5344CB8AC3E}">
        <p14:creationId xmlns:p14="http://schemas.microsoft.com/office/powerpoint/2010/main" val="3996326304"/>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920" y="0"/>
            <a:ext cx="8581291" cy="6435968"/>
          </a:xfrm>
          <a:prstGeom prst="rect">
            <a:avLst/>
          </a:prstGeom>
        </p:spPr>
      </p:pic>
    </p:spTree>
    <p:extLst>
      <p:ext uri="{BB962C8B-B14F-4D97-AF65-F5344CB8AC3E}">
        <p14:creationId xmlns:p14="http://schemas.microsoft.com/office/powerpoint/2010/main" val="11167751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78302" y="256995"/>
            <a:ext cx="3953021" cy="461665"/>
          </a:xfrm>
          <a:prstGeom prst="rect">
            <a:avLst/>
          </a:prstGeom>
          <a:noFill/>
        </p:spPr>
        <p:txBody>
          <a:bodyPr wrap="square" rtlCol="0">
            <a:spAutoFit/>
          </a:bodyPr>
          <a:lstStyle/>
          <a:p>
            <a:pPr marL="342900" indent="-342900">
              <a:buFont typeface="Arial" panose="020B0604020202020204" pitchFamily="34" charset="0"/>
              <a:buChar char="•"/>
            </a:pPr>
            <a:r>
              <a:rPr lang="pt-BR" sz="2400" dirty="0" err="1" smtClean="0"/>
              <a:t>Friedmann</a:t>
            </a:r>
            <a:r>
              <a:rPr lang="pt-BR" sz="2400" dirty="0" smtClean="0"/>
              <a:t> (1922)</a:t>
            </a:r>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731" y="872266"/>
            <a:ext cx="2539682" cy="4241270"/>
          </a:xfrm>
          <a:prstGeom prst="rect">
            <a:avLst/>
          </a:prstGeom>
        </p:spPr>
      </p:pic>
      <p:sp>
        <p:nvSpPr>
          <p:cNvPr id="6" name="CaixaDeTexto 5"/>
          <p:cNvSpPr txBox="1"/>
          <p:nvPr/>
        </p:nvSpPr>
        <p:spPr>
          <a:xfrm>
            <a:off x="7385540" y="256994"/>
            <a:ext cx="3764476" cy="461665"/>
          </a:xfrm>
          <a:prstGeom prst="rect">
            <a:avLst/>
          </a:prstGeom>
          <a:noFill/>
        </p:spPr>
        <p:txBody>
          <a:bodyPr wrap="square" rtlCol="0">
            <a:spAutoFit/>
          </a:bodyPr>
          <a:lstStyle/>
          <a:p>
            <a:pPr marL="342900" indent="-342900">
              <a:buFont typeface="Arial" panose="020B0604020202020204" pitchFamily="34" charset="0"/>
              <a:buChar char="•"/>
            </a:pPr>
            <a:r>
              <a:rPr lang="pt-BR" sz="2400" dirty="0" smtClean="0"/>
              <a:t>George </a:t>
            </a:r>
            <a:r>
              <a:rPr lang="pt-BR" sz="2400" dirty="0" err="1" smtClean="0"/>
              <a:t>Lemaitre</a:t>
            </a:r>
            <a:r>
              <a:rPr lang="pt-BR" sz="2400" dirty="0" smtClean="0"/>
              <a:t> (1927)</a:t>
            </a:r>
            <a:endParaRPr lang="pt-BR" sz="2400" dirty="0"/>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803" y="718659"/>
            <a:ext cx="2863827" cy="4190966"/>
          </a:xfrm>
          <a:prstGeom prst="rect">
            <a:avLst/>
          </a:prstGeom>
        </p:spPr>
      </p:pic>
    </p:spTree>
    <p:extLst>
      <p:ext uri="{BB962C8B-B14F-4D97-AF65-F5344CB8AC3E}">
        <p14:creationId xmlns:p14="http://schemas.microsoft.com/office/powerpoint/2010/main" val="384375305"/>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99869" y="256994"/>
            <a:ext cx="6348045" cy="3649133"/>
          </a:xfrm>
        </p:spPr>
        <p:txBody>
          <a:bodyPr anchor="t" anchorCtr="0">
            <a:normAutofit/>
          </a:bodyPr>
          <a:lstStyle/>
          <a:p>
            <a:r>
              <a:rPr lang="pt-BR" sz="2400" dirty="0" smtClean="0"/>
              <a:t>Edwin Hubble (1929)</a:t>
            </a:r>
          </a:p>
          <a:p>
            <a:endParaRPr lang="pt-BR" sz="24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69" y="876647"/>
            <a:ext cx="3084340" cy="3901690"/>
          </a:xfrm>
          <a:prstGeom prst="rect">
            <a:avLst/>
          </a:prstGeom>
        </p:spPr>
      </p:pic>
    </p:spTree>
    <p:extLst>
      <p:ext uri="{BB962C8B-B14F-4D97-AF65-F5344CB8AC3E}">
        <p14:creationId xmlns:p14="http://schemas.microsoft.com/office/powerpoint/2010/main" val="871036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28004" y="369538"/>
            <a:ext cx="2901461" cy="3649133"/>
          </a:xfrm>
        </p:spPr>
        <p:txBody>
          <a:bodyPr anchor="t" anchorCtr="0">
            <a:normAutofit/>
          </a:bodyPr>
          <a:lstStyle/>
          <a:p>
            <a:r>
              <a:rPr lang="pt-BR" sz="2400" dirty="0" smtClean="0"/>
              <a:t>1948: </a:t>
            </a:r>
          </a:p>
          <a:p>
            <a:r>
              <a:rPr lang="pt-BR" sz="2400" dirty="0" smtClean="0"/>
              <a:t>Ralph </a:t>
            </a:r>
            <a:r>
              <a:rPr lang="pt-BR" sz="2400" dirty="0" err="1" smtClean="0"/>
              <a:t>Alpher</a:t>
            </a:r>
            <a:r>
              <a:rPr lang="pt-BR" sz="2400" dirty="0" smtClean="0"/>
              <a:t> 				</a:t>
            </a:r>
            <a:endParaRPr lang="pt-BR" sz="2400" dirty="0"/>
          </a:p>
        </p:txBody>
      </p:sp>
      <p:sp>
        <p:nvSpPr>
          <p:cNvPr id="4" name="CaixaDeTexto 3"/>
          <p:cNvSpPr txBox="1"/>
          <p:nvPr/>
        </p:nvSpPr>
        <p:spPr>
          <a:xfrm>
            <a:off x="4740812" y="824856"/>
            <a:ext cx="2700997"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Hans Bethe</a:t>
            </a:r>
            <a:endParaRPr lang="pt-BR" sz="2400" dirty="0"/>
          </a:p>
        </p:txBody>
      </p:sp>
      <p:sp>
        <p:nvSpPr>
          <p:cNvPr id="5" name="CaixaDeTexto 4"/>
          <p:cNvSpPr txBox="1"/>
          <p:nvPr/>
        </p:nvSpPr>
        <p:spPr>
          <a:xfrm>
            <a:off x="8145193" y="824856"/>
            <a:ext cx="3291840"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George </a:t>
            </a:r>
            <a:r>
              <a:rPr lang="pt-BR" sz="2400" dirty="0" err="1" smtClean="0"/>
              <a:t>Gamow</a:t>
            </a:r>
            <a:endParaRPr lang="pt-BR" sz="24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4433" y="1390133"/>
            <a:ext cx="3022600" cy="4051300"/>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03" y="1390133"/>
            <a:ext cx="3282462" cy="4168727"/>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325" y="1429992"/>
            <a:ext cx="4128868" cy="4128868"/>
          </a:xfrm>
          <a:prstGeom prst="rect">
            <a:avLst/>
          </a:prstGeom>
        </p:spPr>
      </p:pic>
    </p:spTree>
    <p:extLst>
      <p:ext uri="{BB962C8B-B14F-4D97-AF65-F5344CB8AC3E}">
        <p14:creationId xmlns:p14="http://schemas.microsoft.com/office/powerpoint/2010/main" val="1562935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126" y="354940"/>
            <a:ext cx="6915822" cy="6125443"/>
          </a:xfrm>
          <a:prstGeom prst="rect">
            <a:avLst/>
          </a:prstGeom>
        </p:spPr>
      </p:pic>
    </p:spTree>
    <p:extLst>
      <p:ext uri="{BB962C8B-B14F-4D97-AF65-F5344CB8AC3E}">
        <p14:creationId xmlns:p14="http://schemas.microsoft.com/office/powerpoint/2010/main" val="686962592"/>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83" y="0"/>
            <a:ext cx="9668234" cy="6858000"/>
          </a:xfrm>
          <a:prstGeom prst="rect">
            <a:avLst/>
          </a:prstGeom>
        </p:spPr>
      </p:pic>
    </p:spTree>
    <p:extLst>
      <p:ext uri="{BB962C8B-B14F-4D97-AF65-F5344CB8AC3E}">
        <p14:creationId xmlns:p14="http://schemas.microsoft.com/office/powerpoint/2010/main" val="356873478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12192000" cy="6096000"/>
          </a:xfrm>
          <a:prstGeom prst="rect">
            <a:avLst/>
          </a:prstGeom>
        </p:spPr>
      </p:pic>
      <p:sp>
        <p:nvSpPr>
          <p:cNvPr id="5" name="Espaço Reservado para Conteúdo 4"/>
          <p:cNvSpPr>
            <a:spLocks noGrp="1"/>
          </p:cNvSpPr>
          <p:nvPr>
            <p:ph idx="1"/>
          </p:nvPr>
        </p:nvSpPr>
        <p:spPr/>
        <p:txBody>
          <a:bodyPr/>
          <a:lstStyle/>
          <a:p>
            <a:endParaRPr lang="pt-BR"/>
          </a:p>
        </p:txBody>
      </p:sp>
    </p:spTree>
    <p:extLst>
      <p:ext uri="{BB962C8B-B14F-4D97-AF65-F5344CB8AC3E}">
        <p14:creationId xmlns:p14="http://schemas.microsoft.com/office/powerpoint/2010/main" val="1618242550"/>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5464" y="0"/>
            <a:ext cx="4870936" cy="840284"/>
          </a:xfrm>
        </p:spPr>
        <p:txBody>
          <a:bodyPr>
            <a:normAutofit/>
          </a:bodyPr>
          <a:lstStyle/>
          <a:p>
            <a:r>
              <a:rPr lang="pt-BR" sz="2400" dirty="0" smtClean="0"/>
              <a:t>1965</a:t>
            </a:r>
            <a:endParaRPr lang="pt-BR" sz="2400" dirty="0"/>
          </a:p>
        </p:txBody>
      </p:sp>
      <p:sp>
        <p:nvSpPr>
          <p:cNvPr id="4" name="CaixaDeTexto 3"/>
          <p:cNvSpPr txBox="1"/>
          <p:nvPr/>
        </p:nvSpPr>
        <p:spPr>
          <a:xfrm>
            <a:off x="516990" y="794303"/>
            <a:ext cx="4336363"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Arno Penzias </a:t>
            </a:r>
            <a:endParaRPr lang="pt-BR" sz="2400" dirty="0"/>
          </a:p>
        </p:txBody>
      </p:sp>
      <p:sp>
        <p:nvSpPr>
          <p:cNvPr id="5" name="CaixaDeTexto 4"/>
          <p:cNvSpPr txBox="1"/>
          <p:nvPr/>
        </p:nvSpPr>
        <p:spPr>
          <a:xfrm>
            <a:off x="6963507" y="794302"/>
            <a:ext cx="4867421"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Robert Wilson</a:t>
            </a:r>
            <a:endParaRPr lang="pt-BR" sz="2400"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928" y="1516741"/>
            <a:ext cx="2630658" cy="3686169"/>
          </a:xfrm>
          <a:prstGeom prst="rect">
            <a:avLst/>
          </a:prstGeom>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4" y="1516742"/>
            <a:ext cx="2479428" cy="3474260"/>
          </a:xfrm>
          <a:prstGeom prst="rect">
            <a:avLst/>
          </a:prstGeom>
        </p:spPr>
      </p:pic>
    </p:spTree>
    <p:extLst>
      <p:ext uri="{BB962C8B-B14F-4D97-AF65-F5344CB8AC3E}">
        <p14:creationId xmlns:p14="http://schemas.microsoft.com/office/powerpoint/2010/main" val="934480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6521" y="2348418"/>
            <a:ext cx="10131425" cy="1456267"/>
          </a:xfrm>
        </p:spPr>
        <p:txBody>
          <a:bodyPr/>
          <a:lstStyle/>
          <a:p>
            <a:r>
              <a:rPr lang="pt-BR" dirty="0" smtClean="0"/>
              <a:t>Cronologia da Cosmologia :</a:t>
            </a:r>
            <a:br>
              <a:rPr lang="pt-BR" dirty="0" smtClean="0"/>
            </a:br>
            <a:r>
              <a:rPr lang="pt-BR" dirty="0" smtClean="0"/>
              <a:t>séculos III a.C. – XIX </a:t>
            </a:r>
            <a:r>
              <a:rPr lang="pt-BR" dirty="0" err="1" smtClean="0"/>
              <a:t>d.c.</a:t>
            </a:r>
            <a:endParaRPr lang="pt-BR" dirty="0"/>
          </a:p>
        </p:txBody>
      </p:sp>
    </p:spTree>
    <p:extLst>
      <p:ext uri="{BB962C8B-B14F-4D97-AF65-F5344CB8AC3E}">
        <p14:creationId xmlns:p14="http://schemas.microsoft.com/office/powerpoint/2010/main" val="5051281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0"/>
            <a:ext cx="8724200" cy="6858000"/>
          </a:xfrm>
          <a:prstGeom prst="rect">
            <a:avLst/>
          </a:prstGeom>
        </p:spPr>
      </p:pic>
      <p:sp>
        <p:nvSpPr>
          <p:cNvPr id="5" name="CaixaDeTexto 4"/>
          <p:cNvSpPr txBox="1"/>
          <p:nvPr/>
        </p:nvSpPr>
        <p:spPr>
          <a:xfrm>
            <a:off x="9771072" y="4375052"/>
            <a:ext cx="2420928" cy="461665"/>
          </a:xfrm>
          <a:prstGeom prst="rect">
            <a:avLst/>
          </a:prstGeom>
          <a:noFill/>
        </p:spPr>
        <p:txBody>
          <a:bodyPr wrap="square" rtlCol="0">
            <a:spAutoFit/>
          </a:bodyPr>
          <a:lstStyle/>
          <a:p>
            <a:r>
              <a:rPr lang="pt-BR" sz="2400" dirty="0" smtClean="0"/>
              <a:t>radiotelescópio</a:t>
            </a:r>
            <a:endParaRPr lang="pt-BR" sz="2400" dirty="0"/>
          </a:p>
        </p:txBody>
      </p:sp>
    </p:spTree>
    <p:extLst>
      <p:ext uri="{BB962C8B-B14F-4D97-AF65-F5344CB8AC3E}">
        <p14:creationId xmlns:p14="http://schemas.microsoft.com/office/powerpoint/2010/main" val="90213519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28004" y="228861"/>
            <a:ext cx="10131425" cy="3649133"/>
          </a:xfrm>
        </p:spPr>
        <p:txBody>
          <a:bodyPr anchor="t" anchorCtr="0">
            <a:normAutofit/>
          </a:bodyPr>
          <a:lstStyle/>
          <a:p>
            <a:r>
              <a:rPr lang="pt-BR" sz="2400" dirty="0" smtClean="0"/>
              <a:t>Charles </a:t>
            </a:r>
            <a:r>
              <a:rPr lang="pt-BR" sz="2400" dirty="0" err="1" smtClean="0"/>
              <a:t>Misner</a:t>
            </a:r>
            <a:r>
              <a:rPr lang="pt-BR" sz="2400" dirty="0" smtClean="0"/>
              <a:t> (1969)</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04" y="815470"/>
            <a:ext cx="3175000" cy="2844800"/>
          </a:xfrm>
          <a:prstGeom prst="rect">
            <a:avLst/>
          </a:prstGeom>
        </p:spPr>
      </p:pic>
    </p:spTree>
    <p:extLst>
      <p:ext uri="{BB962C8B-B14F-4D97-AF65-F5344CB8AC3E}">
        <p14:creationId xmlns:p14="http://schemas.microsoft.com/office/powerpoint/2010/main" val="3697172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85801" y="323557"/>
            <a:ext cx="10131425" cy="5467643"/>
          </a:xfrm>
        </p:spPr>
        <p:txBody>
          <a:bodyPr anchor="t" anchorCtr="0">
            <a:normAutofit/>
          </a:bodyPr>
          <a:lstStyle/>
          <a:p>
            <a:r>
              <a:rPr lang="pt-BR" sz="2400" dirty="0" smtClean="0"/>
              <a:t>COBE (1989-1993)</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06" y="1695802"/>
            <a:ext cx="5603407" cy="2723151"/>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670" y="4758"/>
            <a:ext cx="6069330" cy="6858000"/>
          </a:xfrm>
          <a:prstGeom prst="rect">
            <a:avLst/>
          </a:prstGeom>
        </p:spPr>
      </p:pic>
    </p:spTree>
    <p:extLst>
      <p:ext uri="{BB962C8B-B14F-4D97-AF65-F5344CB8AC3E}">
        <p14:creationId xmlns:p14="http://schemas.microsoft.com/office/powerpoint/2010/main" val="29648824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0718" y="0"/>
            <a:ext cx="10131425" cy="3649133"/>
          </a:xfrm>
        </p:spPr>
        <p:txBody>
          <a:bodyPr anchor="t" anchorCtr="0">
            <a:normAutofit/>
          </a:bodyPr>
          <a:lstStyle/>
          <a:p>
            <a:r>
              <a:rPr lang="pt-BR" sz="2400" dirty="0"/>
              <a:t>Wilkinson </a:t>
            </a:r>
            <a:r>
              <a:rPr lang="pt-BR" sz="2400" dirty="0" err="1"/>
              <a:t>Microwave</a:t>
            </a:r>
            <a:r>
              <a:rPr lang="pt-BR" sz="2400" dirty="0"/>
              <a:t> </a:t>
            </a:r>
            <a:r>
              <a:rPr lang="pt-BR" sz="2400" dirty="0" err="1"/>
              <a:t>Anisotropy</a:t>
            </a:r>
            <a:r>
              <a:rPr lang="pt-BR" sz="2400" dirty="0"/>
              <a:t> </a:t>
            </a:r>
            <a:r>
              <a:rPr lang="pt-BR" sz="2400" dirty="0" err="1" smtClean="0"/>
              <a:t>Probe</a:t>
            </a:r>
            <a:r>
              <a:rPr lang="pt-BR" sz="2400" dirty="0" smtClean="0"/>
              <a:t>(WMAP) (2001-2010)</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25" y="815927"/>
            <a:ext cx="6710289" cy="4473526"/>
          </a:xfrm>
          <a:prstGeom prst="rect">
            <a:avLst/>
          </a:prstGeom>
        </p:spPr>
      </p:pic>
    </p:spTree>
    <p:extLst>
      <p:ext uri="{BB962C8B-B14F-4D97-AF65-F5344CB8AC3E}">
        <p14:creationId xmlns:p14="http://schemas.microsoft.com/office/powerpoint/2010/main" val="2067752999"/>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88853" y="355470"/>
            <a:ext cx="10131425" cy="3649133"/>
          </a:xfrm>
        </p:spPr>
        <p:txBody>
          <a:bodyPr anchor="t" anchorCtr="0">
            <a:normAutofit/>
          </a:bodyPr>
          <a:lstStyle/>
          <a:p>
            <a:r>
              <a:rPr lang="pt-BR" sz="2400" dirty="0" smtClean="0"/>
              <a:t>Planck (2009-2011)</a:t>
            </a:r>
            <a:endParaRPr lang="pt-BR" sz="24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53" y="782515"/>
            <a:ext cx="5715000" cy="5715000"/>
          </a:xfrm>
          <a:prstGeom prst="rect">
            <a:avLst/>
          </a:prstGeom>
        </p:spPr>
      </p:pic>
    </p:spTree>
    <p:extLst>
      <p:ext uri="{BB962C8B-B14F-4D97-AF65-F5344CB8AC3E}">
        <p14:creationId xmlns:p14="http://schemas.microsoft.com/office/powerpoint/2010/main" val="22616998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42" y="225083"/>
            <a:ext cx="11458136" cy="6365631"/>
          </a:xfrm>
          <a:prstGeom prst="rect">
            <a:avLst/>
          </a:prstGeom>
        </p:spPr>
      </p:pic>
    </p:spTree>
    <p:extLst>
      <p:ext uri="{BB962C8B-B14F-4D97-AF65-F5344CB8AC3E}">
        <p14:creationId xmlns:p14="http://schemas.microsoft.com/office/powerpoint/2010/main" val="282723628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85801" y="1424615"/>
            <a:ext cx="10131425" cy="3649133"/>
          </a:xfrm>
        </p:spPr>
        <p:txBody>
          <a:bodyPr>
            <a:normAutofit/>
          </a:bodyPr>
          <a:lstStyle/>
          <a:p>
            <a:r>
              <a:rPr lang="pt-BR" sz="2400" dirty="0" smtClean="0"/>
              <a:t>“Em </a:t>
            </a:r>
            <a:r>
              <a:rPr lang="pt-BR" sz="2400" dirty="0"/>
              <a:t>algum lugar, alguma coisa incrível está esperando para ser conhecida</a:t>
            </a:r>
            <a:r>
              <a:rPr lang="pt-BR" sz="2400" dirty="0" smtClean="0"/>
              <a:t>.” – Carl Sagan</a:t>
            </a:r>
            <a:endParaRPr lang="pt-BR" sz="2400" dirty="0"/>
          </a:p>
        </p:txBody>
      </p:sp>
    </p:spTree>
    <p:extLst>
      <p:ext uri="{BB962C8B-B14F-4D97-AF65-F5344CB8AC3E}">
        <p14:creationId xmlns:p14="http://schemas.microsoft.com/office/powerpoint/2010/main" val="350160224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Refêrencias</a:t>
            </a:r>
            <a:r>
              <a:rPr lang="pt-BR" dirty="0"/>
              <a:t>:</a:t>
            </a:r>
          </a:p>
        </p:txBody>
      </p:sp>
      <p:sp>
        <p:nvSpPr>
          <p:cNvPr id="3" name="Espaço Reservado para Conteúdo 2"/>
          <p:cNvSpPr>
            <a:spLocks noGrp="1"/>
          </p:cNvSpPr>
          <p:nvPr>
            <p:ph idx="1"/>
          </p:nvPr>
        </p:nvSpPr>
        <p:spPr/>
        <p:txBody>
          <a:bodyPr anchor="t" anchorCtr="0">
            <a:normAutofit/>
          </a:bodyPr>
          <a:lstStyle/>
          <a:p>
            <a:r>
              <a:rPr lang="pt-BR" sz="2400" dirty="0" err="1" smtClean="0"/>
              <a:t>Wikipedia</a:t>
            </a:r>
            <a:endParaRPr lang="pt-BR" sz="2400" dirty="0"/>
          </a:p>
          <a:p>
            <a:r>
              <a:rPr lang="pt-BR" sz="2400" dirty="0" smtClean="0"/>
              <a:t>Ciências e Tecnologias</a:t>
            </a:r>
          </a:p>
          <a:p>
            <a:r>
              <a:rPr lang="pt-BR" sz="2400" dirty="0" smtClean="0"/>
              <a:t>NASA</a:t>
            </a:r>
            <a:endParaRPr lang="pt-BR" sz="2400" dirty="0"/>
          </a:p>
        </p:txBody>
      </p:sp>
    </p:spTree>
    <p:extLst>
      <p:ext uri="{BB962C8B-B14F-4D97-AF65-F5344CB8AC3E}">
        <p14:creationId xmlns:p14="http://schemas.microsoft.com/office/powerpoint/2010/main" val="200024502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639952" y="112542"/>
            <a:ext cx="6723527" cy="731520"/>
          </a:xfrm>
        </p:spPr>
        <p:txBody>
          <a:bodyPr anchor="t" anchorCtr="0">
            <a:normAutofit/>
          </a:bodyPr>
          <a:lstStyle/>
          <a:p>
            <a:r>
              <a:rPr lang="pt-BR" sz="2400" dirty="0" smtClean="0"/>
              <a:t>Ptolomeu (150 d.C.) </a:t>
            </a:r>
            <a:endParaRPr lang="pt-BR" sz="2000"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1982" y="1494186"/>
            <a:ext cx="4792394" cy="5156616"/>
          </a:xfrm>
          <a:prstGeom prst="rect">
            <a:avLst/>
          </a:prstGeom>
        </p:spPr>
      </p:pic>
      <p:sp>
        <p:nvSpPr>
          <p:cNvPr id="5" name="CaixaDeTexto 4"/>
          <p:cNvSpPr txBox="1"/>
          <p:nvPr/>
        </p:nvSpPr>
        <p:spPr>
          <a:xfrm>
            <a:off x="112542" y="112542"/>
            <a:ext cx="4698609" cy="461665"/>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Aristóteles (III a.C.)</a:t>
            </a:r>
            <a:endParaRPr lang="pt-BR" sz="2400"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1" y="1494186"/>
            <a:ext cx="3882683" cy="4642639"/>
          </a:xfrm>
          <a:prstGeom prst="rect">
            <a:avLst/>
          </a:prstGeom>
        </p:spPr>
      </p:pic>
    </p:spTree>
    <p:extLst>
      <p:ext uri="{BB962C8B-B14F-4D97-AF65-F5344CB8AC3E}">
        <p14:creationId xmlns:p14="http://schemas.microsoft.com/office/powerpoint/2010/main" val="85251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MoDELO</a:t>
            </a:r>
            <a:r>
              <a:rPr lang="pt-BR" dirty="0" smtClean="0"/>
              <a:t> GEOCÊNTRICO</a:t>
            </a:r>
            <a:endParaRPr lang="pt-BR" dirty="0"/>
          </a:p>
        </p:txBody>
      </p:sp>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1" y="1790048"/>
            <a:ext cx="12175140" cy="4719934"/>
          </a:xfrm>
        </p:spPr>
      </p:pic>
    </p:spTree>
    <p:extLst>
      <p:ext uri="{BB962C8B-B14F-4D97-AF65-F5344CB8AC3E}">
        <p14:creationId xmlns:p14="http://schemas.microsoft.com/office/powerpoint/2010/main" val="3329412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2184" y="21970"/>
            <a:ext cx="9114706" cy="6836030"/>
          </a:xfrm>
        </p:spPr>
      </p:pic>
    </p:spTree>
    <p:extLst>
      <p:ext uri="{BB962C8B-B14F-4D97-AF65-F5344CB8AC3E}">
        <p14:creationId xmlns:p14="http://schemas.microsoft.com/office/powerpoint/2010/main" val="155825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162523" y="416999"/>
            <a:ext cx="10131425" cy="3280684"/>
          </a:xfrm>
          <a:ln>
            <a:noFill/>
          </a:ln>
        </p:spPr>
        <p:txBody>
          <a:bodyPr anchor="t" anchorCtr="0">
            <a:noAutofit/>
          </a:bodyPr>
          <a:lstStyle/>
          <a:p>
            <a:r>
              <a:rPr lang="pt-BR" sz="2400" dirty="0" smtClean="0"/>
              <a:t>Aristarco de </a:t>
            </a:r>
            <a:r>
              <a:rPr lang="pt-BR" sz="2400" dirty="0" err="1" smtClean="0"/>
              <a:t>Samos</a:t>
            </a:r>
            <a:r>
              <a:rPr lang="pt-BR" sz="2400" dirty="0" smtClean="0"/>
              <a:t> (séc. III a.C.) – </a:t>
            </a:r>
            <a:r>
              <a:rPr lang="pt-BR" sz="2400" dirty="0" err="1" smtClean="0"/>
              <a:t>Heliocentrismo</a:t>
            </a:r>
            <a:r>
              <a:rPr lang="pt-BR" sz="2400" dirty="0" smtClean="0"/>
              <a:t>.</a:t>
            </a:r>
          </a:p>
          <a:p>
            <a:endParaRPr lang="pt-BR" sz="2400" dirty="0"/>
          </a:p>
          <a:p>
            <a:endParaRPr lang="pt-BR" sz="2400" dirty="0" smtClean="0"/>
          </a:p>
          <a:p>
            <a:endParaRPr lang="pt-BR" sz="2400" dirty="0"/>
          </a:p>
          <a:p>
            <a:endParaRPr lang="pt-BR" sz="2400" dirty="0" smtClean="0"/>
          </a:p>
          <a:p>
            <a:endParaRPr lang="pt-BR" sz="2400" dirty="0"/>
          </a:p>
          <a:p>
            <a:endParaRPr lang="pt-BR" sz="2400" dirty="0" smtClean="0"/>
          </a:p>
          <a:p>
            <a:endParaRPr lang="pt-BR" sz="2400" dirty="0"/>
          </a:p>
          <a:p>
            <a:pPr marL="0" indent="0">
              <a:buNone/>
            </a:pPr>
            <a:r>
              <a:rPr lang="pt-BR" sz="2400" dirty="0" smtClean="0"/>
              <a:t>						</a:t>
            </a:r>
            <a:endParaRPr lang="pt-BR" sz="2400" dirty="0"/>
          </a:p>
          <a:p>
            <a:pPr lvl="6"/>
            <a:endParaRPr lang="pt-BR" sz="2400" dirty="0" smtClean="0"/>
          </a:p>
          <a:p>
            <a:pPr lvl="6"/>
            <a:endParaRPr lang="pt-BR" sz="2400" dirty="0"/>
          </a:p>
          <a:p>
            <a:pPr lvl="6"/>
            <a:endParaRPr lang="pt-BR" sz="2400" dirty="0" smtClean="0"/>
          </a:p>
          <a:p>
            <a:pPr lvl="6"/>
            <a:endParaRPr lang="pt-BR" sz="2400" dirty="0"/>
          </a:p>
          <a:p>
            <a:pPr lvl="6"/>
            <a:endParaRPr lang="pt-BR" sz="2400" dirty="0" smtClean="0"/>
          </a:p>
          <a:p>
            <a:pPr lvl="6"/>
            <a:endParaRPr lang="pt-BR" sz="2400" dirty="0"/>
          </a:p>
          <a:p>
            <a:pPr lvl="6"/>
            <a:endParaRPr lang="pt-BR" sz="2400" dirty="0" smtClean="0"/>
          </a:p>
          <a:p>
            <a:pPr lvl="6"/>
            <a:endParaRPr lang="pt-BR" sz="2400" dirty="0"/>
          </a:p>
          <a:p>
            <a:pPr lvl="8"/>
            <a:endParaRPr lang="pt-BR" sz="2400" dirty="0" smtClean="0"/>
          </a:p>
          <a:p>
            <a:pPr lvl="6"/>
            <a:endParaRPr lang="pt-BR" sz="2400" dirty="0"/>
          </a:p>
          <a:p>
            <a:pPr lvl="6"/>
            <a:endParaRPr lang="pt-BR" sz="24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4" y="960729"/>
            <a:ext cx="3509145" cy="3631965"/>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7960" y="2980671"/>
            <a:ext cx="2783602" cy="3824260"/>
          </a:xfrm>
          <a:prstGeom prst="rect">
            <a:avLst/>
          </a:prstGeom>
        </p:spPr>
      </p:pic>
      <p:sp>
        <p:nvSpPr>
          <p:cNvPr id="9" name="CaixaDeTexto 8"/>
          <p:cNvSpPr txBox="1"/>
          <p:nvPr/>
        </p:nvSpPr>
        <p:spPr>
          <a:xfrm>
            <a:off x="6042400" y="2057341"/>
            <a:ext cx="5732260" cy="1200329"/>
          </a:xfrm>
          <a:prstGeom prst="rect">
            <a:avLst/>
          </a:prstGeom>
          <a:noFill/>
        </p:spPr>
        <p:txBody>
          <a:bodyPr wrap="square" rtlCol="0">
            <a:spAutoFit/>
          </a:bodyPr>
          <a:lstStyle/>
          <a:p>
            <a:pPr marL="285750" indent="-285750">
              <a:buFont typeface="Arial" panose="020B0604020202020204" pitchFamily="34" charset="0"/>
              <a:buChar char="•"/>
            </a:pPr>
            <a:r>
              <a:rPr lang="pt-BR" sz="2400" dirty="0" smtClean="0"/>
              <a:t>Copérnico(Séc</a:t>
            </a:r>
            <a:r>
              <a:rPr lang="pt-BR" sz="2400" dirty="0"/>
              <a:t>. 500 </a:t>
            </a:r>
            <a:r>
              <a:rPr lang="pt-BR" sz="2400" dirty="0" smtClean="0"/>
              <a:t>d.C.) :</a:t>
            </a:r>
          </a:p>
          <a:p>
            <a:endParaRPr lang="pt-BR" sz="2400" dirty="0"/>
          </a:p>
          <a:p>
            <a:r>
              <a:rPr lang="pt-BR" sz="2400" dirty="0"/>
              <a:t>	</a:t>
            </a:r>
          </a:p>
        </p:txBody>
      </p:sp>
    </p:spTree>
    <p:extLst>
      <p:ext uri="{BB962C8B-B14F-4D97-AF65-F5344CB8AC3E}">
        <p14:creationId xmlns:p14="http://schemas.microsoft.com/office/powerpoint/2010/main" val="28584172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95534" y="109182"/>
            <a:ext cx="8857397" cy="461665"/>
          </a:xfrm>
          <a:prstGeom prst="rect">
            <a:avLst/>
          </a:prstGeom>
          <a:noFill/>
        </p:spPr>
        <p:txBody>
          <a:bodyPr wrap="square" rtlCol="0">
            <a:spAutoFit/>
          </a:bodyPr>
          <a:lstStyle/>
          <a:p>
            <a:r>
              <a:rPr lang="pt-BR" sz="2400" dirty="0" smtClean="0"/>
              <a:t>MODELO HELIOCÊNTRICO</a:t>
            </a:r>
            <a:endParaRPr lang="pt-BR" sz="2400"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8" y="1401241"/>
            <a:ext cx="12178352" cy="4547773"/>
          </a:xfrm>
          <a:prstGeom prst="rect">
            <a:avLst/>
          </a:prstGeom>
        </p:spPr>
      </p:pic>
    </p:spTree>
    <p:extLst>
      <p:ext uri="{BB962C8B-B14F-4D97-AF65-F5344CB8AC3E}">
        <p14:creationId xmlns:p14="http://schemas.microsoft.com/office/powerpoint/2010/main" val="42263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87327" y="636824"/>
            <a:ext cx="10131425" cy="3649133"/>
          </a:xfrm>
        </p:spPr>
        <p:txBody>
          <a:bodyPr anchor="t" anchorCtr="0">
            <a:normAutofit/>
          </a:bodyPr>
          <a:lstStyle/>
          <a:p>
            <a:r>
              <a:rPr lang="pt-BR" sz="2400" dirty="0" smtClean="0"/>
              <a:t>Giordano Bruno( 1584) :</a:t>
            </a:r>
          </a:p>
          <a:p>
            <a:endParaRPr lang="pt-BR" sz="2000" dirty="0" smtClean="0"/>
          </a:p>
        </p:txBody>
      </p:sp>
      <p:pic>
        <p:nvPicPr>
          <p:cNvPr id="1026" name="Picture 2" descr="F:\Giordano_Bruno.jpg"/>
          <p:cNvPicPr>
            <a:picLocks noChangeAspect="1" noChangeArrowheads="1"/>
          </p:cNvPicPr>
          <p:nvPr/>
        </p:nvPicPr>
        <p:blipFill>
          <a:blip r:embed="rId2"/>
          <a:srcRect/>
          <a:stretch>
            <a:fillRect/>
          </a:stretch>
        </p:blipFill>
        <p:spPr bwMode="auto">
          <a:xfrm>
            <a:off x="587327" y="1112778"/>
            <a:ext cx="3683000" cy="4140200"/>
          </a:xfrm>
          <a:prstGeom prst="rect">
            <a:avLst/>
          </a:prstGeom>
          <a:noFill/>
        </p:spPr>
      </p:pic>
      <p:pic>
        <p:nvPicPr>
          <p:cNvPr id="1027" name="Picture 3" descr="F:\800px-Brunostatue.jpg"/>
          <p:cNvPicPr>
            <a:picLocks noChangeAspect="1" noChangeArrowheads="1"/>
          </p:cNvPicPr>
          <p:nvPr/>
        </p:nvPicPr>
        <p:blipFill>
          <a:blip r:embed="rId3"/>
          <a:srcRect/>
          <a:stretch>
            <a:fillRect/>
          </a:stretch>
        </p:blipFill>
        <p:spPr bwMode="auto">
          <a:xfrm>
            <a:off x="4858603" y="0"/>
            <a:ext cx="7333397" cy="5536715"/>
          </a:xfrm>
          <a:prstGeom prst="rect">
            <a:avLst/>
          </a:prstGeom>
          <a:noFill/>
        </p:spPr>
      </p:pic>
      <p:sp>
        <p:nvSpPr>
          <p:cNvPr id="2" name="CaixaDeTexto 1"/>
          <p:cNvSpPr txBox="1"/>
          <p:nvPr/>
        </p:nvSpPr>
        <p:spPr>
          <a:xfrm>
            <a:off x="150125" y="5349922"/>
            <a:ext cx="4408227" cy="1200329"/>
          </a:xfrm>
          <a:prstGeom prst="rect">
            <a:avLst/>
          </a:prstGeom>
          <a:noFill/>
        </p:spPr>
        <p:txBody>
          <a:bodyPr wrap="square" rtlCol="0">
            <a:spAutoFit/>
          </a:bodyPr>
          <a:lstStyle/>
          <a:p>
            <a:r>
              <a:rPr lang="pt-BR" sz="2400" dirty="0" smtClean="0"/>
              <a:t>"</a:t>
            </a:r>
            <a:r>
              <a:rPr lang="pt-BR" sz="2400" dirty="0"/>
              <a:t>Talvez sintam maior temor ao pronunciar esta sentença do que eu ao ouvi-la"</a:t>
            </a:r>
          </a:p>
        </p:txBody>
      </p:sp>
    </p:spTree>
    <p:extLst>
      <p:ext uri="{BB962C8B-B14F-4D97-AF65-F5344CB8AC3E}">
        <p14:creationId xmlns:p14="http://schemas.microsoft.com/office/powerpoint/2010/main" val="4060198360"/>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ircle(in)">
                                      <p:cBhvr>
                                        <p:cTn id="1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3419</TotalTime>
  <Words>315</Words>
  <Application>Microsoft Office PowerPoint</Application>
  <PresentationFormat>Widescreen</PresentationFormat>
  <Paragraphs>91</Paragraphs>
  <Slides>37</Slides>
  <Notes>1</Notes>
  <HiddenSlides>1</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37</vt:i4>
      </vt:variant>
    </vt:vector>
  </HeadingPairs>
  <TitlesOfParts>
    <vt:vector size="42" baseType="lpstr">
      <vt:lpstr>Arial</vt:lpstr>
      <vt:lpstr>Calibri</vt:lpstr>
      <vt:lpstr>Calibri Light</vt:lpstr>
      <vt:lpstr>Cambria Math</vt:lpstr>
      <vt:lpstr>Celestial</vt:lpstr>
      <vt:lpstr>Breve história da Cosmologia</vt:lpstr>
      <vt:lpstr>Mas, o que é Cosmologia?</vt:lpstr>
      <vt:lpstr>Cronologia da Cosmologia : séculos III a.C. – XIX d.c.</vt:lpstr>
      <vt:lpstr>Apresentação do PowerPoint</vt:lpstr>
      <vt:lpstr>MoDELO GEOCÊNTRICO</vt:lpstr>
      <vt:lpstr>Apresentação do PowerPoint</vt:lpstr>
      <vt:lpstr>Apresentação do PowerPoint</vt:lpstr>
      <vt:lpstr>Apresentação do PowerPoint</vt:lpstr>
      <vt:lpstr>Apresentação do PowerPoint</vt:lpstr>
      <vt:lpstr>Apresentação do PowerPoint</vt:lpstr>
      <vt:lpstr>Apresentação do PowerPoint</vt:lpstr>
      <vt:lpstr>Leis de kepler</vt:lpstr>
      <vt:lpstr>Apresentação do PowerPoint</vt:lpstr>
      <vt:lpstr>Apresentação do PowerPoint</vt:lpstr>
      <vt:lpstr>Apresentação do PowerPoint</vt:lpstr>
      <vt:lpstr>Apresentação do PowerPoint</vt:lpstr>
      <vt:lpstr>século XX</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Refêrencias: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Breve história da Cosmologia</dc:title>
  <dc:creator>Jacqueline Garutti Lopes</dc:creator>
  <cp:lastModifiedBy>Jacqueline Garutti Lopes</cp:lastModifiedBy>
  <cp:revision>71</cp:revision>
  <dcterms:created xsi:type="dcterms:W3CDTF">2015-04-28T03:30:56Z</dcterms:created>
  <dcterms:modified xsi:type="dcterms:W3CDTF">2015-05-02T22:11:42Z</dcterms:modified>
</cp:coreProperties>
</file>