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57" r:id="rId4"/>
    <p:sldId id="258" r:id="rId5"/>
    <p:sldId id="264" r:id="rId6"/>
    <p:sldId id="259" r:id="rId7"/>
    <p:sldId id="261" r:id="rId8"/>
    <p:sldId id="260" r:id="rId9"/>
    <p:sldId id="269" r:id="rId10"/>
    <p:sldId id="266" r:id="rId11"/>
    <p:sldId id="272" r:id="rId12"/>
    <p:sldId id="273" r:id="rId13"/>
    <p:sldId id="294" r:id="rId14"/>
    <p:sldId id="270" r:id="rId15"/>
    <p:sldId id="275" r:id="rId16"/>
    <p:sldId id="274" r:id="rId17"/>
    <p:sldId id="271" r:id="rId18"/>
    <p:sldId id="268" r:id="rId19"/>
    <p:sldId id="276" r:id="rId20"/>
    <p:sldId id="295" r:id="rId21"/>
    <p:sldId id="277" r:id="rId22"/>
    <p:sldId id="283" r:id="rId23"/>
    <p:sldId id="282" r:id="rId24"/>
    <p:sldId id="292" r:id="rId25"/>
    <p:sldId id="279" r:id="rId26"/>
    <p:sldId id="284" r:id="rId27"/>
    <p:sldId id="280" r:id="rId28"/>
    <p:sldId id="285" r:id="rId29"/>
    <p:sldId id="286" r:id="rId30"/>
    <p:sldId id="293" r:id="rId31"/>
    <p:sldId id="288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BF9"/>
    <a:srgbClr val="9F3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D6BB-41AA-4683-8F19-1853C2F516C6}" type="datetimeFigureOut">
              <a:rPr lang="pt-BR" smtClean="0"/>
              <a:pPr/>
              <a:t>21/12/2015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2738-315A-4F73-9A24-B80D447D8C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quasar01-transferencia\Universo%20Conhecido.mp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100" y="2500306"/>
            <a:ext cx="7772400" cy="1470025"/>
          </a:xfrm>
        </p:spPr>
        <p:txBody>
          <a:bodyPr/>
          <a:lstStyle/>
          <a:p>
            <a:r>
              <a:rPr lang="pt-BR" sz="7200" b="1" dirty="0" smtClean="0">
                <a:solidFill>
                  <a:srgbClr val="9F35F7"/>
                </a:solidFill>
                <a:latin typeface="Century Gothic" pitchFamily="34" charset="0"/>
              </a:rPr>
              <a:t>Galáxias</a:t>
            </a:r>
            <a:r>
              <a:rPr lang="pt-BR" dirty="0" smtClean="0">
                <a:latin typeface="Century Gothic" pitchFamily="34" charset="0"/>
              </a:rPr>
              <a:t>	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Imagem de fundo: céu de São Carlos em 19/12/2015 às 21 horas. Crédito: </a:t>
            </a:r>
            <a:r>
              <a:rPr lang="pt-BR" sz="1200" dirty="0" err="1" smtClean="0">
                <a:solidFill>
                  <a:srgbClr val="B96BF9"/>
                </a:solidFill>
                <a:latin typeface="Century Gothic" pitchFamily="34" charset="0"/>
              </a:rPr>
              <a:t>Stellarium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357950" y="4929198"/>
            <a:ext cx="7772400" cy="55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Bruno C. Borelli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bruno.borelli@usp.br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	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ngc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567296" cy="2786058"/>
          </a:xfrm>
          <a:prstGeom prst="rect">
            <a:avLst/>
          </a:prstGeom>
        </p:spPr>
      </p:pic>
      <p:pic>
        <p:nvPicPr>
          <p:cNvPr id="13" name="Imagem 12" descr="ngc7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3926041" cy="3135926"/>
          </a:xfrm>
          <a:prstGeom prst="rect">
            <a:avLst/>
          </a:prstGeom>
        </p:spPr>
      </p:pic>
      <p:pic>
        <p:nvPicPr>
          <p:cNvPr id="12" name="Imagem 11" descr="ngc4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143248"/>
            <a:ext cx="2511046" cy="2857520"/>
          </a:xfrm>
          <a:prstGeom prst="rect">
            <a:avLst/>
          </a:prstGeom>
        </p:spPr>
      </p:pic>
      <p:pic>
        <p:nvPicPr>
          <p:cNvPr id="7" name="Imagem 6" descr="m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714620"/>
            <a:ext cx="2610754" cy="3378934"/>
          </a:xfrm>
          <a:prstGeom prst="rect">
            <a:avLst/>
          </a:prstGeom>
        </p:spPr>
      </p:pic>
      <p:pic>
        <p:nvPicPr>
          <p:cNvPr id="5" name="Imagem 4" descr="interacting galaxy am 0500 6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071678"/>
            <a:ext cx="3271702" cy="3271702"/>
          </a:xfrm>
          <a:prstGeom prst="rect">
            <a:avLst/>
          </a:prstGeom>
        </p:spPr>
      </p:pic>
      <p:pic>
        <p:nvPicPr>
          <p:cNvPr id="4" name="Imagem 3" descr="core galaxy m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9" y="3251898"/>
            <a:ext cx="4500594" cy="3606101"/>
          </a:xfrm>
          <a:prstGeom prst="rect">
            <a:avLst/>
          </a:prstGeom>
        </p:spPr>
      </p:pic>
      <p:pic>
        <p:nvPicPr>
          <p:cNvPr id="6" name="Imagem 5" descr="lensing galaxy cluster abell 3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1"/>
            <a:ext cx="9144000" cy="899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Outras galáxias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Século XVIII </a:t>
            </a:r>
          </a:p>
          <a:p>
            <a:pPr>
              <a:buNone/>
            </a:pP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	Thomas Wright (1711 – 1786) e Immanuel Kant (1724 – 1804)</a:t>
            </a:r>
          </a:p>
        </p:txBody>
      </p:sp>
      <p:pic>
        <p:nvPicPr>
          <p:cNvPr id="1026" name="Picture 2" descr="C:\Users\Bruno\Desktop\Sessão Astronomia\Thomas_Wright_(astronomer)_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05" y="3500438"/>
            <a:ext cx="2137435" cy="3003554"/>
          </a:xfrm>
          <a:prstGeom prst="rect">
            <a:avLst/>
          </a:prstGeom>
          <a:noFill/>
        </p:spPr>
      </p:pic>
      <p:pic>
        <p:nvPicPr>
          <p:cNvPr id="1027" name="Picture 3" descr="C:\Users\Bruno\Desktop\Sessão Astronomia\Immanuel-K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8"/>
            <a:ext cx="2160029" cy="300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Outras galáxias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Início do século XX </a:t>
            </a:r>
          </a:p>
          <a:p>
            <a:pPr>
              <a:buNone/>
            </a:pP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	 15000 “nebulosas” catalogadas.</a:t>
            </a:r>
          </a:p>
          <a:p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Harlow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Shapley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(1885-1972) e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Heber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Doust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Curtis (1872 – 1942</a:t>
            </a:r>
            <a:r>
              <a:rPr lang="pt-BR" dirty="0" smtClean="0">
                <a:solidFill>
                  <a:srgbClr val="9F35F7"/>
                </a:solidFill>
                <a:latin typeface="Century Gothic" pitchFamily="34" charset="0"/>
              </a:rPr>
              <a:t>)</a:t>
            </a:r>
            <a:endParaRPr lang="pt-BR" dirty="0"/>
          </a:p>
        </p:txBody>
      </p:sp>
      <p:pic>
        <p:nvPicPr>
          <p:cNvPr id="2050" name="Picture 2" descr="C:\Users\Bruno\Desktop\Sessão Astronomia\shap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839" y="3855600"/>
            <a:ext cx="2186277" cy="2880000"/>
          </a:xfrm>
          <a:prstGeom prst="rect">
            <a:avLst/>
          </a:prstGeom>
          <a:noFill/>
        </p:spPr>
      </p:pic>
      <p:pic>
        <p:nvPicPr>
          <p:cNvPr id="2051" name="Picture 3" descr="C:\Users\Bruno\Desktop\Sessão Astronomia\cur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2285714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Solução: Estrelas Variáveis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Cefeidas</a:t>
            </a:r>
            <a:endParaRPr lang="pt-BR" dirty="0">
              <a:solidFill>
                <a:srgbClr val="B96B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Variáveis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Cefeidas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/>
          <a:lstStyle/>
          <a:p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Supergigantes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 com 3 a 18 massas solares</a:t>
            </a:r>
          </a:p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Constelação de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Cepheus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 -John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Goodricke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 (1764 – 1786)</a:t>
            </a:r>
          </a:p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Relação período-luminosidade por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Henrietta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Leavitt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 ( 1868 - 1921)</a:t>
            </a:r>
          </a:p>
          <a:p>
            <a:endParaRPr lang="pt-BR" dirty="0" smtClean="0">
              <a:solidFill>
                <a:srgbClr val="9F35F7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Bruno\Desktop\Sessão Astronomia\cefe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397140" cy="4745525"/>
          </a:xfrm>
          <a:prstGeom prst="rect">
            <a:avLst/>
          </a:prstGeom>
          <a:noFill/>
        </p:spPr>
      </p:pic>
      <p:pic>
        <p:nvPicPr>
          <p:cNvPr id="2050" name="Picture 2" descr="C:\Users\Bruno\Desktop\Sessão Astronomia\Leavitt_aav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3446"/>
            <a:ext cx="1476427" cy="1928826"/>
          </a:xfrm>
          <a:prstGeom prst="rect">
            <a:avLst/>
          </a:prstGeom>
          <a:noFill/>
        </p:spPr>
      </p:pic>
      <p:pic>
        <p:nvPicPr>
          <p:cNvPr id="2051" name="Picture 3" descr="C:\Users\Bruno\Desktop\Sessão Astronomia\Goodricke_Joh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643314"/>
            <a:ext cx="1714512" cy="2304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Variáveis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Cefeidas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Edwin Powell Hubble (1889 - 1953): mediu as distâncias das galáxias de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Barnard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e de Andrômeda</a:t>
            </a:r>
          </a:p>
          <a:p>
            <a:endParaRPr lang="pt-BR" dirty="0" smtClean="0">
              <a:solidFill>
                <a:srgbClr val="9F35F7"/>
              </a:solidFill>
              <a:latin typeface="Century Gothic" pitchFamily="34" charset="0"/>
            </a:endParaRPr>
          </a:p>
        </p:txBody>
      </p:sp>
      <p:pic>
        <p:nvPicPr>
          <p:cNvPr id="4098" name="Picture 2" descr="C:\Users\Bruno\Desktop\Sessão Astronomia\galaxia de barn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3211503" cy="2913292"/>
          </a:xfrm>
          <a:prstGeom prst="rect">
            <a:avLst/>
          </a:prstGeom>
          <a:noFill/>
        </p:spPr>
      </p:pic>
      <p:pic>
        <p:nvPicPr>
          <p:cNvPr id="4099" name="Picture 3" descr="C:\Users\Bruno\Desktop\Sessão Astronomia\androm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3143248"/>
            <a:ext cx="4562979" cy="3000396"/>
          </a:xfrm>
          <a:prstGeom prst="rect">
            <a:avLst/>
          </a:prstGeom>
          <a:noFill/>
        </p:spPr>
      </p:pic>
      <p:pic>
        <p:nvPicPr>
          <p:cNvPr id="4" name="Picture 2" descr="C:\Users\Bruno\Desktop\Sessão Astronomia\hub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2500330" cy="3381857"/>
          </a:xfrm>
          <a:prstGeom prst="rect">
            <a:avLst/>
          </a:prstGeom>
          <a:noFill/>
        </p:spPr>
      </p:pic>
      <p:pic>
        <p:nvPicPr>
          <p:cNvPr id="5" name="Picture 3" descr="C:\Users\Bruno\Desktop\Sessão Astronomia\hubblezi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180" y="3214686"/>
            <a:ext cx="2498828" cy="338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Classificação Morfológica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Classes gerais : Elípticas,Espirais e Espirais Barradas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Esquema de                                  Hubble* 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786" y="6596414"/>
            <a:ext cx="7643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Imagem : http://www.ciencias.seed.pr.gov.br/modules/galeria/uploads/5/classificacao_hubble.gif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3075" name="Picture 3" descr="C:\Users\Bruno\Desktop\Sessão Astronomia\classificacao_hub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14554"/>
            <a:ext cx="374332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Núcleo, disco, halo e braços</a:t>
            </a:r>
          </a:p>
          <a:p>
            <a:pPr>
              <a:buNone/>
            </a:pPr>
            <a:endParaRPr lang="pt-BR" dirty="0">
              <a:solidFill>
                <a:srgbClr val="9F35F7"/>
              </a:solidFill>
              <a:latin typeface="Century Gothic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Espirais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lum bright="2000" contrast="40000"/>
          </a:blip>
          <a:srcRect/>
          <a:stretch>
            <a:fillRect/>
          </a:stretch>
        </p:blipFill>
        <p:spPr bwMode="auto">
          <a:xfrm>
            <a:off x="1500192" y="1785926"/>
            <a:ext cx="6500832" cy="43343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3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Elipse 8"/>
          <p:cNvSpPr/>
          <p:nvPr/>
        </p:nvSpPr>
        <p:spPr bwMode="auto">
          <a:xfrm>
            <a:off x="1928794" y="1928802"/>
            <a:ext cx="5357850" cy="4071966"/>
          </a:xfrm>
          <a:prstGeom prst="ellipse">
            <a:avLst/>
          </a:prstGeom>
          <a:gradFill>
            <a:gsLst>
              <a:gs pos="19000">
                <a:srgbClr val="800000">
                  <a:alpha val="58824"/>
                </a:srgbClr>
              </a:gs>
              <a:gs pos="100000">
                <a:schemeClr val="accent6">
                  <a:lumMod val="60000"/>
                  <a:lumOff val="40000"/>
                  <a:alpha val="0"/>
                </a:schemeClr>
              </a:gs>
              <a:gs pos="7000">
                <a:srgbClr val="FFFFCC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71472" y="6215082"/>
            <a:ext cx="8229600" cy="28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35F7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1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9F35F7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9F35F7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parsec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9F35F7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= 3,26 anos-luz 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rgbClr val="9F35F7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F35F7"/>
                </a:solidFill>
                <a:latin typeface="Century Gothic" pitchFamily="34" charset="0"/>
              </a:rPr>
              <a:t>Galáxias Espirais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Tamanho do Núcleo</a:t>
            </a:r>
            <a:r>
              <a:rPr lang="pt-BR" sz="2800" dirty="0">
                <a:solidFill>
                  <a:srgbClr val="B96BF9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e dos Braços (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Sa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,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Sb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, </a:t>
            </a:r>
            <a:r>
              <a:rPr lang="pt-BR" sz="2800" dirty="0" err="1" smtClean="0">
                <a:solidFill>
                  <a:srgbClr val="B96BF9"/>
                </a:solidFill>
                <a:latin typeface="Century Gothic" pitchFamily="34" charset="0"/>
              </a:rPr>
              <a:t>Sc</a:t>
            </a:r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)</a:t>
            </a:r>
          </a:p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Material interestelar no disco</a:t>
            </a:r>
          </a:p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Aglomerados abertos no disco</a:t>
            </a:r>
          </a:p>
          <a:p>
            <a:r>
              <a:rPr lang="pt-BR" sz="2800" dirty="0" smtClean="0">
                <a:solidFill>
                  <a:srgbClr val="B96BF9"/>
                </a:solidFill>
                <a:latin typeface="Century Gothic" pitchFamily="34" charset="0"/>
              </a:rPr>
              <a:t>Aglomerados globulares no halo</a:t>
            </a:r>
          </a:p>
          <a:p>
            <a:endParaRPr lang="pt-BR" dirty="0" smtClean="0">
              <a:solidFill>
                <a:srgbClr val="B96BF9"/>
              </a:solidFill>
              <a:latin typeface="Century Gothic" pitchFamily="34" charset="0"/>
            </a:endParaRPr>
          </a:p>
          <a:p>
            <a:endParaRPr lang="pt-BR" dirty="0" smtClean="0">
              <a:solidFill>
                <a:srgbClr val="9F35F7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29000"/>
          </a:blip>
          <a:srcRect/>
          <a:stretch>
            <a:fillRect/>
          </a:stretch>
        </p:blipFill>
        <p:spPr bwMode="auto">
          <a:xfrm>
            <a:off x="4714876" y="3571876"/>
            <a:ext cx="396483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Bruno\Desktop\Sessão Astronomia\aat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482573" cy="278605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785786" y="3071810"/>
            <a:ext cx="38937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Bruno\Desktop\Sessão Astronomia\nebuleuse-tete-de-sorciere-ic-2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000372"/>
            <a:ext cx="5079015" cy="38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Espirais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242" y="6357958"/>
            <a:ext cx="8229600" cy="339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Galáxia de Andrômeda (M31)  Foto : NASA</a:t>
            </a:r>
            <a:endParaRPr lang="pt-BR" sz="1200" dirty="0">
              <a:solidFill>
                <a:srgbClr val="B96BF9"/>
              </a:solidFill>
            </a:endParaRPr>
          </a:p>
        </p:txBody>
      </p:sp>
      <p:pic>
        <p:nvPicPr>
          <p:cNvPr id="6146" name="Picture 2" descr="C:\Users\Bruno\Desktop\Sessão Astronomia\Andromeda_gendler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10009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5000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 que é uma galáxia?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Espirais</a:t>
            </a:r>
            <a:endParaRPr lang="pt-BR" dirty="0">
              <a:solidFill>
                <a:srgbClr val="B96BF9"/>
              </a:solidFill>
            </a:endParaRPr>
          </a:p>
        </p:txBody>
      </p:sp>
      <p:pic>
        <p:nvPicPr>
          <p:cNvPr id="1026" name="Picture 2" descr="C:\Users\Bruno\Desktop\Sessão Astronomia\Imagens\galáxia do triâng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286412" cy="5286412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14366" y="6357958"/>
            <a:ext cx="8229600" cy="339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Galáxia do Triângulo (M33)  Foto : GALEX -  NASA</a:t>
            </a:r>
            <a:endParaRPr lang="pt-BR" sz="1200" dirty="0">
              <a:solidFill>
                <a:srgbClr val="B96B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Espirais Barradas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Estrutura em forma de barra atravessando o núcleo.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SB0,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SBa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,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SBb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,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SBc</a:t>
            </a:r>
            <a:endParaRPr lang="pt-BR" dirty="0" smtClean="0">
              <a:solidFill>
                <a:srgbClr val="B96BF9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De 20 mil anos-luz até mais de 100 mil anos-luz *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 bilhões a 10 trilhões de massas solares *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Espirais Barradas</a:t>
            </a:r>
            <a:endParaRPr lang="pt-BR" dirty="0">
              <a:solidFill>
                <a:srgbClr val="B96BF9"/>
              </a:solidFill>
            </a:endParaRPr>
          </a:p>
        </p:txBody>
      </p:sp>
      <p:pic>
        <p:nvPicPr>
          <p:cNvPr id="8194" name="Picture 2" descr="C:\Users\Bruno\Desktop\Sessão Astronomia\Hubble2005-01-barred-spiral-galaxy-NGC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4" y="1357298"/>
            <a:ext cx="8007374" cy="4567108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71472" y="6072206"/>
            <a:ext cx="8229600" cy="214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Galáxia</a:t>
            </a:r>
            <a:r>
              <a:rPr kumimoji="0" lang="pt-BR" sz="1200" b="0" i="0" u="none" strike="noStrike" kern="1200" cap="none" spc="0" normalizeH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NGC 1300  Foto:</a:t>
            </a:r>
            <a:r>
              <a:rPr kumimoji="0" lang="pt-BR" sz="1200" b="0" i="0" u="none" strike="noStrike" kern="1200" cap="none" spc="0" normalizeH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hubblesite.org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B96B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Lenticulares</a:t>
            </a:r>
            <a:endParaRPr lang="pt-BR" dirty="0">
              <a:solidFill>
                <a:srgbClr val="B96BF9"/>
              </a:solidFill>
            </a:endParaRPr>
          </a:p>
        </p:txBody>
      </p:sp>
      <p:pic>
        <p:nvPicPr>
          <p:cNvPr id="7171" name="Picture 3" descr="C:\Users\Bruno\Desktop\Sessão Astronomia\M104_ngc4594_sombrero_galaxy_hi-r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2314" y="1214422"/>
            <a:ext cx="3771926" cy="4714908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71472" y="6143644"/>
            <a:ext cx="8143932" cy="214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  <a:ea typeface="+mj-ea"/>
                <a:cs typeface="+mj-cs"/>
              </a:rPr>
              <a:t>Galáxia  M84   Foto : http://messier.seds.org/Pics/More/m84kpno1.jpg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B96B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Diferença : não possuem estrutura espiral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Lenticulares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71472" y="6143644"/>
            <a:ext cx="8143932" cy="214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  <a:ea typeface="+mj-ea"/>
                <a:cs typeface="+mj-cs"/>
              </a:rPr>
              <a:t>Galáxia  NGC 3115   Foto: http://www.fisica.ufmg.br/~dsoares/reino/lenticular.htm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B96B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runo\Desktop\Sessão Astronomia\Imagens\ngc3115 - lenticu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336" y="1428736"/>
            <a:ext cx="426180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Elípticas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Forma esférica ou elipsoidal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Pouco gás, poeira e estrelas jovens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E0 ~ E7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Tamanho varia bastante (anãs são mais comuns)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Elípticas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6429396"/>
            <a:ext cx="8229600" cy="285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Galáxia IC1101  Fonte : http://www.dailygalaxy.com/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9218" name="Picture 2" descr="C:\Users\Bruno\Desktop\Sessão Astronomia\ic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154147"/>
            <a:ext cx="6072229" cy="527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Elípticas</a:t>
            </a:r>
            <a:endParaRPr lang="pt-BR" dirty="0">
              <a:solidFill>
                <a:srgbClr val="B96BF9"/>
              </a:solidFill>
            </a:endParaRPr>
          </a:p>
        </p:txBody>
      </p:sp>
      <p:pic>
        <p:nvPicPr>
          <p:cNvPr id="1026" name="Picture 2" descr="C:\Users\Bruno\Desktop\Sessão Astronomia\Imagens\ic 1101 x via lac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3"/>
            <a:ext cx="5357850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Irregulares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Estrutura caótica ou irregular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Intensa formação de estrelas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Dominada por estrelas jovens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Nuvens de gás distribuídas irregularmente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Galáxias Irregulares</a:t>
            </a:r>
            <a:endParaRPr lang="pt-BR" dirty="0">
              <a:solidFill>
                <a:srgbClr val="B96BF9"/>
              </a:solidFill>
            </a:endParaRPr>
          </a:p>
        </p:txBody>
      </p:sp>
      <p:pic>
        <p:nvPicPr>
          <p:cNvPr id="11266" name="Picture 2" descr="C:\Users\Bruno\Desktop\Sessão Astronomia\grande e pequena nuvem de magalhã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358214" cy="3178476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0034" y="5286388"/>
            <a:ext cx="8229600" cy="21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Grande e Pequena nuvens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Magalhães  Foto : astro.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if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ufrgs</a:t>
            </a:r>
            <a:r>
              <a:rPr lang="pt-BR" sz="4400" dirty="0" smtClean="0">
                <a:solidFill>
                  <a:srgbClr val="B96BF9"/>
                </a:solidFill>
                <a:latin typeface="Century Gothic" pitchFamily="34" charset="0"/>
                <a:ea typeface="+mj-ea"/>
                <a:cs typeface="+mj-cs"/>
              </a:rPr>
              <a:t>.</a:t>
            </a:r>
            <a:r>
              <a:rPr lang="pt-BR" sz="4400" dirty="0" err="1" smtClean="0">
                <a:solidFill>
                  <a:srgbClr val="B96BF9"/>
                </a:solidFill>
                <a:latin typeface="Century Gothic" pitchFamily="34" charset="0"/>
                <a:ea typeface="+mj-ea"/>
                <a:cs typeface="+mj-cs"/>
              </a:rPr>
              <a:t>br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B96BF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Sistema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gravitacionalmente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ligado</a:t>
            </a:r>
          </a:p>
          <a:p>
            <a:endParaRPr lang="pt-BR" dirty="0" smtClean="0">
              <a:solidFill>
                <a:srgbClr val="B96BF9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Estrelas, nebulosas, gás,poeira ...</a:t>
            </a:r>
          </a:p>
          <a:p>
            <a:pPr>
              <a:buNone/>
            </a:pPr>
            <a:endParaRPr lang="pt-BR" dirty="0" smtClean="0">
              <a:solidFill>
                <a:srgbClr val="B96BF9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Palavra derivada do grego “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galaktikos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” ou “branco leitoso”</a:t>
            </a:r>
          </a:p>
          <a:p>
            <a:endParaRPr lang="pt-BR" dirty="0">
              <a:solidFill>
                <a:srgbClr val="9F35F7"/>
              </a:solidFill>
              <a:latin typeface="Century Gothic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80996" y="1795451"/>
            <a:ext cx="8229600" cy="276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9F35F7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Fonte : Livro ”Astronomia e Astrofísica “ de Kepler de Oliveira e Maria de Fátima Saraiva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Mas onde as galáxias estão?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 Grupo Local de Galáxias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4" name="Picture 4" descr="F:\André\BackUp_26fev11\ASTRONOMIA\Observatório_Magno\Apresentações\figuras\grupo_loc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857652" cy="549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714348" y="4071942"/>
            <a:ext cx="6715125" cy="1214438"/>
            <a:chOff x="-571536" y="714356"/>
            <a:chExt cx="6715172" cy="1214440"/>
          </a:xfrm>
        </p:grpSpPr>
        <p:sp>
          <p:nvSpPr>
            <p:cNvPr id="6" name="Elipse 5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" name="Título 3"/>
            <p:cNvSpPr txBox="1">
              <a:spLocks/>
            </p:cNvSpPr>
            <p:nvPr/>
          </p:nvSpPr>
          <p:spPr bwMode="auto">
            <a:xfrm>
              <a:off x="-571536" y="1285857"/>
              <a:ext cx="1928827" cy="64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entury Gothic" pitchFamily="34" charset="0"/>
                  <a:ea typeface="+mj-ea"/>
                  <a:cs typeface="+mj-cs"/>
                </a:rPr>
                <a:t>Via Láctea</a:t>
              </a:r>
            </a:p>
          </p:txBody>
        </p:sp>
        <p:cxnSp>
          <p:nvCxnSpPr>
            <p:cNvPr id="8" name="Conector de seta reta 7"/>
            <p:cNvCxnSpPr>
              <a:stCxn id="6" idx="1"/>
              <a:endCxn id="7" idx="3"/>
            </p:cNvCxnSpPr>
            <p:nvPr/>
          </p:nvCxnSpPr>
          <p:spPr bwMode="auto">
            <a:xfrm rot="10800000" flipV="1">
              <a:off x="1357291" y="1568432"/>
              <a:ext cx="3932265" cy="396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9" name="Grupo 6"/>
          <p:cNvGrpSpPr>
            <a:grpSpLocks/>
          </p:cNvGrpSpPr>
          <p:nvPr/>
        </p:nvGrpSpPr>
        <p:grpSpPr bwMode="auto">
          <a:xfrm>
            <a:off x="928662" y="1571612"/>
            <a:ext cx="5532070" cy="1000125"/>
            <a:chOff x="611530" y="714356"/>
            <a:chExt cx="5532106" cy="1000132"/>
          </a:xfrm>
        </p:grpSpPr>
        <p:sp>
          <p:nvSpPr>
            <p:cNvPr id="10" name="Elipse 9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" name="Título 3"/>
            <p:cNvSpPr txBox="1">
              <a:spLocks/>
            </p:cNvSpPr>
            <p:nvPr/>
          </p:nvSpPr>
          <p:spPr bwMode="auto">
            <a:xfrm>
              <a:off x="611530" y="714356"/>
              <a:ext cx="2127735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entury Gothic" pitchFamily="34" charset="0"/>
                  <a:ea typeface="+mj-ea"/>
                  <a:cs typeface="+mj-cs"/>
                </a:rPr>
                <a:t>Galáxia de Andrômeda</a:t>
              </a:r>
            </a:p>
          </p:txBody>
        </p:sp>
        <p:cxnSp>
          <p:nvCxnSpPr>
            <p:cNvPr id="12" name="Conector de seta reta 11"/>
            <p:cNvCxnSpPr>
              <a:stCxn id="10" idx="1"/>
              <a:endCxn id="11" idx="3"/>
            </p:cNvCxnSpPr>
            <p:nvPr/>
          </p:nvCxnSpPr>
          <p:spPr bwMode="auto">
            <a:xfrm flipH="1">
              <a:off x="2739264" y="1022738"/>
              <a:ext cx="244243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3" name="Chave esquerda 12"/>
          <p:cNvSpPr>
            <a:spLocks/>
          </p:cNvSpPr>
          <p:nvPr/>
        </p:nvSpPr>
        <p:spPr bwMode="auto">
          <a:xfrm>
            <a:off x="4643438" y="2000240"/>
            <a:ext cx="500063" cy="2928936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Título 3"/>
          <p:cNvSpPr txBox="1">
            <a:spLocks/>
          </p:cNvSpPr>
          <p:nvPr/>
        </p:nvSpPr>
        <p:spPr bwMode="auto">
          <a:xfrm>
            <a:off x="2000232" y="3214686"/>
            <a:ext cx="2886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2 milhões de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</a:t>
            </a:r>
            <a:r>
              <a:rPr lang="pt-BR" sz="28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.l.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 </a:t>
            </a:r>
            <a:r>
              <a:rPr lang="pt-BR" dirty="0" err="1" smtClean="0">
                <a:solidFill>
                  <a:srgbClr val="B96BF9"/>
                </a:solidFill>
                <a:latin typeface="Century Gothic" pitchFamily="34" charset="0"/>
              </a:rPr>
              <a:t>Superaglomerado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Local de Galáxias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1142976" y="1428736"/>
            <a:ext cx="6572296" cy="52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-357222" y="-214338"/>
            <a:ext cx="9719341" cy="72945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em grande escala do Universo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58578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Crédito da imagem: http://www.mpa-garching.mpg.de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O 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Universo 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conhecido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6" name="Universo Conheci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Referências Bibliográficas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</a:rPr>
              <a:t>“Astronomia e Astrofísica” de Kepler de Oliveira e Maria de Fátima Saraiva. Editora Livraria da Física, 3 ed. 2013.</a:t>
            </a:r>
          </a:p>
          <a:p>
            <a:r>
              <a:rPr lang="pt-BR" dirty="0" smtClean="0">
                <a:solidFill>
                  <a:srgbClr val="B96BF9"/>
                </a:solidFill>
              </a:rPr>
              <a:t>“O ABCD da Astronomia e Astrofísica” de Jorge Ernesto </a:t>
            </a:r>
            <a:r>
              <a:rPr lang="pt-BR" dirty="0" err="1" smtClean="0">
                <a:solidFill>
                  <a:srgbClr val="B96BF9"/>
                </a:solidFill>
              </a:rPr>
              <a:t>Horvath</a:t>
            </a:r>
            <a:r>
              <a:rPr lang="pt-BR" dirty="0" smtClean="0">
                <a:solidFill>
                  <a:srgbClr val="B96BF9"/>
                </a:solidFill>
              </a:rPr>
              <a:t>. Editora Livraria da Física, 2008.</a:t>
            </a:r>
            <a:endParaRPr lang="pt-BR" dirty="0">
              <a:solidFill>
                <a:srgbClr val="B96B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A escala do universo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 m : um edifício comum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10² m : uma quadra de uma cidade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10³ m = 1 km : uma rua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</a:t>
            </a:r>
            <a:r>
              <a:rPr lang="pt-BR" baseline="30000" dirty="0" smtClean="0">
                <a:solidFill>
                  <a:srgbClr val="B96BF9"/>
                </a:solidFill>
                <a:latin typeface="Century Gothic" pitchFamily="34" charset="0"/>
              </a:rPr>
              <a:t>4</a:t>
            </a:r>
            <a:r>
              <a:rPr lang="pt-BR" dirty="0">
                <a:solidFill>
                  <a:srgbClr val="B96BF9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m = 10 km : uma cidade pequena</a:t>
            </a:r>
          </a:p>
          <a:p>
            <a:pPr algn="ctr">
              <a:buNone/>
            </a:pPr>
            <a:r>
              <a:rPr lang="pt-BR" sz="8000" baseline="30000" dirty="0" smtClean="0">
                <a:solidFill>
                  <a:srgbClr val="B96BF9"/>
                </a:solidFill>
                <a:latin typeface="Century Gothic" pitchFamily="34" charset="0"/>
              </a:rPr>
              <a:t>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Fonte : Livro ”Astronomia e Astrofísica “ de Kepler de Oliveira e Maria de Fátima Saraiva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A escala do universo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</a:t>
            </a:r>
            <a:r>
              <a:rPr lang="pt-BR" baseline="30000" dirty="0" smtClean="0">
                <a:solidFill>
                  <a:srgbClr val="B96BF9"/>
                </a:solidFill>
                <a:latin typeface="Century Gothic" pitchFamily="34" charset="0"/>
              </a:rPr>
              <a:t>7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m = 10000 km : comparável ao diâmetro da terra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</a:t>
            </a:r>
            <a:r>
              <a:rPr lang="pt-BR" baseline="30000" dirty="0">
                <a:solidFill>
                  <a:srgbClr val="B96BF9"/>
                </a:solidFill>
                <a:latin typeface="Century Gothic" pitchFamily="34" charset="0"/>
              </a:rPr>
              <a:t>9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m = 1 milhão de km : comparável  ao raio do Sol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</a:t>
            </a:r>
            <a:r>
              <a:rPr lang="pt-BR" baseline="30000" dirty="0" smtClean="0">
                <a:solidFill>
                  <a:srgbClr val="B96BF9"/>
                </a:solidFill>
                <a:latin typeface="Century Gothic" pitchFamily="34" charset="0"/>
              </a:rPr>
              <a:t>16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m = 10 trilhões de km  (1 AL*): limite do sistema solar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</a:t>
            </a:r>
            <a:r>
              <a:rPr lang="pt-BR" baseline="30000" dirty="0" smtClean="0">
                <a:solidFill>
                  <a:srgbClr val="B96BF9"/>
                </a:solidFill>
                <a:latin typeface="Century Gothic" pitchFamily="34" charset="0"/>
              </a:rPr>
              <a:t>21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 m = 100 000 AL : tamanho da nossa galáxia</a:t>
            </a:r>
          </a:p>
          <a:p>
            <a:pPr algn="ctr">
              <a:buNone/>
            </a:pPr>
            <a:r>
              <a:rPr lang="pt-BR" sz="8000" baseline="30000" dirty="0" smtClean="0">
                <a:solidFill>
                  <a:srgbClr val="9F35F7"/>
                </a:solidFill>
                <a:latin typeface="Century Gothic" pitchFamily="34" charset="0"/>
              </a:rPr>
              <a:t>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Fonte : Livro ”Astronomia e Astrofísica “ de Kepler de Oliveira e Maria de Fátima Saraiva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2910" y="5929330"/>
            <a:ext cx="8229600" cy="285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35F7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*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AL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rgbClr val="B96BF9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= Ano-Luz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B96BF9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Nossa galáxia : a </a:t>
            </a:r>
            <a:r>
              <a:rPr lang="pt-BR" dirty="0">
                <a:solidFill>
                  <a:srgbClr val="B96BF9"/>
                </a:solidFill>
                <a:latin typeface="Century Gothic" pitchFamily="34" charset="0"/>
              </a:rPr>
              <a:t>V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ia </a:t>
            </a:r>
            <a:r>
              <a:rPr lang="pt-BR" dirty="0">
                <a:solidFill>
                  <a:srgbClr val="B96BF9"/>
                </a:solidFill>
                <a:latin typeface="Century Gothic" pitchFamily="34" charset="0"/>
              </a:rPr>
              <a:t>L</a:t>
            </a: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áctea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Nossa galáxia : a Via Láctea</a:t>
            </a:r>
            <a:endParaRPr lang="pt-BR" dirty="0">
              <a:solidFill>
                <a:srgbClr val="B96BF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Significado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100 000 anos-luz</a:t>
            </a:r>
          </a:p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Entre 100 e 400 bilhões de estrelas !!!</a:t>
            </a:r>
          </a:p>
          <a:p>
            <a:endParaRPr lang="pt-BR" dirty="0" smtClean="0">
              <a:solidFill>
                <a:srgbClr val="9F35F7"/>
              </a:solidFill>
              <a:latin typeface="Century Gothic" pitchFamily="34" charset="0"/>
            </a:endParaRPr>
          </a:p>
          <a:p>
            <a:endParaRPr lang="pt-BR" dirty="0">
              <a:solidFill>
                <a:srgbClr val="9F35F7"/>
              </a:solidFill>
              <a:latin typeface="Century Gothic" pitchFamily="34" charset="0"/>
            </a:endParaRPr>
          </a:p>
        </p:txBody>
      </p:sp>
      <p:pic>
        <p:nvPicPr>
          <p:cNvPr id="5" name="Imagem 4" descr="meme-lagar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71876"/>
            <a:ext cx="2372056" cy="300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894" y="1000108"/>
            <a:ext cx="62973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Existem mais galáxias no universo?</a:t>
            </a:r>
            <a:endParaRPr lang="pt-BR" dirty="0">
              <a:solidFill>
                <a:srgbClr val="B96BF9"/>
              </a:solidFill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B96BF9"/>
                </a:solidFill>
                <a:latin typeface="Century Gothic" pitchFamily="34" charset="0"/>
              </a:rPr>
              <a:t>Não só existem, como são MUITAS</a:t>
            </a:r>
            <a:r>
              <a:rPr lang="pt-BR" dirty="0" smtClean="0">
                <a:solidFill>
                  <a:srgbClr val="9F35F7"/>
                </a:solidFill>
                <a:latin typeface="Century Gothic" pitchFamily="34" charset="0"/>
              </a:rPr>
              <a:t>.</a:t>
            </a:r>
            <a:endParaRPr lang="pt-BR" dirty="0">
              <a:solidFill>
                <a:srgbClr val="9F35F7"/>
              </a:solidFill>
              <a:latin typeface="Century Gothic" pitchFamily="34" charset="0"/>
            </a:endParaRPr>
          </a:p>
        </p:txBody>
      </p:sp>
      <p:pic>
        <p:nvPicPr>
          <p:cNvPr id="4" name="Imagem 3" descr="galáxia espiral m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86124"/>
            <a:ext cx="3428992" cy="2571744"/>
          </a:xfrm>
          <a:prstGeom prst="rect">
            <a:avLst/>
          </a:prstGeom>
        </p:spPr>
      </p:pic>
      <p:pic>
        <p:nvPicPr>
          <p:cNvPr id="9" name="Imagem 8" descr="planodefund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571088" cy="25003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solidFill>
                  <a:srgbClr val="B96BF9"/>
                </a:solidFill>
                <a:latin typeface="Century Gothic" pitchFamily="34" charset="0"/>
              </a:rPr>
              <a:t>Imagens : http://hubblesite.org/gallery/album/galaxy</a:t>
            </a:r>
            <a:endParaRPr lang="pt-BR" sz="1200" dirty="0">
              <a:solidFill>
                <a:srgbClr val="B96BF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626</Words>
  <Application>Microsoft Office PowerPoint</Application>
  <PresentationFormat>Apresentação na tela (4:3)</PresentationFormat>
  <Paragraphs>107</Paragraphs>
  <Slides>35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Galáxias </vt:lpstr>
      <vt:lpstr>Slide 2</vt:lpstr>
      <vt:lpstr>Slide 3</vt:lpstr>
      <vt:lpstr>A escala do universo</vt:lpstr>
      <vt:lpstr>A escala do universo</vt:lpstr>
      <vt:lpstr>Nossa galáxia : a Via Láctea</vt:lpstr>
      <vt:lpstr>Nossa galáxia : a Via Láctea</vt:lpstr>
      <vt:lpstr>Concepção Artística</vt:lpstr>
      <vt:lpstr>Existem mais galáxias no universo?</vt:lpstr>
      <vt:lpstr>Slide 10</vt:lpstr>
      <vt:lpstr>Outras galáxias</vt:lpstr>
      <vt:lpstr>Outras galáxias</vt:lpstr>
      <vt:lpstr>Solução: Estrelas Variáveis Cefeidas</vt:lpstr>
      <vt:lpstr>Variáveis Cefeidas</vt:lpstr>
      <vt:lpstr>Variáveis Cefeidas</vt:lpstr>
      <vt:lpstr>Classificação Morfológica</vt:lpstr>
      <vt:lpstr>Galáxias Espirais</vt:lpstr>
      <vt:lpstr>Galáxias Espirais</vt:lpstr>
      <vt:lpstr>Galáxias Espirais</vt:lpstr>
      <vt:lpstr>Galáxias Espirais</vt:lpstr>
      <vt:lpstr>Galáxias Espirais Barradas</vt:lpstr>
      <vt:lpstr>Galáxias Espirais Barradas</vt:lpstr>
      <vt:lpstr>Galáxias Lenticulares</vt:lpstr>
      <vt:lpstr>Galáxias Lenticulares</vt:lpstr>
      <vt:lpstr>Galáxias Elípticas</vt:lpstr>
      <vt:lpstr>Galáxias Elípticas</vt:lpstr>
      <vt:lpstr>Galáxias Elípticas</vt:lpstr>
      <vt:lpstr>Galáxias Irregulares</vt:lpstr>
      <vt:lpstr>Galáxias Irregulares</vt:lpstr>
      <vt:lpstr>Mas onde as galáxias estão?</vt:lpstr>
      <vt:lpstr>O Grupo Local de Galáxias</vt:lpstr>
      <vt:lpstr>O Superaglomerado Local de Galáxias</vt:lpstr>
      <vt:lpstr>Estrutura em grande escala do Universo</vt:lpstr>
      <vt:lpstr>O Universo conhecido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 Borelli</dc:creator>
  <cp:lastModifiedBy>Jorge</cp:lastModifiedBy>
  <cp:revision>184</cp:revision>
  <dcterms:created xsi:type="dcterms:W3CDTF">2015-11-20T02:34:53Z</dcterms:created>
  <dcterms:modified xsi:type="dcterms:W3CDTF">2015-12-21T10:59:52Z</dcterms:modified>
</cp:coreProperties>
</file>