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961" r:id="rId2"/>
    <p:sldId id="1071" r:id="rId3"/>
    <p:sldId id="984" r:id="rId4"/>
    <p:sldId id="986" r:id="rId5"/>
    <p:sldId id="989" r:id="rId6"/>
    <p:sldId id="1006" r:id="rId7"/>
    <p:sldId id="996" r:id="rId8"/>
    <p:sldId id="1007" r:id="rId9"/>
    <p:sldId id="1008" r:id="rId10"/>
    <p:sldId id="1009" r:id="rId11"/>
    <p:sldId id="1010" r:id="rId12"/>
    <p:sldId id="1002" r:id="rId13"/>
    <p:sldId id="1011" r:id="rId14"/>
    <p:sldId id="1012" r:id="rId15"/>
    <p:sldId id="991" r:id="rId16"/>
    <p:sldId id="1014" r:id="rId17"/>
    <p:sldId id="1013" r:id="rId18"/>
    <p:sldId id="1015" r:id="rId19"/>
    <p:sldId id="1016" r:id="rId20"/>
    <p:sldId id="1017" r:id="rId21"/>
    <p:sldId id="1020" r:id="rId22"/>
    <p:sldId id="1021" r:id="rId23"/>
    <p:sldId id="1025" r:id="rId24"/>
    <p:sldId id="1026" r:id="rId25"/>
    <p:sldId id="1030" r:id="rId26"/>
    <p:sldId id="1031" r:id="rId27"/>
    <p:sldId id="1023" r:id="rId28"/>
    <p:sldId id="1032" r:id="rId29"/>
    <p:sldId id="1035" r:id="rId30"/>
    <p:sldId id="1074" r:id="rId31"/>
    <p:sldId id="1075" r:id="rId32"/>
    <p:sldId id="1076" r:id="rId33"/>
    <p:sldId id="1077" r:id="rId34"/>
    <p:sldId id="1039" r:id="rId35"/>
    <p:sldId id="1040" r:id="rId36"/>
    <p:sldId id="1042" r:id="rId37"/>
    <p:sldId id="1043" r:id="rId38"/>
    <p:sldId id="1058" r:id="rId39"/>
    <p:sldId id="1060" r:id="rId4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8800"/>
    <a:srgbClr val="FFFFCC"/>
    <a:srgbClr val="143C2B"/>
    <a:srgbClr val="005392"/>
    <a:srgbClr val="000066"/>
    <a:srgbClr val="0000FF"/>
    <a:srgbClr val="0066FF"/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78855" autoAdjust="0"/>
  </p:normalViewPr>
  <p:slideViewPr>
    <p:cSldViewPr>
      <p:cViewPr>
        <p:scale>
          <a:sx n="40" d="100"/>
          <a:sy n="40" d="100"/>
        </p:scale>
        <p:origin x="-1387" y="-6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30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84190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62114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tkoAlwIpWY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astro.unl.edu/classaction/animations/lunarcycles/lunarapplet.html" TargetMode="External"/><Relationship Id="rId5" Type="http://schemas.openxmlformats.org/officeDocument/2006/relationships/hyperlink" Target="http://astro.unl.edu/classaction/animations/lunarcycles/moonphases.html" TargetMode="External"/><Relationship Id="rId4" Type="http://schemas.openxmlformats.org/officeDocument/2006/relationships/hyperlink" Target="http://www.youtube.com/watch?v=3_qo2CdcyC0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r>
              <a:rPr lang="pt-BR" dirty="0" smtClean="0">
                <a:solidFill>
                  <a:schemeClr val="tx1"/>
                </a:solidFill>
                <a:hlinkClick r:id="rId3"/>
              </a:rPr>
              <a:t>http://www.youtube.com/watch?v=</a:t>
            </a:r>
            <a:r>
              <a:rPr lang="pt-BR" dirty="0" err="1" smtClean="0">
                <a:solidFill>
                  <a:schemeClr val="tx1"/>
                </a:solidFill>
                <a:hlinkClick r:id="rId3"/>
              </a:rPr>
              <a:t>DtkoAlwIpWY</a:t>
            </a: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  <a:hlinkClick r:id="rId4"/>
              </a:rPr>
              <a:t>http://www.youtube.com/watch?v=3_qo2CdcyC0</a:t>
            </a: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  <a:hlinkClick r:id="rId5"/>
              </a:rPr>
              <a:t>http://astro.unl.edu/classaction/animations/lunarcycles/moonphases.html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  <a:hlinkClick r:id="rId6"/>
              </a:rPr>
              <a:t>http://astro.unl.edu/classaction/animations/lunarcycles/lunarapplet.html</a:t>
            </a:r>
            <a:endParaRPr lang="pt-B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74C8104B-9F14-47BD-8ACE-6F480F96A312}" type="slidenum">
              <a:rPr lang="pt-BR" altLang="pt-BR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20</a:t>
            </a:fld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43000" y="651510"/>
            <a:ext cx="4572000" cy="3257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126230"/>
            <a:ext cx="5486400" cy="39980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72C3AC6B-C16D-4B8F-B661-1C850C565D9C}" type="slidenum">
              <a:rPr lang="pt-BR" altLang="pt-BR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21</a:t>
            </a:fld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0" y="651510"/>
            <a:ext cx="4572000" cy="3257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126230"/>
            <a:ext cx="5486400" cy="39980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9912A3EC-5A3C-4F4F-A64B-E83129F374AD}" type="slidenum">
              <a:rPr lang="pt-BR" altLang="pt-BR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22</a:t>
            </a:fld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43000" y="651510"/>
            <a:ext cx="4572000" cy="3257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126230"/>
            <a:ext cx="5486400" cy="39980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B58EFC31-BEEB-4185-9403-7D339A4CE1E6}" type="slidenum">
              <a:rPr lang="pt-BR" altLang="pt-BR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23</a:t>
            </a:fld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1143000" y="651510"/>
            <a:ext cx="4572000" cy="3257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126230"/>
            <a:ext cx="5486400" cy="39980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EB8C18C2-5684-4A5F-8293-412D21FB48A3}" type="slidenum">
              <a:rPr lang="pt-BR" altLang="pt-BR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24</a:t>
            </a:fld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143000" y="651510"/>
            <a:ext cx="4572000" cy="3257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126230"/>
            <a:ext cx="5486400" cy="39980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BFFC276D-CEC9-4830-8691-75B0222E9BD4}" type="slidenum">
              <a:rPr lang="pt-BR" altLang="pt-BR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25</a:t>
            </a:fld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0" y="651510"/>
            <a:ext cx="4572000" cy="3257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126230"/>
            <a:ext cx="5486400" cy="39980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14DBBE98-9277-4377-8DF5-F57ADB186DB2}" type="slidenum">
              <a:rPr lang="pt-BR" altLang="pt-BR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26</a:t>
            </a:fld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143000" y="651510"/>
            <a:ext cx="4572000" cy="3257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126230"/>
            <a:ext cx="5486400" cy="39980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875D113C-C3E8-4B64-A465-A4E62C81E7DB}" type="slidenum">
              <a:rPr lang="pt-BR" altLang="pt-BR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27</a:t>
            </a:fld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1143000" y="651510"/>
            <a:ext cx="4572000" cy="3257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126230"/>
            <a:ext cx="5486400" cy="39980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9D820484-47AE-46E9-931B-4F8A994B1B1A}" type="slidenum">
              <a:rPr lang="pt-BR" altLang="pt-BR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28</a:t>
            </a:fld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143000" y="651510"/>
            <a:ext cx="4572000" cy="3257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126230"/>
            <a:ext cx="5486400" cy="39980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03112-306B-4799-B87B-54475301BFFF}" type="slidenum">
              <a:rPr lang="en-US"/>
              <a:pPr/>
              <a:t>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 w="12700" cap="flat">
            <a:solidFill>
              <a:schemeClr val="tx1"/>
            </a:solidFill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pt-BR" dirty="0" smtClean="0"/>
              <a:t>	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65238" y="657225"/>
            <a:ext cx="4327525" cy="3244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920DFD-AA2D-4D6B-8988-B11A077C810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65238" y="657225"/>
            <a:ext cx="4327525" cy="3244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D29E1-DCFE-4EA9-9445-280982F553F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65238" y="657225"/>
            <a:ext cx="4327525" cy="3244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A4C8E-3C85-4744-BF81-D6F55C02997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65238" y="657225"/>
            <a:ext cx="4327525" cy="3244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A5731E-EA90-4815-A31E-E1AF017FD10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65238" y="657225"/>
            <a:ext cx="4327525" cy="3244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772FDE-6490-4F56-8B07-989F28A7F66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65238" y="657225"/>
            <a:ext cx="4327525" cy="3244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>
                <a:solidFill>
                  <a:schemeClr val="bg1"/>
                </a:solidFill>
              </a:rPr>
              <a:t>Imagens: &lt;http://en.wikipedia.org/wiki/Meteor_Crater&gt; acesso em 05/08/2008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6A7AEE-223C-4ECB-9BDC-DB9966F8495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pt-BR" sz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E67AD-6AE7-4882-9681-7552F1DCB6B3}" type="slidenum">
              <a:rPr lang="en-US"/>
              <a:pPr/>
              <a:t>15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 w="12700" cap="flat">
            <a:solidFill>
              <a:schemeClr val="tx1"/>
            </a:solidFill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pt-BR" dirty="0" smtClean="0"/>
              <a:t>	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LE2014Apr15T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LE2015Sep28T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Eventos Celestiais</a:t>
            </a:r>
            <a:b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4800" dirty="0" smtClean="0"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0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60032" y="393305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Tamara Galindo </a:t>
            </a:r>
            <a:r>
              <a:rPr lang="pt-BR" dirty="0" err="1" smtClean="0">
                <a:solidFill>
                  <a:schemeClr val="bg1"/>
                </a:solidFill>
              </a:rPr>
              <a:t>Ferlin</a:t>
            </a: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tamaragferlin@gmail.com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hadesofmidnight.files.wordpress.com/2011/06/solar-ecli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170" y="692696"/>
            <a:ext cx="7879262" cy="609329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</a:t>
            </a:r>
            <a:r>
              <a:rPr lang="pt-BR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solar </a:t>
            </a:r>
            <a:r>
              <a:rPr lang="pt-BR" sz="5400" smtClean="0">
                <a:solidFill>
                  <a:schemeClr val="bg1"/>
                </a:solidFill>
                <a:latin typeface="Century Gothic" pitchFamily="34" charset="0"/>
              </a:rPr>
              <a:t>anular</a:t>
            </a:r>
            <a:endParaRPr lang="pt-BR" sz="54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Conector reto 43"/>
          <p:cNvCxnSpPr/>
          <p:nvPr/>
        </p:nvCxnSpPr>
        <p:spPr bwMode="auto">
          <a:xfrm flipH="1" flipV="1">
            <a:off x="3851920" y="3140968"/>
            <a:ext cx="2592288" cy="16318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3923928" y="2272960"/>
            <a:ext cx="2448272" cy="14440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541724" y="1700808"/>
            <a:ext cx="2878148" cy="2877917"/>
            <a:chOff x="4397386" y="4522849"/>
            <a:chExt cx="3798892" cy="378329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flipH="1" flipV="1">
            <a:off x="3758042" y="3789040"/>
            <a:ext cx="2707084" cy="9925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665883" y="2708920"/>
            <a:ext cx="744463" cy="1512168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059832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3444544" y="3140968"/>
            <a:ext cx="623400" cy="638891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149832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82744"/>
            <a:ext cx="504056" cy="1965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Conector reto 45"/>
          <p:cNvCxnSpPr/>
          <p:nvPr/>
        </p:nvCxnSpPr>
        <p:spPr bwMode="auto">
          <a:xfrm flipH="1" flipV="1">
            <a:off x="3207064" y="2785792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7" name="Conector reto 46"/>
          <p:cNvCxnSpPr/>
          <p:nvPr/>
        </p:nvCxnSpPr>
        <p:spPr bwMode="auto">
          <a:xfrm flipH="1">
            <a:off x="3207064" y="3789040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caio\Eclipses\Solar\eclipse99_mir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Próximos eclipses totais do Sol (visíveis do Brasil):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3688" y="2996952"/>
            <a:ext cx="7772400" cy="4114800"/>
          </a:xfrm>
        </p:spPr>
        <p:txBody>
          <a:bodyPr/>
          <a:lstStyle/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12 de agosto de 2037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11 de maio de 2045</a:t>
            </a:r>
          </a:p>
          <a:p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Eclipse Lunar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1026"/>
          <p:cNvSpPr>
            <a:spLocks/>
          </p:cNvSpPr>
          <p:nvPr/>
        </p:nvSpPr>
        <p:spPr bwMode="auto">
          <a:xfrm>
            <a:off x="5638800" y="1600200"/>
            <a:ext cx="3430588" cy="4116388"/>
          </a:xfrm>
          <a:custGeom>
            <a:avLst/>
            <a:gdLst>
              <a:gd name="T0" fmla="*/ 0 w 1801"/>
              <a:gd name="T1" fmla="*/ 720 h 2161"/>
              <a:gd name="T2" fmla="*/ 1800 w 1801"/>
              <a:gd name="T3" fmla="*/ 0 h 2161"/>
              <a:gd name="T4" fmla="*/ 1800 w 1801"/>
              <a:gd name="T5" fmla="*/ 2160 h 2161"/>
              <a:gd name="T6" fmla="*/ 0 w 1801"/>
              <a:gd name="T7" fmla="*/ 1440 h 2161"/>
              <a:gd name="T8" fmla="*/ 0 w 1801"/>
              <a:gd name="T9" fmla="*/ 760 h 21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1"/>
              <a:gd name="T16" fmla="*/ 0 h 2161"/>
              <a:gd name="T17" fmla="*/ 1801 w 1801"/>
              <a:gd name="T18" fmla="*/ 2161 h 21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1" h="2161">
                <a:moveTo>
                  <a:pt x="0" y="720"/>
                </a:moveTo>
                <a:lnTo>
                  <a:pt x="1800" y="0"/>
                </a:lnTo>
                <a:lnTo>
                  <a:pt x="1800" y="2160"/>
                </a:lnTo>
                <a:lnTo>
                  <a:pt x="0" y="1440"/>
                </a:lnTo>
                <a:lnTo>
                  <a:pt x="0" y="76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 lIns="76200" tIns="38100" rIns="76200" bIns="38100"/>
          <a:lstStyle/>
          <a:p>
            <a:pPr defTabSz="366713"/>
            <a:r>
              <a:rPr lang="en-US" sz="4800" smtClean="0">
                <a:solidFill>
                  <a:schemeClr val="folHlink"/>
                </a:solidFill>
              </a:rPr>
              <a:t>Eclipse</a:t>
            </a:r>
            <a:r>
              <a:rPr lang="en-US" sz="4800" smtClean="0">
                <a:solidFill>
                  <a:schemeClr val="tx1"/>
                </a:solidFill>
              </a:rPr>
              <a:t> </a:t>
            </a:r>
            <a:r>
              <a:rPr lang="en-US" sz="4800" smtClean="0">
                <a:solidFill>
                  <a:schemeClr val="folHlink"/>
                </a:solidFill>
              </a:rPr>
              <a:t>Lunar</a:t>
            </a:r>
            <a:endParaRPr lang="en-US" sz="3900" smtClean="0">
              <a:solidFill>
                <a:schemeClr val="tx1"/>
              </a:solidFill>
            </a:endParaRPr>
          </a:p>
        </p:txBody>
      </p:sp>
      <p:sp>
        <p:nvSpPr>
          <p:cNvPr id="7172" name="Freeform 1028"/>
          <p:cNvSpPr>
            <a:spLocks/>
          </p:cNvSpPr>
          <p:nvPr/>
        </p:nvSpPr>
        <p:spPr bwMode="auto">
          <a:xfrm>
            <a:off x="5791200" y="2971800"/>
            <a:ext cx="3278188" cy="1373188"/>
          </a:xfrm>
          <a:custGeom>
            <a:avLst/>
            <a:gdLst>
              <a:gd name="T0" fmla="*/ 0 w 1721"/>
              <a:gd name="T1" fmla="*/ 0 h 721"/>
              <a:gd name="T2" fmla="*/ 1720 w 1721"/>
              <a:gd name="T3" fmla="*/ 227 h 721"/>
              <a:gd name="T4" fmla="*/ 1720 w 1721"/>
              <a:gd name="T5" fmla="*/ 530 h 721"/>
              <a:gd name="T6" fmla="*/ 0 w 1721"/>
              <a:gd name="T7" fmla="*/ 720 h 721"/>
              <a:gd name="T8" fmla="*/ 0 w 1721"/>
              <a:gd name="T9" fmla="*/ 37 h 7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1"/>
              <a:gd name="T16" fmla="*/ 0 h 721"/>
              <a:gd name="T17" fmla="*/ 1721 w 1721"/>
              <a:gd name="T18" fmla="*/ 721 h 7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1" h="721">
                <a:moveTo>
                  <a:pt x="0" y="0"/>
                </a:moveTo>
                <a:lnTo>
                  <a:pt x="1720" y="227"/>
                </a:lnTo>
                <a:lnTo>
                  <a:pt x="1720" y="530"/>
                </a:lnTo>
                <a:lnTo>
                  <a:pt x="0" y="720"/>
                </a:lnTo>
                <a:lnTo>
                  <a:pt x="0" y="37"/>
                </a:lnTo>
              </a:path>
            </a:pathLst>
          </a:custGeom>
          <a:solidFill>
            <a:srgbClr val="4D4D4D"/>
          </a:solidFill>
          <a:ln w="127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73" name="Arc 1029"/>
          <p:cNvSpPr>
            <a:spLocks/>
          </p:cNvSpPr>
          <p:nvPr/>
        </p:nvSpPr>
        <p:spPr bwMode="auto">
          <a:xfrm>
            <a:off x="76200" y="2289175"/>
            <a:ext cx="1379538" cy="2741613"/>
          </a:xfrm>
          <a:custGeom>
            <a:avLst/>
            <a:gdLst>
              <a:gd name="T0" fmla="*/ 7622 w 21720"/>
              <a:gd name="T1" fmla="*/ 0 h 43200"/>
              <a:gd name="T2" fmla="*/ 0 w 21720"/>
              <a:gd name="T3" fmla="*/ 2741613 h 43200"/>
              <a:gd name="T4" fmla="*/ 7622 w 21720"/>
              <a:gd name="T5" fmla="*/ 1370807 h 43200"/>
              <a:gd name="T6" fmla="*/ 0 60000 65536"/>
              <a:gd name="T7" fmla="*/ 0 60000 65536"/>
              <a:gd name="T8" fmla="*/ 0 60000 65536"/>
              <a:gd name="T9" fmla="*/ 0 w 21720"/>
              <a:gd name="T10" fmla="*/ 0 h 43200"/>
              <a:gd name="T11" fmla="*/ 21720 w 2172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20" h="43200" fill="none" extrusionOk="0">
                <a:moveTo>
                  <a:pt x="119" y="0"/>
                </a:moveTo>
                <a:cubicBezTo>
                  <a:pt x="12049" y="0"/>
                  <a:pt x="21720" y="9670"/>
                  <a:pt x="21720" y="21600"/>
                </a:cubicBezTo>
                <a:cubicBezTo>
                  <a:pt x="21720" y="33529"/>
                  <a:pt x="12049" y="43200"/>
                  <a:pt x="120" y="43200"/>
                </a:cubicBezTo>
                <a:cubicBezTo>
                  <a:pt x="80" y="43200"/>
                  <a:pt x="40" y="43199"/>
                  <a:pt x="0" y="43199"/>
                </a:cubicBezTo>
              </a:path>
              <a:path w="21720" h="43200" stroke="0" extrusionOk="0">
                <a:moveTo>
                  <a:pt x="119" y="0"/>
                </a:moveTo>
                <a:cubicBezTo>
                  <a:pt x="12049" y="0"/>
                  <a:pt x="21720" y="9670"/>
                  <a:pt x="21720" y="21600"/>
                </a:cubicBezTo>
                <a:cubicBezTo>
                  <a:pt x="21720" y="33529"/>
                  <a:pt x="12049" y="43200"/>
                  <a:pt x="120" y="43200"/>
                </a:cubicBezTo>
                <a:cubicBezTo>
                  <a:pt x="80" y="43200"/>
                  <a:pt x="40" y="43199"/>
                  <a:pt x="0" y="43199"/>
                </a:cubicBezTo>
                <a:lnTo>
                  <a:pt x="120" y="21600"/>
                </a:lnTo>
                <a:close/>
              </a:path>
            </a:pathLst>
          </a:custGeom>
          <a:solidFill>
            <a:srgbClr val="CC00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74" name="Rectangle 1030"/>
          <p:cNvSpPr>
            <a:spLocks noChangeArrowheads="1"/>
          </p:cNvSpPr>
          <p:nvPr/>
        </p:nvSpPr>
        <p:spPr bwMode="auto">
          <a:xfrm>
            <a:off x="322263" y="3362325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Sol</a:t>
            </a:r>
          </a:p>
        </p:txBody>
      </p:sp>
      <p:sp>
        <p:nvSpPr>
          <p:cNvPr id="7175" name="Oval 1031"/>
          <p:cNvSpPr>
            <a:spLocks noChangeArrowheads="1"/>
          </p:cNvSpPr>
          <p:nvPr/>
        </p:nvSpPr>
        <p:spPr bwMode="auto">
          <a:xfrm>
            <a:off x="5030788" y="2973388"/>
            <a:ext cx="1368425" cy="1368425"/>
          </a:xfrm>
          <a:prstGeom prst="ellipse">
            <a:avLst/>
          </a:prstGeom>
          <a:solidFill>
            <a:srgbClr val="3399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  <p:sp>
        <p:nvSpPr>
          <p:cNvPr id="7176" name="Rectangle 1032"/>
          <p:cNvSpPr>
            <a:spLocks noChangeArrowheads="1"/>
          </p:cNvSpPr>
          <p:nvPr/>
        </p:nvSpPr>
        <p:spPr bwMode="auto">
          <a:xfrm>
            <a:off x="5276850" y="3438525"/>
            <a:ext cx="94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solidFill>
                  <a:schemeClr val="accent2"/>
                </a:solidFill>
                <a:latin typeface="Arial" pitchFamily="34" charset="0"/>
              </a:rPr>
              <a:t>Terra</a:t>
            </a:r>
          </a:p>
        </p:txBody>
      </p:sp>
      <p:sp>
        <p:nvSpPr>
          <p:cNvPr id="7177" name="Oval 1033"/>
          <p:cNvSpPr>
            <a:spLocks noChangeArrowheads="1"/>
          </p:cNvSpPr>
          <p:nvPr/>
        </p:nvSpPr>
        <p:spPr bwMode="auto">
          <a:xfrm>
            <a:off x="3963988" y="1830388"/>
            <a:ext cx="3502025" cy="3502025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78" name="Line 1034"/>
          <p:cNvSpPr>
            <a:spLocks noChangeShapeType="1"/>
          </p:cNvSpPr>
          <p:nvPr/>
        </p:nvSpPr>
        <p:spPr bwMode="auto">
          <a:xfrm>
            <a:off x="384175" y="2289175"/>
            <a:ext cx="5483225" cy="6826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79" name="Line 1035"/>
          <p:cNvSpPr>
            <a:spLocks noChangeShapeType="1"/>
          </p:cNvSpPr>
          <p:nvPr/>
        </p:nvSpPr>
        <p:spPr bwMode="auto">
          <a:xfrm flipV="1">
            <a:off x="306388" y="4344988"/>
            <a:ext cx="5483225" cy="6826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80" name="Oval 1036"/>
          <p:cNvSpPr>
            <a:spLocks noChangeArrowheads="1"/>
          </p:cNvSpPr>
          <p:nvPr/>
        </p:nvSpPr>
        <p:spPr bwMode="auto">
          <a:xfrm>
            <a:off x="7242175" y="3470275"/>
            <a:ext cx="376238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  <p:sp>
        <p:nvSpPr>
          <p:cNvPr id="7181" name="Oval 1037"/>
          <p:cNvSpPr>
            <a:spLocks noChangeArrowheads="1"/>
          </p:cNvSpPr>
          <p:nvPr/>
        </p:nvSpPr>
        <p:spPr bwMode="auto">
          <a:xfrm>
            <a:off x="7088188" y="4194175"/>
            <a:ext cx="376237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  <p:sp>
        <p:nvSpPr>
          <p:cNvPr id="7182" name="Oval 1038"/>
          <p:cNvSpPr>
            <a:spLocks noChangeArrowheads="1"/>
          </p:cNvSpPr>
          <p:nvPr/>
        </p:nvSpPr>
        <p:spPr bwMode="auto">
          <a:xfrm>
            <a:off x="6554788" y="4802188"/>
            <a:ext cx="376237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  <p:sp>
        <p:nvSpPr>
          <p:cNvPr id="7183" name="Line 1039"/>
          <p:cNvSpPr>
            <a:spLocks noChangeShapeType="1"/>
          </p:cNvSpPr>
          <p:nvPr/>
        </p:nvSpPr>
        <p:spPr bwMode="auto">
          <a:xfrm>
            <a:off x="611188" y="2363788"/>
            <a:ext cx="4951412" cy="19796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84" name="Line 1040"/>
          <p:cNvSpPr>
            <a:spLocks noChangeShapeType="1"/>
          </p:cNvSpPr>
          <p:nvPr/>
        </p:nvSpPr>
        <p:spPr bwMode="auto">
          <a:xfrm flipV="1">
            <a:off x="534988" y="2973388"/>
            <a:ext cx="5103812" cy="19796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85" name="Rectangle 1041"/>
          <p:cNvSpPr>
            <a:spLocks noChangeArrowheads="1"/>
          </p:cNvSpPr>
          <p:nvPr/>
        </p:nvSpPr>
        <p:spPr bwMode="auto">
          <a:xfrm>
            <a:off x="7935913" y="3438525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Umbra</a:t>
            </a:r>
          </a:p>
        </p:txBody>
      </p:sp>
      <p:sp>
        <p:nvSpPr>
          <p:cNvPr id="7186" name="Rectangle 1042"/>
          <p:cNvSpPr>
            <a:spLocks noChangeArrowheads="1"/>
          </p:cNvSpPr>
          <p:nvPr/>
        </p:nvSpPr>
        <p:spPr bwMode="auto">
          <a:xfrm>
            <a:off x="7470775" y="2447925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latin typeface="Arial" pitchFamily="34" charset="0"/>
              </a:rPr>
              <a:t>Penumbra</a:t>
            </a:r>
          </a:p>
        </p:txBody>
      </p:sp>
      <p:sp>
        <p:nvSpPr>
          <p:cNvPr id="7187" name="Rectangle 1043"/>
          <p:cNvSpPr>
            <a:spLocks noChangeArrowheads="1"/>
          </p:cNvSpPr>
          <p:nvPr/>
        </p:nvSpPr>
        <p:spPr bwMode="auto">
          <a:xfrm>
            <a:off x="7488238" y="4429125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latin typeface="Arial" pitchFamily="34" charset="0"/>
              </a:rPr>
              <a:t>Penumbra</a:t>
            </a:r>
          </a:p>
        </p:txBody>
      </p:sp>
      <p:sp>
        <p:nvSpPr>
          <p:cNvPr id="7188" name="Oval 1044"/>
          <p:cNvSpPr>
            <a:spLocks noChangeArrowheads="1"/>
          </p:cNvSpPr>
          <p:nvPr/>
        </p:nvSpPr>
        <p:spPr bwMode="auto">
          <a:xfrm>
            <a:off x="7164388" y="2820988"/>
            <a:ext cx="376237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  <p:sp>
        <p:nvSpPr>
          <p:cNvPr id="7189" name="Oval 1045"/>
          <p:cNvSpPr>
            <a:spLocks noChangeArrowheads="1"/>
          </p:cNvSpPr>
          <p:nvPr/>
        </p:nvSpPr>
        <p:spPr bwMode="auto">
          <a:xfrm>
            <a:off x="6708775" y="2060575"/>
            <a:ext cx="376238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Lunar Umbral Total</a:t>
            </a:r>
          </a:p>
        </p:txBody>
      </p:sp>
      <p:pic>
        <p:nvPicPr>
          <p:cNvPr id="19459" name="Picture 2" descr="C:\Documents and Settings\andre silva\Meus documentos\CONCURSO_CDCC\apresentações\Imagens\Eclipses e marés\lunar total f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1071563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C:\Documents and Settings\andre silva\Meus documentos\CONCURSO_CDCC\apresentações\Imagens\Eclipses e marés\lunar umbral parci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lum contrast="16000"/>
          </a:blip>
          <a:srcRect/>
          <a:stretch>
            <a:fillRect/>
          </a:stretch>
        </p:blipFill>
        <p:spPr bwMode="auto">
          <a:xfrm>
            <a:off x="598488" y="1223963"/>
            <a:ext cx="7358062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4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umbral </a:t>
            </a:r>
            <a:r>
              <a:rPr lang="pt-BR" sz="44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parcial </a:t>
            </a:r>
            <a:endParaRPr lang="pt-BR" sz="4400" kern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395536" y="836712"/>
            <a:ext cx="8496944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Próximo eclipse total da Lua visível no Brasil: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  <a:hlinkClick r:id="rId3" action="ppaction://hlinkfile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51720" y="2996952"/>
            <a:ext cx="6768752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3" action="ppaction://hlinkfile"/>
              </a:rPr>
              <a:t>15 de abril de 2014</a:t>
            </a: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4" action="ppaction://hlinkfile"/>
              </a:rPr>
              <a:t>27 de setembro de 2015</a:t>
            </a: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Auroras Polares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198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7080A"/>
              </a:clrFrom>
              <a:clrTo>
                <a:srgbClr val="07080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4005064"/>
            <a:ext cx="2760514" cy="2279939"/>
          </a:xfrm>
        </p:spPr>
      </p:pic>
      <p:pic>
        <p:nvPicPr>
          <p:cNvPr id="5" name="Imagem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789040"/>
            <a:ext cx="3078535" cy="2423914"/>
          </a:xfrm>
          <a:prstGeom prst="rect">
            <a:avLst/>
          </a:prstGeom>
        </p:spPr>
      </p:pic>
      <p:pic>
        <p:nvPicPr>
          <p:cNvPr id="6" name="Imagem 5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836712"/>
            <a:ext cx="3672408" cy="2880320"/>
          </a:xfrm>
          <a:prstGeom prst="rect">
            <a:avLst/>
          </a:prstGeom>
        </p:spPr>
      </p:pic>
      <p:pic>
        <p:nvPicPr>
          <p:cNvPr id="7" name="Imagem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692696"/>
            <a:ext cx="4104456" cy="27363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b="1" dirty="0" smtClean="0">
                <a:solidFill>
                  <a:srgbClr val="FFFFFF"/>
                </a:solidFill>
              </a:rPr>
              <a:t>O que é?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851275" cy="820738"/>
          </a:xfrm>
        </p:spPr>
        <p:txBody>
          <a:bodyPr/>
          <a:lstStyle/>
          <a:p>
            <a:pPr marL="341313" indent="-341313" algn="just" eaLnBrk="1" hangingPunct="1">
              <a:spcBef>
                <a:spcPts val="55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400" dirty="0" smtClean="0">
                <a:solidFill>
                  <a:schemeClr val="bg1"/>
                </a:solidFill>
              </a:rPr>
              <a:t>		</a:t>
            </a:r>
            <a:r>
              <a:rPr lang="pt-BR" altLang="pt-BR" sz="2200" dirty="0" smtClean="0">
                <a:solidFill>
                  <a:schemeClr val="bg1"/>
                </a:solidFill>
              </a:rPr>
              <a:t>A Aurora Polar é um fenômeno óptico e luminoso que ocorre nas proximidades das zonas polares através de partículas energizadas vindas do Sol, que pode ser em forma de mancha, ralo, arco, faixa ou véu e ainda diferentes cores, como verde, vermelho, violeta e azul. </a:t>
            </a:r>
          </a:p>
        </p:txBody>
      </p:sp>
      <p:pic>
        <p:nvPicPr>
          <p:cNvPr id="10" name="Espaço Reservado para Conteúdo 9" descr="06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27763" y="404813"/>
            <a:ext cx="3324225" cy="2492375"/>
          </a:xfrm>
        </p:spPr>
      </p:pic>
      <p:pic>
        <p:nvPicPr>
          <p:cNvPr id="11" name="Imagem 10" descr="08012802_blog_uncovering_org_aurora-bore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98913"/>
            <a:ext cx="41402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 descr="aurora_boreal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916113"/>
            <a:ext cx="246538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3890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b="1" smtClean="0">
                <a:solidFill>
                  <a:srgbClr val="FFFFFF"/>
                </a:solidFill>
              </a:rPr>
              <a:t>Desvendando o mistério</a:t>
            </a:r>
          </a:p>
        </p:txBody>
      </p:sp>
      <p:pic>
        <p:nvPicPr>
          <p:cNvPr id="13326" name="Picture 14" descr="http://www.evanog.com/press/wp-content/uploads/2008/03/galileu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96975"/>
            <a:ext cx="2857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 descr="aurora-20-nov-2003-wisconsi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5040560" cy="338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ço Reservado para Conteúdo 14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5256584" cy="486916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t-BR" altLang="pt-BR" sz="2400" dirty="0" smtClean="0">
                <a:solidFill>
                  <a:schemeClr val="bg1"/>
                </a:solidFill>
              </a:rPr>
              <a:t>Aurora boreal  nome designado por Galileu </a:t>
            </a:r>
            <a:r>
              <a:rPr lang="pt-BR" altLang="pt-BR" sz="2400" dirty="0" err="1" smtClean="0">
                <a:solidFill>
                  <a:schemeClr val="bg1"/>
                </a:solidFill>
              </a:rPr>
              <a:t>Galilei</a:t>
            </a:r>
            <a:r>
              <a:rPr lang="pt-BR" altLang="pt-BR" sz="2400" dirty="0" smtClean="0">
                <a:solidFill>
                  <a:schemeClr val="bg1"/>
                </a:solidFill>
              </a:rPr>
              <a:t> em 1621</a:t>
            </a:r>
          </a:p>
        </p:txBody>
      </p:sp>
    </p:spTree>
    <p:extLst>
      <p:ext uri="{BB962C8B-B14F-4D97-AF65-F5344CB8AC3E}">
        <p14:creationId xmlns:p14="http://schemas.microsoft.com/office/powerpoint/2010/main" xmlns="" val="562360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b="1" smtClean="0">
                <a:solidFill>
                  <a:srgbClr val="FFFFFF"/>
                </a:solidFill>
              </a:rPr>
              <a:t>Desvendando o mistério</a:t>
            </a:r>
          </a:p>
        </p:txBody>
      </p:sp>
      <p:pic>
        <p:nvPicPr>
          <p:cNvPr id="48130" name="Picture 2" descr="http://upload.wikimedia.org/wikipedia/commons/thumb/7/76/Captainjamescookportrait.jpg/174px-Captainjamescookportra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288528" cy="288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 descr="Aurora_Borealis_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374441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ço Reservado para Conteúdo 14"/>
          <p:cNvSpPr>
            <a:spLocks noGrp="1"/>
          </p:cNvSpPr>
          <p:nvPr>
            <p:ph sz="half" idx="1"/>
          </p:nvPr>
        </p:nvSpPr>
        <p:spPr>
          <a:xfrm>
            <a:off x="1835696" y="5229200"/>
            <a:ext cx="6984776" cy="4524375"/>
          </a:xfrm>
        </p:spPr>
        <p:txBody>
          <a:bodyPr/>
          <a:lstStyle/>
          <a:p>
            <a:pPr marL="0" indent="0" algn="just" eaLnBrk="1" hangingPunct="1"/>
            <a:r>
              <a:rPr lang="pt-BR" altLang="pt-BR" sz="2200" dirty="0" smtClean="0">
                <a:solidFill>
                  <a:schemeClr val="bg1"/>
                </a:solidFill>
              </a:rPr>
              <a:t>		James Cook presencia o mesmo fenômeno no século XVIII no hemisfério sul, denominando o efeito de ‘aurora austral’</a:t>
            </a:r>
          </a:p>
        </p:txBody>
      </p:sp>
    </p:spTree>
    <p:extLst>
      <p:ext uri="{BB962C8B-B14F-4D97-AF65-F5344CB8AC3E}">
        <p14:creationId xmlns:p14="http://schemas.microsoft.com/office/powerpoint/2010/main" xmlns="" val="1716228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b="1" dirty="0" smtClean="0">
                <a:solidFill>
                  <a:srgbClr val="FFFFFF"/>
                </a:solidFill>
              </a:rPr>
              <a:t>Mecanismo</a:t>
            </a:r>
          </a:p>
        </p:txBody>
      </p:sp>
      <p:pic>
        <p:nvPicPr>
          <p:cNvPr id="19459" name="Imagem 5" descr="magnetosfera_esquem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7233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2155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b="1" dirty="0" smtClean="0">
                <a:solidFill>
                  <a:srgbClr val="FFFFFF"/>
                </a:solidFill>
              </a:rPr>
              <a:t>Mecanismo</a:t>
            </a:r>
          </a:p>
        </p:txBody>
      </p:sp>
      <p:pic>
        <p:nvPicPr>
          <p:cNvPr id="20483" name="Picture 8" descr="F:\Auroras polares SA\Geomagnetic storm - Wikipedia, the free encyclopedia_files\400px-Magnetosphere_rendi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5433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15789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1196752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b="1" dirty="0" smtClean="0">
                <a:solidFill>
                  <a:srgbClr val="FFFFFF"/>
                </a:solidFill>
              </a:rPr>
              <a:t>Mecanismo</a:t>
            </a:r>
          </a:p>
        </p:txBody>
      </p:sp>
      <p:pic>
        <p:nvPicPr>
          <p:cNvPr id="24579" name="Imagem 5" descr="Aurora boreal 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810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Imagem 6" descr="Aurora_Boreal_Alaska_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412908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64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b="1" dirty="0" smtClean="0">
                <a:solidFill>
                  <a:srgbClr val="FFFFFF"/>
                </a:solidFill>
              </a:rPr>
              <a:t>Mecanismo</a:t>
            </a:r>
          </a:p>
        </p:txBody>
      </p:sp>
      <p:pic>
        <p:nvPicPr>
          <p:cNvPr id="25603" name="Imagem 8" descr="aurora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5232" y="692696"/>
            <a:ext cx="513876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m 7" descr="aurora_boreal_nasa_200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4608513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7751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403648" y="476672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b="1" dirty="0" smtClean="0">
                <a:solidFill>
                  <a:srgbClr val="FFFFFF"/>
                </a:solidFill>
              </a:rPr>
              <a:t>Desvendando o mistério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154613" cy="415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1671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2339752" y="332656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b="1" dirty="0" smtClean="0">
                <a:solidFill>
                  <a:srgbClr val="FFFFFF"/>
                </a:solidFill>
              </a:rPr>
              <a:t>Auroras artificiais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735288" y="5949280"/>
            <a:ext cx="6408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dirty="0" smtClean="0">
                <a:solidFill>
                  <a:schemeClr val="bg1"/>
                </a:solidFill>
              </a:rPr>
              <a:t> </a:t>
            </a:r>
            <a:r>
              <a:rPr lang="pt-BR" altLang="pt-BR" dirty="0">
                <a:solidFill>
                  <a:schemeClr val="bg1"/>
                </a:solidFill>
              </a:rPr>
              <a:t>resultado de um </a:t>
            </a:r>
            <a:r>
              <a:rPr lang="pt-BR" altLang="pt-BR" dirty="0" smtClean="0">
                <a:solidFill>
                  <a:schemeClr val="bg1"/>
                </a:solidFill>
              </a:rPr>
              <a:t>teste nuclear </a:t>
            </a:r>
            <a:r>
              <a:rPr lang="pt-BR" altLang="pt-BR" dirty="0">
                <a:solidFill>
                  <a:schemeClr val="bg1"/>
                </a:solidFill>
              </a:rPr>
              <a:t>estadunidense</a:t>
            </a:r>
          </a:p>
        </p:txBody>
      </p:sp>
      <p:pic>
        <p:nvPicPr>
          <p:cNvPr id="76802" name="Picture 2" descr="Ficheiro:Starfish Prime aurora from Honolulu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6943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2636912"/>
            <a:ext cx="91440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Chuva de Meteoros</a:t>
            </a:r>
            <a:endParaRPr lang="pt-BR" sz="7200" b="1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835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Eclipses</a:t>
            </a:r>
            <a:endParaRPr lang="pt-B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27584" y="2333043"/>
            <a:ext cx="7772400" cy="507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pt-BR" altLang="pt-BR" sz="3600" dirty="0" smtClean="0">
                <a:solidFill>
                  <a:schemeClr val="bg1"/>
                </a:solidFill>
              </a:rPr>
              <a:t>- Asteroide</a:t>
            </a:r>
            <a:br>
              <a:rPr lang="pt-BR" altLang="pt-BR" sz="3600" dirty="0" smtClean="0">
                <a:solidFill>
                  <a:schemeClr val="bg1"/>
                </a:solidFill>
              </a:rPr>
            </a:br>
            <a:r>
              <a:rPr lang="pt-BR" altLang="pt-BR" sz="3600" dirty="0" smtClean="0">
                <a:solidFill>
                  <a:schemeClr val="bg1"/>
                </a:solidFill>
              </a:rPr>
              <a:t/>
            </a:r>
            <a:br>
              <a:rPr lang="pt-BR" altLang="pt-BR" sz="3600" dirty="0" smtClean="0">
                <a:solidFill>
                  <a:schemeClr val="bg1"/>
                </a:solidFill>
              </a:rPr>
            </a:br>
            <a:r>
              <a:rPr lang="pt-BR" altLang="pt-BR" sz="3600" dirty="0" smtClean="0">
                <a:solidFill>
                  <a:schemeClr val="bg1"/>
                </a:solidFill>
              </a:rPr>
              <a:t>- Meteoroides</a:t>
            </a:r>
            <a:r>
              <a:rPr lang="pt-BR" altLang="pt-BR" sz="3600" b="1" dirty="0" smtClean="0">
                <a:solidFill>
                  <a:schemeClr val="bg1"/>
                </a:solidFill>
              </a:rPr>
              <a:t/>
            </a:r>
            <a:br>
              <a:rPr lang="pt-BR" altLang="pt-BR" sz="3600" b="1" dirty="0" smtClean="0">
                <a:solidFill>
                  <a:schemeClr val="bg1"/>
                </a:solidFill>
              </a:rPr>
            </a:br>
            <a:r>
              <a:rPr lang="pt-BR" altLang="pt-BR" sz="3600" b="1" dirty="0" smtClean="0">
                <a:solidFill>
                  <a:schemeClr val="bg1"/>
                </a:solidFill>
              </a:rPr>
              <a:t/>
            </a:r>
            <a:br>
              <a:rPr lang="pt-BR" altLang="pt-BR" sz="3600" b="1" dirty="0" smtClean="0">
                <a:solidFill>
                  <a:schemeClr val="bg1"/>
                </a:solidFill>
              </a:rPr>
            </a:br>
            <a:r>
              <a:rPr lang="pt-BR" altLang="pt-BR" sz="3600" b="1" dirty="0" smtClean="0">
                <a:solidFill>
                  <a:schemeClr val="bg1"/>
                </a:solidFill>
              </a:rPr>
              <a:t>-</a:t>
            </a:r>
            <a:r>
              <a:rPr lang="pt-BR" altLang="pt-BR" sz="3600" dirty="0" smtClean="0">
                <a:solidFill>
                  <a:schemeClr val="bg1"/>
                </a:solidFill>
              </a:rPr>
              <a:t> Meteoros </a:t>
            </a:r>
            <a:br>
              <a:rPr lang="pt-BR" altLang="pt-BR" sz="3600" dirty="0" smtClean="0">
                <a:solidFill>
                  <a:schemeClr val="bg1"/>
                </a:solidFill>
              </a:rPr>
            </a:br>
            <a:r>
              <a:rPr lang="pt-BR" altLang="pt-BR" sz="3600" dirty="0" smtClean="0">
                <a:solidFill>
                  <a:schemeClr val="bg1"/>
                </a:solidFill>
              </a:rPr>
              <a:t/>
            </a:r>
            <a:br>
              <a:rPr lang="pt-BR" altLang="pt-BR" sz="3600" dirty="0" smtClean="0">
                <a:solidFill>
                  <a:schemeClr val="bg1"/>
                </a:solidFill>
              </a:rPr>
            </a:br>
            <a:r>
              <a:rPr lang="pt-BR" altLang="pt-BR" sz="3600" dirty="0" smtClean="0">
                <a:solidFill>
                  <a:schemeClr val="bg1"/>
                </a:solidFill>
              </a:rPr>
              <a:t>- Meteorito </a:t>
            </a:r>
            <a:br>
              <a:rPr lang="pt-BR" altLang="pt-BR" sz="3600" dirty="0" smtClean="0">
                <a:solidFill>
                  <a:schemeClr val="bg1"/>
                </a:solidFill>
              </a:rPr>
            </a:br>
            <a:r>
              <a:rPr lang="pt-BR" altLang="pt-BR" sz="3600" dirty="0">
                <a:solidFill>
                  <a:schemeClr val="bg1"/>
                </a:solidFill>
              </a:rPr>
              <a:t/>
            </a:r>
            <a:br>
              <a:rPr lang="pt-BR" altLang="pt-BR" sz="3600" dirty="0">
                <a:solidFill>
                  <a:schemeClr val="bg1"/>
                </a:solidFill>
              </a:rPr>
            </a:br>
            <a:endParaRPr lang="pt-BR" altLang="pt-BR" sz="36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9024" y="105273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chemeClr val="bg1"/>
                </a:solidFill>
              </a:rPr>
              <a:t>Vamos entender o que é:</a:t>
            </a:r>
            <a:endParaRPr lang="pt-BR" sz="40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772400" cy="1143000"/>
          </a:xfrm>
        </p:spPr>
        <p:txBody>
          <a:bodyPr/>
          <a:lstStyle/>
          <a:p>
            <a:r>
              <a:rPr lang="pt-BR" sz="3200" b="0" dirty="0" smtClean="0">
                <a:solidFill>
                  <a:schemeClr val="bg1"/>
                </a:solidFill>
              </a:rPr>
              <a:t>Os </a:t>
            </a:r>
            <a:r>
              <a:rPr lang="pt-BR" sz="3200" dirty="0" smtClean="0">
                <a:solidFill>
                  <a:schemeClr val="bg1"/>
                </a:solidFill>
              </a:rPr>
              <a:t>asteroides</a:t>
            </a:r>
            <a:r>
              <a:rPr lang="pt-BR" sz="3200" b="0" dirty="0" smtClean="0">
                <a:solidFill>
                  <a:schemeClr val="bg1"/>
                </a:solidFill>
              </a:rPr>
              <a:t> são corpos rochosos e metálicos que possuem órbita definida ao redor do Sol. </a:t>
            </a:r>
            <a:br>
              <a:rPr lang="pt-BR" sz="3200" b="0" dirty="0" smtClean="0">
                <a:solidFill>
                  <a:schemeClr val="bg1"/>
                </a:solidFill>
              </a:rPr>
            </a:br>
            <a:r>
              <a:rPr lang="pt-BR" b="0" dirty="0" smtClean="0">
                <a:solidFill>
                  <a:schemeClr val="bg1"/>
                </a:solidFill>
              </a:rPr>
              <a:t/>
            </a:r>
            <a:br>
              <a:rPr lang="pt-BR" b="0" dirty="0" smtClean="0">
                <a:solidFill>
                  <a:schemeClr val="bg1"/>
                </a:solidFill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815408" y="3356992"/>
            <a:ext cx="5328592" cy="4403725"/>
          </a:xfrm>
        </p:spPr>
        <p:txBody>
          <a:bodyPr/>
          <a:lstStyle/>
          <a:p>
            <a:pPr>
              <a:buNone/>
            </a:pPr>
            <a:r>
              <a:rPr lang="pt-BR" b="0" dirty="0" smtClean="0">
                <a:solidFill>
                  <a:schemeClr val="bg1"/>
                </a:solidFill>
              </a:rPr>
              <a:t>   Possuem, geralmente,  centenas de quilômetros.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3840254" cy="263574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772400" cy="1143000"/>
          </a:xfrm>
        </p:spPr>
        <p:txBody>
          <a:bodyPr/>
          <a:lstStyle/>
          <a:p>
            <a:pPr algn="just"/>
            <a:r>
              <a:rPr lang="pt-BR" sz="3200" u="sng" dirty="0" smtClean="0">
                <a:solidFill>
                  <a:schemeClr val="bg1"/>
                </a:solidFill>
              </a:rPr>
              <a:t>Meteoroides:</a:t>
            </a:r>
            <a:r>
              <a:rPr lang="pt-BR" sz="2400" u="sng" dirty="0" smtClean="0">
                <a:solidFill>
                  <a:schemeClr val="bg1"/>
                </a:solidFill>
              </a:rPr>
              <a:t/>
            </a:r>
            <a:br>
              <a:rPr lang="pt-BR" sz="2400" u="sng" dirty="0" smtClean="0">
                <a:solidFill>
                  <a:schemeClr val="bg1"/>
                </a:solidFill>
              </a:rPr>
            </a:br>
            <a:r>
              <a:rPr lang="pt-BR" sz="2400" u="sng" dirty="0" smtClean="0">
                <a:solidFill>
                  <a:schemeClr val="bg1"/>
                </a:solidFill>
              </a:rPr>
              <a:t/>
            </a:r>
            <a:br>
              <a:rPr lang="pt-BR" sz="2400" u="sng" dirty="0" smtClean="0">
                <a:solidFill>
                  <a:schemeClr val="bg1"/>
                </a:solidFill>
              </a:rPr>
            </a:br>
            <a:r>
              <a:rPr lang="pt-BR" sz="2400" b="0" dirty="0" smtClean="0">
                <a:solidFill>
                  <a:schemeClr val="bg1"/>
                </a:solidFill>
              </a:rPr>
              <a:t> São fragmentos de materiais que vagueiam pelo espaço que possuem dimensões significativamente menores que um asteroide e significativamente maiores que um átomo ou molécula, distinguindo-os dos asteroides- objetos maiores, ou da poeira interestelar- objetos micrométricos ou menores.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3" name="Imagem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9384" y="3717032"/>
            <a:ext cx="5544616" cy="31409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u="sng" dirty="0" smtClean="0">
                <a:solidFill>
                  <a:schemeClr val="bg1"/>
                </a:solidFill>
              </a:rPr>
              <a:t>METEOROS</a:t>
            </a:r>
            <a:endParaRPr lang="pt-BR" sz="2800" u="sng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916832"/>
            <a:ext cx="10502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bg1"/>
                </a:solidFill>
              </a:rPr>
              <a:t>Meteoro</a:t>
            </a:r>
            <a:r>
              <a:rPr lang="pt-BR" sz="2800" b="0" dirty="0" smtClean="0">
                <a:solidFill>
                  <a:schemeClr val="bg1"/>
                </a:solidFill>
              </a:rPr>
              <a:t>, chamado popularmente de </a:t>
            </a:r>
            <a:r>
              <a:rPr lang="pt-BR" sz="2800" dirty="0" smtClean="0">
                <a:solidFill>
                  <a:schemeClr val="bg1"/>
                </a:solidFill>
              </a:rPr>
              <a:t>estrela cadente</a:t>
            </a:r>
            <a:r>
              <a:rPr lang="pt-BR" sz="2800" b="0" dirty="0" smtClean="0">
                <a:solidFill>
                  <a:schemeClr val="bg1"/>
                </a:solidFill>
              </a:rPr>
              <a:t>, </a:t>
            </a:r>
          </a:p>
          <a:p>
            <a:pPr algn="just"/>
            <a:r>
              <a:rPr lang="pt-BR" sz="2800" b="0" dirty="0" smtClean="0">
                <a:solidFill>
                  <a:schemeClr val="bg1"/>
                </a:solidFill>
              </a:rPr>
              <a:t>designa-se o fenômeno luminoso observado quando</a:t>
            </a:r>
          </a:p>
          <a:p>
            <a:pPr algn="just"/>
            <a:r>
              <a:rPr lang="pt-BR" sz="2800" b="0" dirty="0" smtClean="0">
                <a:solidFill>
                  <a:schemeClr val="bg1"/>
                </a:solidFill>
              </a:rPr>
              <a:t>da passagem de um meteoroide pela atmosfera terrestre</a:t>
            </a:r>
            <a:r>
              <a:rPr lang="pt-BR" b="0" dirty="0" smtClean="0"/>
              <a:t>.</a:t>
            </a:r>
            <a:endParaRPr lang="pt-BR" dirty="0"/>
          </a:p>
        </p:txBody>
      </p:sp>
      <p:pic>
        <p:nvPicPr>
          <p:cNvPr id="4" name="Imagem 3" descr="impactometeori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1" y="3645024"/>
            <a:ext cx="5292080" cy="321297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785813"/>
            <a:ext cx="5832475" cy="587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1267" name="CaixaDeTexto 11"/>
          <p:cNvSpPr txBox="1">
            <a:spLocks noChangeArrowheads="1"/>
          </p:cNvSpPr>
          <p:nvPr/>
        </p:nvSpPr>
        <p:spPr bwMode="auto">
          <a:xfrm>
            <a:off x="0" y="0"/>
            <a:ext cx="904049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500" b="1" dirty="0" smtClean="0">
                <a:solidFill>
                  <a:schemeClr val="bg1"/>
                </a:solidFill>
              </a:rPr>
              <a:t>Os meteoros ocorrem </a:t>
            </a:r>
            <a:r>
              <a:rPr lang="pt-BR" altLang="pt-BR" sz="3500" b="1" dirty="0">
                <a:solidFill>
                  <a:schemeClr val="bg1"/>
                </a:solidFill>
              </a:rPr>
              <a:t>de duas formas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52400" y="938213"/>
            <a:ext cx="5832475" cy="587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CaixaDeTexto 8"/>
          <p:cNvSpPr txBox="1">
            <a:spLocks noChangeArrowheads="1"/>
          </p:cNvSpPr>
          <p:nvPr/>
        </p:nvSpPr>
        <p:spPr bwMode="auto">
          <a:xfrm>
            <a:off x="6251575" y="4633913"/>
            <a:ext cx="18986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300">
                <a:solidFill>
                  <a:schemeClr val="bg1"/>
                </a:solidFill>
              </a:rPr>
              <a:t>Chuvas</a:t>
            </a:r>
          </a:p>
        </p:txBody>
      </p:sp>
      <p:sp>
        <p:nvSpPr>
          <p:cNvPr id="14" name="CaixaDeTexto 12"/>
          <p:cNvSpPr txBox="1">
            <a:spLocks noChangeArrowheads="1"/>
          </p:cNvSpPr>
          <p:nvPr/>
        </p:nvSpPr>
        <p:spPr bwMode="auto">
          <a:xfrm>
            <a:off x="993775" y="3214688"/>
            <a:ext cx="20812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300" dirty="0">
                <a:solidFill>
                  <a:schemeClr val="bg1"/>
                </a:solidFill>
              </a:rPr>
              <a:t>Esporádicos</a:t>
            </a:r>
          </a:p>
        </p:txBody>
      </p:sp>
      <p:pic>
        <p:nvPicPr>
          <p:cNvPr id="16" name="Imagem 13" descr="leon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311275"/>
            <a:ext cx="47148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16" descr="leoori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1163" y="3810000"/>
            <a:ext cx="4800601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6601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003300"/>
            <a:ext cx="5184775" cy="587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2291" name="CaixaDeTexto 11"/>
          <p:cNvSpPr txBox="1">
            <a:spLocks noChangeArrowheads="1"/>
          </p:cNvSpPr>
          <p:nvPr/>
        </p:nvSpPr>
        <p:spPr bwMode="auto">
          <a:xfrm>
            <a:off x="785813" y="360363"/>
            <a:ext cx="65722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500" b="1" dirty="0">
                <a:solidFill>
                  <a:schemeClr val="bg1"/>
                </a:solidFill>
              </a:rPr>
              <a:t>Chuvas de Meteoros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52400" y="1155700"/>
            <a:ext cx="5184775" cy="587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2296" name="CaixaDeTexto 7"/>
          <p:cNvSpPr txBox="1">
            <a:spLocks noChangeArrowheads="1"/>
          </p:cNvSpPr>
          <p:nvPr/>
        </p:nvSpPr>
        <p:spPr bwMode="auto">
          <a:xfrm>
            <a:off x="857250" y="2687638"/>
            <a:ext cx="38576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pt-BR" altLang="pt-BR" sz="2000" dirty="0">
                <a:solidFill>
                  <a:schemeClr val="bg1"/>
                </a:solidFill>
              </a:rPr>
              <a:t>   Normalmente observamos meteoros esporádicos, porém a Terra pode encontrar uma grande quantidade de poeira/escombros (</a:t>
            </a:r>
            <a:r>
              <a:rPr lang="pt-BR" altLang="pt-BR" sz="2000" dirty="0" err="1">
                <a:solidFill>
                  <a:schemeClr val="bg1"/>
                </a:solidFill>
              </a:rPr>
              <a:t>meteoróides</a:t>
            </a:r>
            <a:r>
              <a:rPr lang="pt-BR" altLang="pt-BR" sz="2000" dirty="0">
                <a:solidFill>
                  <a:schemeClr val="bg1"/>
                </a:solidFill>
              </a:rPr>
              <a:t>) em sua trajetória, ocasionando os chuveiros, que devido a essas características podem ser previstos.</a:t>
            </a:r>
          </a:p>
          <a:p>
            <a:pPr algn="just" eaLnBrk="1" hangingPunct="1">
              <a:buFont typeface="Arial" charset="0"/>
              <a:buChar char="•"/>
            </a:pPr>
            <a:endParaRPr lang="pt-BR" altLang="pt-BR" sz="2000" dirty="0">
              <a:solidFill>
                <a:schemeClr val="bg1"/>
              </a:solidFill>
            </a:endParaRPr>
          </a:p>
        </p:txBody>
      </p:sp>
      <p:pic>
        <p:nvPicPr>
          <p:cNvPr id="12297" name="Imagem 8" descr="comet_orbit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9675" y="2500313"/>
            <a:ext cx="32670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9193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CaixaDeTexto 11"/>
          <p:cNvSpPr txBox="1">
            <a:spLocks noChangeArrowheads="1"/>
          </p:cNvSpPr>
          <p:nvPr/>
        </p:nvSpPr>
        <p:spPr bwMode="auto">
          <a:xfrm>
            <a:off x="928688" y="357188"/>
            <a:ext cx="32112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4000" b="1" dirty="0">
                <a:solidFill>
                  <a:schemeClr val="bg1"/>
                </a:solidFill>
              </a:rPr>
              <a:t>Meteoritos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643312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4427984" y="3789040"/>
            <a:ext cx="40719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2000" b="1" u="sng" dirty="0">
                <a:solidFill>
                  <a:schemeClr val="bg1"/>
                </a:solidFill>
              </a:rPr>
              <a:t>Meteorito </a:t>
            </a:r>
            <a:r>
              <a:rPr lang="pt-BR" altLang="pt-BR" sz="2000" dirty="0">
                <a:solidFill>
                  <a:schemeClr val="bg1"/>
                </a:solidFill>
              </a:rPr>
              <a:t>é um </a:t>
            </a:r>
            <a:r>
              <a:rPr lang="pt-BR" altLang="pt-BR" sz="2000" dirty="0" err="1">
                <a:solidFill>
                  <a:schemeClr val="bg1"/>
                </a:solidFill>
              </a:rPr>
              <a:t>meteoróide</a:t>
            </a:r>
            <a:r>
              <a:rPr lang="pt-BR" altLang="pt-BR" sz="2000" dirty="0">
                <a:solidFill>
                  <a:schemeClr val="bg1"/>
                </a:solidFill>
              </a:rPr>
              <a:t> que atinge a superfície da Terra ou outro corpo do Sistema Solar sem ser completamente vaporizado.</a:t>
            </a:r>
          </a:p>
        </p:txBody>
      </p:sp>
      <p:sp>
        <p:nvSpPr>
          <p:cNvPr id="15370" name="CaixaDeTexto 6"/>
          <p:cNvSpPr txBox="1">
            <a:spLocks noChangeArrowheads="1"/>
          </p:cNvSpPr>
          <p:nvPr/>
        </p:nvSpPr>
        <p:spPr bwMode="auto">
          <a:xfrm>
            <a:off x="899592" y="1700808"/>
            <a:ext cx="7358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2000" dirty="0">
                <a:solidFill>
                  <a:schemeClr val="bg1"/>
                </a:solidFill>
              </a:rPr>
              <a:t>Tamanhos de </a:t>
            </a:r>
            <a:r>
              <a:rPr lang="pt-BR" altLang="pt-BR" sz="2000" dirty="0" err="1">
                <a:solidFill>
                  <a:schemeClr val="bg1"/>
                </a:solidFill>
              </a:rPr>
              <a:t>meteoróides</a:t>
            </a:r>
            <a:r>
              <a:rPr lang="pt-BR" altLang="pt-BR" sz="2000" dirty="0">
                <a:solidFill>
                  <a:schemeClr val="bg1"/>
                </a:solidFill>
              </a:rPr>
              <a:t> variam de poucas gramas (como um grão de arroz, quilos, ou até mesmo toneladas).</a:t>
            </a:r>
          </a:p>
        </p:txBody>
      </p:sp>
    </p:spTree>
    <p:extLst>
      <p:ext uri="{BB962C8B-B14F-4D97-AF65-F5344CB8AC3E}">
        <p14:creationId xmlns:p14="http://schemas.microsoft.com/office/powerpoint/2010/main" xmlns="" val="362834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34925" y="928688"/>
            <a:ext cx="3311525" cy="587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6387" name="CaixaDeTexto 11"/>
          <p:cNvSpPr txBox="1">
            <a:spLocks noChangeArrowheads="1"/>
          </p:cNvSpPr>
          <p:nvPr/>
        </p:nvSpPr>
        <p:spPr bwMode="auto">
          <a:xfrm>
            <a:off x="928688" y="357188"/>
            <a:ext cx="25003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500" b="1">
                <a:solidFill>
                  <a:srgbClr val="A0BF61"/>
                </a:solidFill>
              </a:rPr>
              <a:t>Meteoritos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17475" y="1081088"/>
            <a:ext cx="3311525" cy="587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428750"/>
            <a:ext cx="3322637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8"/>
          <p:cNvSpPr txBox="1">
            <a:spLocks noChangeArrowheads="1"/>
          </p:cNvSpPr>
          <p:nvPr/>
        </p:nvSpPr>
        <p:spPr bwMode="auto">
          <a:xfrm>
            <a:off x="431800" y="1987550"/>
            <a:ext cx="38544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000" dirty="0" err="1">
                <a:solidFill>
                  <a:schemeClr val="bg1"/>
                </a:solidFill>
                <a:latin typeface="Calibri" pitchFamily="34" charset="0"/>
              </a:rPr>
              <a:t>Hoba</a:t>
            </a:r>
            <a:r>
              <a:rPr lang="pt-BR" altLang="pt-BR" sz="2000" dirty="0">
                <a:solidFill>
                  <a:schemeClr val="bg1"/>
                </a:solidFill>
                <a:latin typeface="Calibri" pitchFamily="34" charset="0"/>
              </a:rPr>
              <a:t> West: 60 toneladas encontrado em </a:t>
            </a:r>
            <a:r>
              <a:rPr lang="pt-BR" altLang="pt-BR" sz="2000" dirty="0" err="1">
                <a:solidFill>
                  <a:schemeClr val="bg1"/>
                </a:solidFill>
                <a:latin typeface="Calibri" pitchFamily="34" charset="0"/>
              </a:rPr>
              <a:t>Grootfontein</a:t>
            </a:r>
            <a:r>
              <a:rPr lang="pt-BR" altLang="pt-BR" sz="20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pt-BR" altLang="pt-BR" sz="2000" dirty="0" err="1">
                <a:solidFill>
                  <a:schemeClr val="bg1"/>
                </a:solidFill>
                <a:latin typeface="Calibri" pitchFamily="34" charset="0"/>
              </a:rPr>
              <a:t>Namibia</a:t>
            </a:r>
            <a:r>
              <a:rPr lang="pt-BR" altLang="pt-BR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t-BR" altLang="pt-BR" dirty="0">
                <a:solidFill>
                  <a:srgbClr val="FFFF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4286250"/>
            <a:ext cx="3014662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0"/>
          <p:cNvSpPr txBox="1">
            <a:spLocks noChangeArrowheads="1"/>
          </p:cNvSpPr>
          <p:nvPr/>
        </p:nvSpPr>
        <p:spPr bwMode="auto">
          <a:xfrm>
            <a:off x="4429125" y="5068888"/>
            <a:ext cx="3714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000" dirty="0">
                <a:solidFill>
                  <a:schemeClr val="bg1"/>
                </a:solidFill>
                <a:latin typeface="Calibri" pitchFamily="34" charset="0"/>
              </a:rPr>
              <a:t>Encontrado no Pico </a:t>
            </a:r>
            <a:r>
              <a:rPr lang="pt-BR" altLang="pt-BR" sz="2000" dirty="0" err="1">
                <a:solidFill>
                  <a:schemeClr val="bg1"/>
                </a:solidFill>
                <a:latin typeface="Calibri" pitchFamily="34" charset="0"/>
              </a:rPr>
              <a:t>Reckling</a:t>
            </a:r>
            <a:r>
              <a:rPr lang="pt-BR" altLang="pt-BR" sz="2000" dirty="0">
                <a:solidFill>
                  <a:schemeClr val="bg1"/>
                </a:solidFill>
                <a:latin typeface="Calibri" pitchFamily="34" charset="0"/>
              </a:rPr>
              <a:t>, na </a:t>
            </a:r>
            <a:r>
              <a:rPr lang="pt-BR" altLang="pt-BR" sz="2000" dirty="0" err="1">
                <a:solidFill>
                  <a:schemeClr val="bg1"/>
                </a:solidFill>
                <a:latin typeface="Calibri" pitchFamily="34" charset="0"/>
              </a:rPr>
              <a:t>Antarctida</a:t>
            </a:r>
            <a:r>
              <a:rPr lang="pt-BR" altLang="pt-BR" sz="2000" dirty="0">
                <a:solidFill>
                  <a:schemeClr val="bg1"/>
                </a:solidFill>
                <a:latin typeface="Calibri" pitchFamily="34" charset="0"/>
              </a:rPr>
              <a:t> – Fragmento de </a:t>
            </a:r>
            <a:r>
              <a:rPr lang="pt-BR" altLang="pt-BR" sz="2000" dirty="0" err="1">
                <a:solidFill>
                  <a:schemeClr val="bg1"/>
                </a:solidFill>
                <a:latin typeface="Calibri" pitchFamily="34" charset="0"/>
              </a:rPr>
              <a:t>asteróide</a:t>
            </a:r>
            <a:r>
              <a:rPr lang="pt-BR" altLang="pt-BR" sz="20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80599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973138"/>
            <a:ext cx="3995738" cy="587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31747" name="CaixaDeTexto 4"/>
          <p:cNvSpPr txBox="1">
            <a:spLocks noChangeArrowheads="1"/>
          </p:cNvSpPr>
          <p:nvPr/>
        </p:nvSpPr>
        <p:spPr bwMode="auto">
          <a:xfrm>
            <a:off x="785813" y="366713"/>
            <a:ext cx="46434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500" b="1">
                <a:solidFill>
                  <a:srgbClr val="A0BF61"/>
                </a:solidFill>
              </a:rPr>
              <a:t>Cratera Meteor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2400" y="1125538"/>
            <a:ext cx="3995738" cy="587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31749" name="CaixaDeTexto 6"/>
          <p:cNvSpPr txBox="1">
            <a:spLocks noChangeArrowheads="1"/>
          </p:cNvSpPr>
          <p:nvPr/>
        </p:nvSpPr>
        <p:spPr bwMode="auto">
          <a:xfrm>
            <a:off x="571500" y="1857375"/>
            <a:ext cx="778668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2000">
                <a:solidFill>
                  <a:schemeClr val="bg1"/>
                </a:solidFill>
              </a:rPr>
              <a:t>A cratera de impacto mais famosa é a Meteor:</a:t>
            </a:r>
          </a:p>
          <a:p>
            <a:pPr algn="just" eaLnBrk="1" hangingPunct="1"/>
            <a:endParaRPr lang="pt-BR" altLang="pt-BR" sz="2000">
              <a:solidFill>
                <a:schemeClr val="bg1"/>
              </a:solidFill>
            </a:endParaRPr>
          </a:p>
          <a:p>
            <a:pPr algn="just" eaLnBrk="1" hangingPunct="1">
              <a:buFont typeface="Arial" charset="0"/>
              <a:buChar char="•"/>
            </a:pPr>
            <a:endParaRPr lang="pt-BR" altLang="pt-BR" sz="2000">
              <a:solidFill>
                <a:schemeClr val="bg1"/>
              </a:solidFill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pt-BR" altLang="pt-BR" sz="2000">
                <a:solidFill>
                  <a:schemeClr val="bg1"/>
                </a:solidFill>
              </a:rPr>
              <a:t>  1,2Km de diâmetro</a:t>
            </a:r>
          </a:p>
          <a:p>
            <a:pPr algn="just" eaLnBrk="1" hangingPunct="1">
              <a:buFont typeface="Arial" charset="0"/>
              <a:buChar char="•"/>
            </a:pPr>
            <a:endParaRPr lang="pt-BR" altLang="pt-BR" sz="2000">
              <a:solidFill>
                <a:schemeClr val="bg1"/>
              </a:solidFill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pt-BR" altLang="pt-BR" sz="2000">
                <a:solidFill>
                  <a:schemeClr val="bg1"/>
                </a:solidFill>
              </a:rPr>
              <a:t> Localizada no Arizona - EUA</a:t>
            </a:r>
          </a:p>
          <a:p>
            <a:pPr algn="just" eaLnBrk="1" hangingPunct="1"/>
            <a:endParaRPr lang="pt-BR" altLang="pt-BR" sz="2000">
              <a:solidFill>
                <a:schemeClr val="bg1"/>
              </a:solidFill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pt-BR" altLang="pt-BR" sz="2000">
                <a:solidFill>
                  <a:schemeClr val="bg1"/>
                </a:solidFill>
              </a:rPr>
              <a:t> Aproximadamente 49 000 anos</a:t>
            </a:r>
          </a:p>
          <a:p>
            <a:pPr algn="just" eaLnBrk="1" hangingPunct="1"/>
            <a:endParaRPr lang="pt-BR" altLang="pt-BR" sz="2000">
              <a:solidFill>
                <a:schemeClr val="bg1"/>
              </a:solidFill>
            </a:endParaRPr>
          </a:p>
          <a:p>
            <a:pPr algn="just" eaLnBrk="1" hangingPunct="1"/>
            <a:endParaRPr lang="pt-BR" altLang="pt-BR" sz="2000">
              <a:solidFill>
                <a:schemeClr val="bg1"/>
              </a:solidFill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pt-BR" altLang="pt-BR" sz="2000">
                <a:solidFill>
                  <a:schemeClr val="bg1"/>
                </a:solidFill>
              </a:rPr>
              <a:t> Cratera equivalente a uma </a:t>
            </a:r>
          </a:p>
          <a:p>
            <a:pPr algn="just" eaLnBrk="1" hangingPunct="1"/>
            <a:r>
              <a:rPr lang="pt-BR" altLang="pt-BR" sz="2000">
                <a:solidFill>
                  <a:schemeClr val="bg1"/>
                </a:solidFill>
              </a:rPr>
              <a:t>explosão nuclear</a:t>
            </a:r>
          </a:p>
          <a:p>
            <a:pPr algn="just" eaLnBrk="1" hangingPunct="1">
              <a:buFont typeface="Arial" charset="0"/>
              <a:buChar char="•"/>
            </a:pPr>
            <a:endParaRPr lang="pt-BR" altLang="pt-BR" sz="2000">
              <a:solidFill>
                <a:schemeClr val="bg1"/>
              </a:solidFill>
            </a:endParaRPr>
          </a:p>
        </p:txBody>
      </p: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157538"/>
            <a:ext cx="42862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2440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19150"/>
            <a:ext cx="3995738" cy="603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33795" name="CaixaDeTexto 4"/>
          <p:cNvSpPr txBox="1">
            <a:spLocks noChangeArrowheads="1"/>
          </p:cNvSpPr>
          <p:nvPr/>
        </p:nvSpPr>
        <p:spPr bwMode="auto">
          <a:xfrm>
            <a:off x="785813" y="214313"/>
            <a:ext cx="46434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500" b="1">
                <a:solidFill>
                  <a:srgbClr val="A0BF61"/>
                </a:solidFill>
              </a:rPr>
              <a:t>Cratera Meteor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2400" y="971550"/>
            <a:ext cx="3995738" cy="603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9196388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" y="4087813"/>
            <a:ext cx="3738563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3300" y="4143375"/>
            <a:ext cx="411638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642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295400" y="1787525"/>
            <a:ext cx="7620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>
                <a:solidFill>
                  <a:schemeClr val="folHlink"/>
                </a:solidFill>
              </a:rPr>
              <a:t>Define-se </a:t>
            </a:r>
            <a:r>
              <a:rPr lang="en-US" i="1" dirty="0" err="1">
                <a:solidFill>
                  <a:schemeClr val="folHlink"/>
                </a:solidFill>
              </a:rPr>
              <a:t>como</a:t>
            </a:r>
            <a:r>
              <a:rPr lang="en-US" i="1" dirty="0">
                <a:solidFill>
                  <a:schemeClr val="folHlink"/>
                </a:solidFill>
              </a:rPr>
              <a:t> o </a:t>
            </a:r>
            <a:r>
              <a:rPr lang="en-US" i="1" dirty="0" err="1">
                <a:solidFill>
                  <a:schemeClr val="folHlink"/>
                </a:solidFill>
              </a:rPr>
              <a:t>fenômeno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em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que</a:t>
            </a:r>
            <a:r>
              <a:rPr lang="en-US" i="1" dirty="0">
                <a:solidFill>
                  <a:schemeClr val="folHlink"/>
                </a:solidFill>
              </a:rPr>
              <a:t> um </a:t>
            </a:r>
            <a:r>
              <a:rPr lang="en-US" i="1" dirty="0" err="1">
                <a:solidFill>
                  <a:schemeClr val="folHlink"/>
                </a:solidFill>
              </a:rPr>
              <a:t>astro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deixa</a:t>
            </a:r>
            <a:r>
              <a:rPr lang="en-US" i="1" dirty="0">
                <a:solidFill>
                  <a:schemeClr val="folHlink"/>
                </a:solidFill>
              </a:rPr>
              <a:t> de ser </a:t>
            </a:r>
            <a:r>
              <a:rPr lang="en-US" i="1" dirty="0" err="1">
                <a:solidFill>
                  <a:schemeClr val="folHlink"/>
                </a:solidFill>
              </a:rPr>
              <a:t>visível</a:t>
            </a:r>
            <a:r>
              <a:rPr lang="en-US" i="1" dirty="0">
                <a:solidFill>
                  <a:schemeClr val="folHlink"/>
                </a:solidFill>
              </a:rPr>
              <a:t>, </a:t>
            </a:r>
            <a:r>
              <a:rPr lang="en-US" i="1" dirty="0" err="1">
                <a:solidFill>
                  <a:schemeClr val="folHlink"/>
                </a:solidFill>
              </a:rPr>
              <a:t>totalmente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ou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em</a:t>
            </a:r>
            <a:r>
              <a:rPr lang="en-US" i="1" dirty="0">
                <a:solidFill>
                  <a:schemeClr val="folHlink"/>
                </a:solidFill>
              </a:rPr>
              <a:t> parte, </a:t>
            </a:r>
            <a:r>
              <a:rPr lang="en-US" i="1" dirty="0" err="1">
                <a:solidFill>
                  <a:schemeClr val="folHlink"/>
                </a:solidFill>
              </a:rPr>
              <a:t>ou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pela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interposição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smtClean="0">
                <a:solidFill>
                  <a:schemeClr val="folHlink"/>
                </a:solidFill>
              </a:rPr>
              <a:t>de </a:t>
            </a:r>
            <a:r>
              <a:rPr lang="en-US" i="1" dirty="0" err="1" smtClean="0">
                <a:solidFill>
                  <a:schemeClr val="folHlink"/>
                </a:solidFill>
              </a:rPr>
              <a:t>outro</a:t>
            </a:r>
            <a:r>
              <a:rPr lang="en-US" i="1" dirty="0" smtClean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astro</a:t>
            </a:r>
            <a:r>
              <a:rPr lang="en-US" i="1" dirty="0">
                <a:solidFill>
                  <a:schemeClr val="folHlink"/>
                </a:solidFill>
              </a:rPr>
              <a:t> entre </a:t>
            </a:r>
            <a:r>
              <a:rPr lang="en-US" i="1" dirty="0" err="1">
                <a:solidFill>
                  <a:schemeClr val="folHlink"/>
                </a:solidFill>
              </a:rPr>
              <a:t>ele</a:t>
            </a:r>
            <a:r>
              <a:rPr lang="en-US" i="1" dirty="0">
                <a:solidFill>
                  <a:schemeClr val="folHlink"/>
                </a:solidFill>
              </a:rPr>
              <a:t> e o </a:t>
            </a:r>
            <a:r>
              <a:rPr lang="en-US" i="1" dirty="0" err="1">
                <a:solidFill>
                  <a:schemeClr val="folHlink"/>
                </a:solidFill>
              </a:rPr>
              <a:t>observador</a:t>
            </a:r>
            <a:r>
              <a:rPr lang="en-US" i="1" dirty="0">
                <a:solidFill>
                  <a:schemeClr val="folHlink"/>
                </a:solidFill>
              </a:rPr>
              <a:t>, </a:t>
            </a:r>
            <a:r>
              <a:rPr lang="en-US" i="1" dirty="0" err="1">
                <a:solidFill>
                  <a:schemeClr val="folHlink"/>
                </a:solidFill>
              </a:rPr>
              <a:t>ou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porque</a:t>
            </a:r>
            <a:r>
              <a:rPr lang="en-US" i="1" dirty="0">
                <a:solidFill>
                  <a:schemeClr val="folHlink"/>
                </a:solidFill>
              </a:rPr>
              <a:t>, </a:t>
            </a:r>
            <a:r>
              <a:rPr lang="en-US" i="1" dirty="0" err="1">
                <a:solidFill>
                  <a:schemeClr val="folHlink"/>
                </a:solidFill>
              </a:rPr>
              <a:t>não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tendo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luz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própria</a:t>
            </a:r>
            <a:r>
              <a:rPr lang="en-US" i="1" dirty="0">
                <a:solidFill>
                  <a:schemeClr val="folHlink"/>
                </a:solidFill>
              </a:rPr>
              <a:t>, </a:t>
            </a:r>
            <a:r>
              <a:rPr lang="en-US" i="1" dirty="0" err="1">
                <a:solidFill>
                  <a:schemeClr val="folHlink"/>
                </a:solidFill>
              </a:rPr>
              <a:t>deixa</a:t>
            </a:r>
            <a:r>
              <a:rPr lang="en-US" i="1" dirty="0">
                <a:solidFill>
                  <a:schemeClr val="folHlink"/>
                </a:solidFill>
              </a:rPr>
              <a:t> de ser </a:t>
            </a:r>
            <a:r>
              <a:rPr lang="en-US" i="1" dirty="0" err="1">
                <a:solidFill>
                  <a:schemeClr val="folHlink"/>
                </a:solidFill>
              </a:rPr>
              <a:t>iluminado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ao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colocar</a:t>
            </a:r>
            <a:r>
              <a:rPr lang="en-US" i="1" dirty="0">
                <a:solidFill>
                  <a:schemeClr val="folHlink"/>
                </a:solidFill>
              </a:rPr>
              <a:t>-se no cone de </a:t>
            </a:r>
            <a:r>
              <a:rPr lang="en-US" i="1" dirty="0" err="1">
                <a:solidFill>
                  <a:schemeClr val="folHlink"/>
                </a:solidFill>
              </a:rPr>
              <a:t>sombra</a:t>
            </a:r>
            <a:r>
              <a:rPr lang="en-US" i="1" dirty="0">
                <a:solidFill>
                  <a:schemeClr val="folHlink"/>
                </a:solidFill>
              </a:rPr>
              <a:t> de </a:t>
            </a:r>
            <a:r>
              <a:rPr lang="en-US" i="1" dirty="0" err="1">
                <a:solidFill>
                  <a:schemeClr val="folHlink"/>
                </a:solidFill>
              </a:rPr>
              <a:t>outro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astro</a:t>
            </a:r>
            <a:r>
              <a:rPr lang="en-US" i="1" dirty="0">
                <a:solidFill>
                  <a:schemeClr val="folHlink"/>
                </a:solidFill>
              </a:rPr>
              <a:t>.</a:t>
            </a:r>
            <a:r>
              <a:rPr lang="en-US" dirty="0">
                <a:solidFill>
                  <a:schemeClr val="folHlink"/>
                </a:solidFill>
              </a:rPr>
              <a:t> </a:t>
            </a:r>
          </a:p>
          <a:p>
            <a:r>
              <a:rPr lang="en-US" dirty="0">
                <a:solidFill>
                  <a:schemeClr val="folHlink"/>
                </a:solidFill>
              </a:rPr>
              <a:t>		       </a:t>
            </a:r>
          </a:p>
          <a:p>
            <a:r>
              <a:rPr lang="en-US" dirty="0">
                <a:solidFill>
                  <a:schemeClr val="folHlink"/>
                </a:solidFill>
              </a:rPr>
              <a:t>                               (</a:t>
            </a:r>
            <a:r>
              <a:rPr lang="en-US" b="1" dirty="0">
                <a:solidFill>
                  <a:schemeClr val="folHlink"/>
                </a:solidFill>
              </a:rPr>
              <a:t>Novo </a:t>
            </a:r>
            <a:r>
              <a:rPr lang="en-US" b="1" dirty="0" err="1">
                <a:solidFill>
                  <a:schemeClr val="folHlink"/>
                </a:solidFill>
              </a:rPr>
              <a:t>Dicionário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  <a:r>
              <a:rPr lang="en-US" b="1" dirty="0" err="1">
                <a:solidFill>
                  <a:schemeClr val="folHlink"/>
                </a:solidFill>
              </a:rPr>
              <a:t>da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  <a:r>
              <a:rPr lang="en-US" b="1" dirty="0" err="1">
                <a:solidFill>
                  <a:schemeClr val="folHlink"/>
                </a:solidFill>
              </a:rPr>
              <a:t>Lígua</a:t>
            </a:r>
            <a:r>
              <a:rPr lang="en-US" b="1" dirty="0">
                <a:solidFill>
                  <a:schemeClr val="folHlink"/>
                </a:solidFill>
              </a:rPr>
              <a:t> Portuguesa</a:t>
            </a:r>
            <a:endParaRPr lang="en-US" dirty="0">
              <a:solidFill>
                <a:schemeClr val="folHlink"/>
              </a:solidFill>
            </a:endParaRPr>
          </a:p>
          <a:p>
            <a:r>
              <a:rPr lang="en-US" dirty="0">
                <a:solidFill>
                  <a:schemeClr val="folHlink"/>
                </a:solidFill>
              </a:rPr>
              <a:t>			   </a:t>
            </a:r>
            <a:r>
              <a:rPr lang="en-US" dirty="0" err="1">
                <a:solidFill>
                  <a:schemeClr val="folHlink"/>
                </a:solidFill>
              </a:rPr>
              <a:t>Aurélio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en-US" dirty="0" err="1">
                <a:solidFill>
                  <a:schemeClr val="folHlink"/>
                </a:solidFill>
              </a:rPr>
              <a:t>Buarque</a:t>
            </a:r>
            <a:r>
              <a:rPr lang="en-US" dirty="0">
                <a:solidFill>
                  <a:schemeClr val="folHlink"/>
                </a:solidFill>
              </a:rPr>
              <a:t> de </a:t>
            </a:r>
            <a:r>
              <a:rPr lang="en-US" dirty="0" err="1">
                <a:solidFill>
                  <a:schemeClr val="folHlink"/>
                </a:solidFill>
              </a:rPr>
              <a:t>Holanda</a:t>
            </a:r>
            <a:r>
              <a:rPr lang="en-US" dirty="0">
                <a:solidFill>
                  <a:schemeClr val="folHlink"/>
                </a:solidFill>
              </a:rPr>
              <a:t>)	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85344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9900"/>
                </a:solidFill>
              </a:rPr>
              <a:t>Solar: </a:t>
            </a:r>
            <a:r>
              <a:rPr lang="en-US" sz="3200" b="1" dirty="0" err="1">
                <a:solidFill>
                  <a:srgbClr val="FF9900"/>
                </a:solidFill>
              </a:rPr>
              <a:t>quando</a:t>
            </a:r>
            <a:r>
              <a:rPr lang="en-US" sz="3200" b="1" dirty="0">
                <a:solidFill>
                  <a:srgbClr val="FF9900"/>
                </a:solidFill>
              </a:rPr>
              <a:t>  a </a:t>
            </a:r>
            <a:r>
              <a:rPr lang="en-US" sz="3200" b="1" dirty="0" err="1">
                <a:solidFill>
                  <a:srgbClr val="FF9900"/>
                </a:solidFill>
              </a:rPr>
              <a:t>sombra</a:t>
            </a:r>
            <a:r>
              <a:rPr lang="en-US" sz="3200" b="1" dirty="0">
                <a:solidFill>
                  <a:srgbClr val="FF9900"/>
                </a:solidFill>
              </a:rPr>
              <a:t> </a:t>
            </a:r>
            <a:r>
              <a:rPr lang="en-US" sz="3200" b="1" dirty="0" err="1">
                <a:solidFill>
                  <a:srgbClr val="FF9900"/>
                </a:solidFill>
              </a:rPr>
              <a:t>da</a:t>
            </a:r>
            <a:r>
              <a:rPr lang="en-US" sz="3200" b="1" dirty="0">
                <a:solidFill>
                  <a:srgbClr val="FF9900"/>
                </a:solidFill>
              </a:rPr>
              <a:t> </a:t>
            </a:r>
            <a:r>
              <a:rPr lang="en-US" sz="3200" b="1" dirty="0" err="1">
                <a:solidFill>
                  <a:srgbClr val="FF9900"/>
                </a:solidFill>
              </a:rPr>
              <a:t>Lua</a:t>
            </a:r>
            <a:r>
              <a:rPr lang="en-US" sz="3200" b="1" dirty="0">
                <a:solidFill>
                  <a:srgbClr val="FF9900"/>
                </a:solidFill>
              </a:rPr>
              <a:t> </a:t>
            </a:r>
            <a:r>
              <a:rPr lang="en-US" sz="3200" b="1" dirty="0" err="1">
                <a:solidFill>
                  <a:srgbClr val="FF9900"/>
                </a:solidFill>
              </a:rPr>
              <a:t>não</a:t>
            </a:r>
            <a:r>
              <a:rPr lang="en-US" sz="3200" b="1" dirty="0">
                <a:solidFill>
                  <a:srgbClr val="FF9900"/>
                </a:solidFill>
              </a:rPr>
              <a:t> </a:t>
            </a:r>
            <a:r>
              <a:rPr lang="en-US" sz="3200" b="1" dirty="0" err="1">
                <a:solidFill>
                  <a:srgbClr val="FF9900"/>
                </a:solidFill>
              </a:rPr>
              <a:t>nos</a:t>
            </a:r>
            <a:r>
              <a:rPr lang="en-US" sz="3200" b="1" dirty="0">
                <a:solidFill>
                  <a:srgbClr val="FF9900"/>
                </a:solidFill>
              </a:rPr>
              <a:t> </a:t>
            </a:r>
            <a:r>
              <a:rPr lang="en-US" sz="3200" b="1" dirty="0" err="1">
                <a:solidFill>
                  <a:srgbClr val="FF9900"/>
                </a:solidFill>
              </a:rPr>
              <a:t>deixa</a:t>
            </a:r>
            <a:r>
              <a:rPr lang="en-US" sz="3200" b="1" dirty="0">
                <a:solidFill>
                  <a:srgbClr val="FF9900"/>
                </a:solidFill>
              </a:rPr>
              <a:t> </a:t>
            </a:r>
            <a:r>
              <a:rPr lang="en-US" sz="3200" b="1" dirty="0" err="1">
                <a:solidFill>
                  <a:srgbClr val="FF9900"/>
                </a:solidFill>
              </a:rPr>
              <a:t>ver</a:t>
            </a:r>
            <a:r>
              <a:rPr lang="en-US" sz="3200" b="1" dirty="0">
                <a:solidFill>
                  <a:srgbClr val="FF9900"/>
                </a:solidFill>
              </a:rPr>
              <a:t> o Sol.</a:t>
            </a:r>
            <a:endParaRPr lang="en-US" b="1" dirty="0">
              <a:solidFill>
                <a:srgbClr val="FF9900"/>
              </a:solidFill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FF99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C0C0"/>
                </a:solidFill>
              </a:rPr>
              <a:t>Lunar: </a:t>
            </a:r>
            <a:r>
              <a:rPr lang="en-US" sz="3200" b="1" dirty="0" err="1">
                <a:solidFill>
                  <a:srgbClr val="C0C0C0"/>
                </a:solidFill>
              </a:rPr>
              <a:t>quando</a:t>
            </a:r>
            <a:r>
              <a:rPr lang="en-US" sz="3200" b="1" dirty="0">
                <a:solidFill>
                  <a:srgbClr val="C0C0C0"/>
                </a:solidFill>
              </a:rPr>
              <a:t> a </a:t>
            </a:r>
            <a:r>
              <a:rPr lang="en-US" sz="3200" b="1" dirty="0" err="1">
                <a:solidFill>
                  <a:srgbClr val="C0C0C0"/>
                </a:solidFill>
              </a:rPr>
              <a:t>sombra</a:t>
            </a:r>
            <a:r>
              <a:rPr lang="en-US" sz="3200" b="1" dirty="0">
                <a:solidFill>
                  <a:srgbClr val="C0C0C0"/>
                </a:solidFill>
              </a:rPr>
              <a:t> </a:t>
            </a:r>
            <a:r>
              <a:rPr lang="en-US" sz="3200" b="1" dirty="0" err="1">
                <a:solidFill>
                  <a:srgbClr val="C0C0C0"/>
                </a:solidFill>
              </a:rPr>
              <a:t>da</a:t>
            </a:r>
            <a:r>
              <a:rPr lang="en-US" sz="3200" b="1" dirty="0">
                <a:solidFill>
                  <a:srgbClr val="C0C0C0"/>
                </a:solidFill>
              </a:rPr>
              <a:t> Terra </a:t>
            </a:r>
            <a:r>
              <a:rPr lang="en-US" sz="3200" b="1" dirty="0" err="1">
                <a:solidFill>
                  <a:srgbClr val="C0C0C0"/>
                </a:solidFill>
              </a:rPr>
              <a:t>encobre</a:t>
            </a:r>
            <a:r>
              <a:rPr lang="en-US" sz="3200" b="1" dirty="0">
                <a:solidFill>
                  <a:srgbClr val="C0C0C0"/>
                </a:solidFill>
              </a:rPr>
              <a:t> a </a:t>
            </a:r>
            <a:r>
              <a:rPr lang="en-US" sz="3200" b="1" dirty="0" err="1">
                <a:solidFill>
                  <a:srgbClr val="C0C0C0"/>
                </a:solidFill>
              </a:rPr>
              <a:t>Lua</a:t>
            </a:r>
            <a:r>
              <a:rPr lang="en-US" sz="3200" b="1" dirty="0">
                <a:solidFill>
                  <a:srgbClr val="C0C0C0"/>
                </a:solidFill>
              </a:rPr>
              <a:t>.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2801938" y="539750"/>
            <a:ext cx="3524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 Black"/>
              </a:rPr>
              <a:t>Os "famosos</a:t>
            </a:r>
            <a:r>
              <a:rPr lang="pt-BR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":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Eclipse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auto">
          <a:xfrm>
            <a:off x="5029200" y="2209800"/>
            <a:ext cx="3430588" cy="2897188"/>
          </a:xfrm>
          <a:custGeom>
            <a:avLst/>
            <a:gdLst>
              <a:gd name="T0" fmla="*/ 0 w 1801"/>
              <a:gd name="T1" fmla="*/ 506 h 1521"/>
              <a:gd name="T2" fmla="*/ 1800 w 1801"/>
              <a:gd name="T3" fmla="*/ 0 h 1521"/>
              <a:gd name="T4" fmla="*/ 1800 w 1801"/>
              <a:gd name="T5" fmla="*/ 1520 h 1521"/>
              <a:gd name="T6" fmla="*/ 0 w 1801"/>
              <a:gd name="T7" fmla="*/ 1013 h 1521"/>
              <a:gd name="T8" fmla="*/ 0 w 1801"/>
              <a:gd name="T9" fmla="*/ 535 h 15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1"/>
              <a:gd name="T16" fmla="*/ 0 h 1521"/>
              <a:gd name="T17" fmla="*/ 1801 w 1801"/>
              <a:gd name="T18" fmla="*/ 1521 h 15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1" h="1521">
                <a:moveTo>
                  <a:pt x="0" y="506"/>
                </a:moveTo>
                <a:lnTo>
                  <a:pt x="1800" y="0"/>
                </a:lnTo>
                <a:lnTo>
                  <a:pt x="1800" y="1520"/>
                </a:lnTo>
                <a:lnTo>
                  <a:pt x="0" y="1013"/>
                </a:lnTo>
                <a:lnTo>
                  <a:pt x="0" y="535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 lIns="76200" tIns="38100" rIns="76200" bIns="38100"/>
          <a:lstStyle/>
          <a:p>
            <a:pPr defTabSz="366713"/>
            <a:r>
              <a:rPr lang="en-US" smtClean="0">
                <a:solidFill>
                  <a:srgbClr val="FF9900"/>
                </a:solidFill>
              </a:rPr>
              <a:t>Eclipse Solar</a:t>
            </a:r>
            <a:endParaRPr lang="en-US" sz="3900" smtClean="0">
              <a:solidFill>
                <a:schemeClr val="tx1"/>
              </a:solidFill>
            </a:endParaRPr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5029200" y="3200400"/>
            <a:ext cx="3278188" cy="914400"/>
          </a:xfrm>
          <a:custGeom>
            <a:avLst/>
            <a:gdLst>
              <a:gd name="T0" fmla="*/ 0 w 1721"/>
              <a:gd name="T1" fmla="*/ 0 h 480"/>
              <a:gd name="T2" fmla="*/ 1720 w 1721"/>
              <a:gd name="T3" fmla="*/ 151 h 480"/>
              <a:gd name="T4" fmla="*/ 1720 w 1721"/>
              <a:gd name="T5" fmla="*/ 353 h 480"/>
              <a:gd name="T6" fmla="*/ 0 w 1721"/>
              <a:gd name="T7" fmla="*/ 479 h 480"/>
              <a:gd name="T8" fmla="*/ 0 w 1721"/>
              <a:gd name="T9" fmla="*/ 25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1"/>
              <a:gd name="T16" fmla="*/ 0 h 480"/>
              <a:gd name="T17" fmla="*/ 1721 w 1721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1" h="480">
                <a:moveTo>
                  <a:pt x="0" y="0"/>
                </a:moveTo>
                <a:lnTo>
                  <a:pt x="1720" y="151"/>
                </a:lnTo>
                <a:lnTo>
                  <a:pt x="1720" y="353"/>
                </a:lnTo>
                <a:lnTo>
                  <a:pt x="0" y="479"/>
                </a:lnTo>
                <a:lnTo>
                  <a:pt x="0" y="25"/>
                </a:lnTo>
              </a:path>
            </a:pathLst>
          </a:custGeom>
          <a:solidFill>
            <a:srgbClr val="4D4D4D"/>
          </a:solidFill>
          <a:ln w="127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2293" name="Arc 5"/>
          <p:cNvSpPr>
            <a:spLocks/>
          </p:cNvSpPr>
          <p:nvPr/>
        </p:nvSpPr>
        <p:spPr bwMode="auto">
          <a:xfrm>
            <a:off x="114300" y="2363788"/>
            <a:ext cx="1303338" cy="2590800"/>
          </a:xfrm>
          <a:custGeom>
            <a:avLst/>
            <a:gdLst>
              <a:gd name="T0" fmla="*/ 7618 w 21727"/>
              <a:gd name="T1" fmla="*/ 0 h 43200"/>
              <a:gd name="T2" fmla="*/ 0 w 21727"/>
              <a:gd name="T3" fmla="*/ 2590800 h 43200"/>
              <a:gd name="T4" fmla="*/ 7618 w 21727"/>
              <a:gd name="T5" fmla="*/ 1295400 h 43200"/>
              <a:gd name="T6" fmla="*/ 0 60000 65536"/>
              <a:gd name="T7" fmla="*/ 0 60000 65536"/>
              <a:gd name="T8" fmla="*/ 0 60000 65536"/>
              <a:gd name="T9" fmla="*/ 0 w 21727"/>
              <a:gd name="T10" fmla="*/ 0 h 43200"/>
              <a:gd name="T11" fmla="*/ 21727 w 21727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27" h="43200" fill="none" extrusionOk="0">
                <a:moveTo>
                  <a:pt x="126" y="0"/>
                </a:moveTo>
                <a:cubicBezTo>
                  <a:pt x="12056" y="0"/>
                  <a:pt x="21727" y="9670"/>
                  <a:pt x="21727" y="21600"/>
                </a:cubicBezTo>
                <a:cubicBezTo>
                  <a:pt x="21727" y="33529"/>
                  <a:pt x="12056" y="43200"/>
                  <a:pt x="127" y="43200"/>
                </a:cubicBezTo>
                <a:cubicBezTo>
                  <a:pt x="84" y="43200"/>
                  <a:pt x="42" y="43199"/>
                  <a:pt x="0" y="43199"/>
                </a:cubicBezTo>
              </a:path>
              <a:path w="21727" h="43200" stroke="0" extrusionOk="0">
                <a:moveTo>
                  <a:pt x="126" y="0"/>
                </a:moveTo>
                <a:cubicBezTo>
                  <a:pt x="12056" y="0"/>
                  <a:pt x="21727" y="9670"/>
                  <a:pt x="21727" y="21600"/>
                </a:cubicBezTo>
                <a:cubicBezTo>
                  <a:pt x="21727" y="33529"/>
                  <a:pt x="12056" y="43200"/>
                  <a:pt x="127" y="43200"/>
                </a:cubicBezTo>
                <a:cubicBezTo>
                  <a:pt x="84" y="43200"/>
                  <a:pt x="42" y="43199"/>
                  <a:pt x="0" y="43199"/>
                </a:cubicBezTo>
                <a:lnTo>
                  <a:pt x="127" y="21600"/>
                </a:lnTo>
                <a:close/>
              </a:path>
            </a:pathLst>
          </a:custGeom>
          <a:solidFill>
            <a:srgbClr val="CC00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22263" y="3362325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Sol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649788" y="3201988"/>
            <a:ext cx="911225" cy="9112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382588" y="2363788"/>
            <a:ext cx="4646612" cy="83661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306388" y="4116388"/>
            <a:ext cx="4722812" cy="83661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611188" y="2439988"/>
            <a:ext cx="4341812" cy="16748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534988" y="3201988"/>
            <a:ext cx="4418012" cy="16748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5734050" y="3511550"/>
            <a:ext cx="9064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sz="1800" b="1">
                <a:solidFill>
                  <a:schemeClr val="bg1"/>
                </a:solidFill>
                <a:latin typeface="Arial" pitchFamily="34" charset="0"/>
              </a:rPr>
              <a:t>Umbra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5651500" y="2917825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sz="1800" b="1">
                <a:latin typeface="Arial" pitchFamily="34" charset="0"/>
              </a:rPr>
              <a:t>Penumbra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5657850" y="40640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sz="1800" b="1">
                <a:latin typeface="Arial" pitchFamily="34" charset="0"/>
              </a:rPr>
              <a:t>Penumbra</a:t>
            </a:r>
          </a:p>
        </p:txBody>
      </p:sp>
      <p:sp>
        <p:nvSpPr>
          <p:cNvPr id="12303" name="Arc 15"/>
          <p:cNvSpPr>
            <a:spLocks/>
          </p:cNvSpPr>
          <p:nvPr/>
        </p:nvSpPr>
        <p:spPr bwMode="auto">
          <a:xfrm>
            <a:off x="6845300" y="1446213"/>
            <a:ext cx="2219325" cy="4422775"/>
          </a:xfrm>
          <a:custGeom>
            <a:avLst/>
            <a:gdLst>
              <a:gd name="T0" fmla="*/ 2219325 w 21674"/>
              <a:gd name="T1" fmla="*/ 4422775 h 43200"/>
              <a:gd name="T2" fmla="*/ 2207959 w 21674"/>
              <a:gd name="T3" fmla="*/ 0 h 43200"/>
              <a:gd name="T4" fmla="*/ 2211748 w 21674"/>
              <a:gd name="T5" fmla="*/ 2211388 h 43200"/>
              <a:gd name="T6" fmla="*/ 0 60000 65536"/>
              <a:gd name="T7" fmla="*/ 0 60000 65536"/>
              <a:gd name="T8" fmla="*/ 0 60000 65536"/>
              <a:gd name="T9" fmla="*/ 0 w 21674"/>
              <a:gd name="T10" fmla="*/ 0 h 43200"/>
              <a:gd name="T11" fmla="*/ 21674 w 2167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74" h="43200" fill="none" extrusionOk="0">
                <a:moveTo>
                  <a:pt x="21673" y="43199"/>
                </a:moveTo>
                <a:cubicBezTo>
                  <a:pt x="21649" y="43199"/>
                  <a:pt x="2162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685"/>
                  <a:pt x="9648" y="20"/>
                  <a:pt x="21563" y="0"/>
                </a:cubicBezTo>
              </a:path>
              <a:path w="21674" h="43200" stroke="0" extrusionOk="0">
                <a:moveTo>
                  <a:pt x="21673" y="43199"/>
                </a:moveTo>
                <a:cubicBezTo>
                  <a:pt x="21649" y="43199"/>
                  <a:pt x="2162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685"/>
                  <a:pt x="9648" y="20"/>
                  <a:pt x="21563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0099FF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7835900" y="3438525"/>
            <a:ext cx="94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Terra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4743450" y="3438525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solidFill>
                  <a:srgbClr val="FF0033"/>
                </a:solidFill>
                <a:latin typeface="Arial" pitchFamily="34" charset="0"/>
              </a:rPr>
              <a:t>Lua</a:t>
            </a:r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6783388" y="2592388"/>
            <a:ext cx="739775" cy="2130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6707188" y="3354388"/>
            <a:ext cx="225425" cy="6064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solar total</a:t>
            </a:r>
          </a:p>
        </p:txBody>
      </p:sp>
      <p:pic>
        <p:nvPicPr>
          <p:cNvPr id="22531" name="Picture 4" descr="C:\Documents and Settings\andre silva\Meus documentos\Downloads\imagens\eclipse_solar\T06-cmp105c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928813"/>
            <a:ext cx="6350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solar </a:t>
            </a:r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parcial</a:t>
            </a:r>
          </a:p>
        </p:txBody>
      </p:sp>
      <p:pic>
        <p:nvPicPr>
          <p:cNvPr id="56322" name="Picture 2" descr="http://en.es-static.us/upl/2010/03/sun_moon_same_siz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132698"/>
            <a:ext cx="4968552" cy="37183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19398</TotalTime>
  <Words>466</Words>
  <Application>Microsoft Office PowerPoint</Application>
  <PresentationFormat>Apresentação na tela (4:3)</PresentationFormat>
  <Paragraphs>131</Paragraphs>
  <Slides>39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Blank Presentation</vt:lpstr>
      <vt:lpstr>Slide 1</vt:lpstr>
      <vt:lpstr>Slide 2</vt:lpstr>
      <vt:lpstr> Eclipses</vt:lpstr>
      <vt:lpstr>Slide 4</vt:lpstr>
      <vt:lpstr>Slide 5</vt:lpstr>
      <vt:lpstr>Eclipse do Sol</vt:lpstr>
      <vt:lpstr>Eclipse Solar</vt:lpstr>
      <vt:lpstr>eclipse solar total</vt:lpstr>
      <vt:lpstr>eclipse solar parcial</vt:lpstr>
      <vt:lpstr>eclipse solar anular</vt:lpstr>
      <vt:lpstr>Slide 11</vt:lpstr>
      <vt:lpstr>Slide 12</vt:lpstr>
      <vt:lpstr>Próximos eclipses totais do Sol (visíveis do Brasil):</vt:lpstr>
      <vt:lpstr>Eclipse Lunar</vt:lpstr>
      <vt:lpstr>Eclipse Lunar</vt:lpstr>
      <vt:lpstr>Eclipse Lunar Umbral Total</vt:lpstr>
      <vt:lpstr>Slide 17</vt:lpstr>
      <vt:lpstr>Slide 18</vt:lpstr>
      <vt:lpstr>Auroras Polares</vt:lpstr>
      <vt:lpstr>O que é?</vt:lpstr>
      <vt:lpstr>Desvendando o mistério</vt:lpstr>
      <vt:lpstr>Desvendando o mistério</vt:lpstr>
      <vt:lpstr>Mecanismo</vt:lpstr>
      <vt:lpstr>Mecanismo</vt:lpstr>
      <vt:lpstr>Mecanismo</vt:lpstr>
      <vt:lpstr>Mecanismo</vt:lpstr>
      <vt:lpstr>Desvendando o mistério</vt:lpstr>
      <vt:lpstr>Auroras artificiais</vt:lpstr>
      <vt:lpstr>Slide 29</vt:lpstr>
      <vt:lpstr>- Asteroide  - Meteoroides  - Meteoros   - Meteorito   </vt:lpstr>
      <vt:lpstr>Os asteroides são corpos rochosos e metálicos que possuem órbita definida ao redor do Sol.   </vt:lpstr>
      <vt:lpstr>Meteoroides:   São fragmentos de materiais que vagueiam pelo espaço que possuem dimensões significativamente menores que um asteroide e significativamente maiores que um átomo ou molécula, distinguindo-os dos asteroides- objetos maiores, ou da poeira interestelar- objetos micrométricos ou menores.</vt:lpstr>
      <vt:lpstr>METEOROS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Observatório</cp:lastModifiedBy>
  <cp:revision>556</cp:revision>
  <cp:lastPrinted>2000-05-01T12:23:36Z</cp:lastPrinted>
  <dcterms:created xsi:type="dcterms:W3CDTF">1995-06-17T23:31:02Z</dcterms:created>
  <dcterms:modified xsi:type="dcterms:W3CDTF">2014-07-02T13:59:13Z</dcterms:modified>
</cp:coreProperties>
</file>