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27" r:id="rId2"/>
    <p:sldId id="328" r:id="rId3"/>
    <p:sldId id="256" r:id="rId4"/>
    <p:sldId id="258" r:id="rId5"/>
    <p:sldId id="270" r:id="rId6"/>
    <p:sldId id="372" r:id="rId7"/>
    <p:sldId id="370" r:id="rId8"/>
    <p:sldId id="371" r:id="rId9"/>
    <p:sldId id="279" r:id="rId10"/>
    <p:sldId id="308" r:id="rId11"/>
    <p:sldId id="379" r:id="rId12"/>
    <p:sldId id="309" r:id="rId13"/>
    <p:sldId id="324" r:id="rId14"/>
    <p:sldId id="322" r:id="rId15"/>
    <p:sldId id="311" r:id="rId16"/>
    <p:sldId id="329" r:id="rId17"/>
    <p:sldId id="373" r:id="rId18"/>
    <p:sldId id="330" r:id="rId19"/>
    <p:sldId id="346" r:id="rId20"/>
    <p:sldId id="312" r:id="rId21"/>
    <p:sldId id="347" r:id="rId22"/>
    <p:sldId id="348" r:id="rId23"/>
    <p:sldId id="273" r:id="rId24"/>
    <p:sldId id="343" r:id="rId25"/>
    <p:sldId id="344" r:id="rId26"/>
    <p:sldId id="345" r:id="rId27"/>
    <p:sldId id="315" r:id="rId28"/>
    <p:sldId id="349" r:id="rId29"/>
    <p:sldId id="374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13" r:id="rId39"/>
    <p:sldId id="323" r:id="rId40"/>
    <p:sldId id="334" r:id="rId41"/>
    <p:sldId id="351" r:id="rId42"/>
    <p:sldId id="335" r:id="rId43"/>
    <p:sldId id="338" r:id="rId44"/>
    <p:sldId id="264" r:id="rId45"/>
    <p:sldId id="310" r:id="rId46"/>
    <p:sldId id="297" r:id="rId47"/>
    <p:sldId id="331" r:id="rId48"/>
    <p:sldId id="325" r:id="rId49"/>
    <p:sldId id="316" r:id="rId50"/>
    <p:sldId id="332" r:id="rId51"/>
    <p:sldId id="317" r:id="rId52"/>
    <p:sldId id="318" r:id="rId53"/>
    <p:sldId id="336" r:id="rId54"/>
    <p:sldId id="289" r:id="rId55"/>
    <p:sldId id="375" r:id="rId56"/>
    <p:sldId id="302" r:id="rId57"/>
    <p:sldId id="292" r:id="rId58"/>
    <p:sldId id="337" r:id="rId59"/>
    <p:sldId id="350" r:id="rId60"/>
    <p:sldId id="352" r:id="rId61"/>
    <p:sldId id="354" r:id="rId62"/>
    <p:sldId id="353" r:id="rId63"/>
    <p:sldId id="369" r:id="rId64"/>
    <p:sldId id="290" r:id="rId65"/>
    <p:sldId id="367" r:id="rId66"/>
    <p:sldId id="357" r:id="rId67"/>
    <p:sldId id="358" r:id="rId68"/>
    <p:sldId id="376" r:id="rId69"/>
    <p:sldId id="293" r:id="rId70"/>
    <p:sldId id="340" r:id="rId71"/>
    <p:sldId id="356" r:id="rId72"/>
    <p:sldId id="341" r:id="rId73"/>
    <p:sldId id="294" r:id="rId74"/>
    <p:sldId id="377" r:id="rId75"/>
    <p:sldId id="305" r:id="rId76"/>
    <p:sldId id="306" r:id="rId77"/>
    <p:sldId id="299" r:id="rId78"/>
    <p:sldId id="300" r:id="rId79"/>
    <p:sldId id="277" r:id="rId80"/>
    <p:sldId id="380" r:id="rId81"/>
    <p:sldId id="381" r:id="rId82"/>
    <p:sldId id="301" r:id="rId83"/>
    <p:sldId id="368" r:id="rId84"/>
    <p:sldId id="303" r:id="rId85"/>
    <p:sldId id="382" r:id="rId86"/>
    <p:sldId id="304" r:id="rId8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6600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2430" autoAdjust="0"/>
  </p:normalViewPr>
  <p:slideViewPr>
    <p:cSldViewPr>
      <p:cViewPr>
        <p:scale>
          <a:sx n="100" d="100"/>
          <a:sy n="100" d="100"/>
        </p:scale>
        <p:origin x="-196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5"/>
  <c:chart>
    <c:view3D>
      <c:rotX val="30"/>
      <c:perspective val="0"/>
    </c:view3D>
    <c:plotArea>
      <c:layout>
        <c:manualLayout>
          <c:layoutTarget val="inner"/>
          <c:xMode val="edge"/>
          <c:yMode val="edge"/>
          <c:x val="0.25329223764552722"/>
          <c:y val="0.11995650429049091"/>
          <c:w val="0.68069972022727976"/>
          <c:h val="0.80064466474984664"/>
        </c:manualLayout>
      </c:layout>
      <c:pie3DChart>
        <c:varyColors val="1"/>
        <c:ser>
          <c:idx val="1"/>
          <c:order val="0"/>
          <c:dLbls>
            <c:dLbl>
              <c:idx val="0"/>
              <c:layout>
                <c:manualLayout>
                  <c:x val="-7.7716017664703971E-2"/>
                  <c:y val="-0.25643138416719125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solidFill>
                          <a:srgbClr val="FF0000"/>
                        </a:solidFill>
                      </a:rPr>
                      <a:t>Cálcio 39,0%</a:t>
                    </a:r>
                    <a:endParaRPr lang="en-US" b="1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0.14174084823908459"/>
                  <c:y val="-9.5563455912306104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Colágeno 33,0%</a:t>
                    </a:r>
                    <a:endParaRPr lang="en-US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0.10026785218309077"/>
                  <c:y val="8.617962201730670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Potássio 0,2%</a:t>
                    </a:r>
                    <a:endParaRPr lang="en-US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5.6702553882901921E-2"/>
                  <c:y val="-5.2931773012875195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Sódio 0,7%</a:t>
                    </a:r>
                    <a:endParaRPr lang="en-US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7.3211301686812169E-2"/>
                  <c:y val="-0.1853932672830311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Magnésio 0,5%</a:t>
                    </a:r>
                    <a:endParaRPr lang="en-US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3.081827211545552E-3"/>
                  <c:y val="-0.12406256952553914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Carbonato 9,8%</a:t>
                    </a:r>
                    <a:endParaRPr lang="en-US"/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1.8301777299989566E-2"/>
                  <c:y val="-3.4987114156544118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/>
                      <a:t>Fosfato    17,0%</a:t>
                    </a:r>
                    <a:endParaRPr lang="en-US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showVal val="1"/>
            <c:showCatName val="1"/>
            <c:showLeaderLines val="1"/>
          </c:dLbls>
          <c:cat>
            <c:strRef>
              <c:f>Plan1!$B$2:$B$8</c:f>
              <c:strCache>
                <c:ptCount val="7"/>
                <c:pt idx="0">
                  <c:v>Cálcio</c:v>
                </c:pt>
                <c:pt idx="1">
                  <c:v>Colágeno</c:v>
                </c:pt>
                <c:pt idx="2">
                  <c:v>Potássio</c:v>
                </c:pt>
                <c:pt idx="3">
                  <c:v>Sódio</c:v>
                </c:pt>
                <c:pt idx="4">
                  <c:v>Magnésio</c:v>
                </c:pt>
                <c:pt idx="5">
                  <c:v>Carbonato</c:v>
                </c:pt>
                <c:pt idx="6">
                  <c:v>Fosfato</c:v>
                </c:pt>
              </c:strCache>
            </c:strRef>
          </c:cat>
          <c:val>
            <c:numRef>
              <c:f>Plan1!$A$2:$A$8</c:f>
              <c:numCache>
                <c:formatCode>0.0%</c:formatCode>
                <c:ptCount val="7"/>
                <c:pt idx="0">
                  <c:v>0.39000000000000012</c:v>
                </c:pt>
                <c:pt idx="1">
                  <c:v>0.33000000000000013</c:v>
                </c:pt>
                <c:pt idx="2">
                  <c:v>2.0000000000000009E-3</c:v>
                </c:pt>
                <c:pt idx="3">
                  <c:v>7.0000000000000036E-3</c:v>
                </c:pt>
                <c:pt idx="4">
                  <c:v>5.0000000000000018E-3</c:v>
                </c:pt>
                <c:pt idx="5">
                  <c:v>9.8000000000000059E-2</c:v>
                </c:pt>
                <c:pt idx="6">
                  <c:v>0.17</c:v>
                </c:pt>
              </c:numCache>
            </c:numRef>
          </c:val>
        </c:ser>
      </c:pie3DChart>
    </c:plotArea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F055E-222F-4F3E-BA1C-5682F5A995AE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EF7CA-8907-4CF7-BD40-0FED383808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3619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11524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85206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85206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74902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41089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54222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04261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49096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49096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5963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942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65181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28381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03175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88885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98339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69076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99954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61381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59516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94925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9492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53030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26073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39954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8406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92209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013513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374669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741365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513274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57420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534781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878545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404177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15117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7134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112657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40659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837740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494069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756023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266227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266227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300605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61398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36655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3785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559650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489017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272398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066035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066035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596703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805312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805312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475517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475517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69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4344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559650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449285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149307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01326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242309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242309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925936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009750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167800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358717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79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8590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559650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8590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85901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985579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985579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676661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38525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EF7CA-8907-4CF7-BD40-0FED383808D9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5596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8015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8293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2057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0371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1746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2246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8688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410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447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2774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5651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067F2-6EED-4DE5-A2F2-6116982B75EF}" type="datetimeFigureOut">
              <a:rPr lang="pt-BR" smtClean="0"/>
              <a:pPr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7EAE0-F5E6-4340-B6FA-195AD76219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0296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quasar01-transferencia\tamanhos_estelares.avi" TargetMode="Externa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_x3s8ODaKg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br/url?sa=i&amp;rct=j&amp;q=&amp;esrc=s&amp;source=images&amp;cd=&amp;cad=rja&amp;uact=8&amp;ved=0CAcQjRxqFQoTCIPJopDAiMYCFQQ-iAodsO8AWg&amp;url=http://www.lombricompostamexico.com/&amp;ei=VvJ5VYPGH4T8oASw34PQBQ&amp;bvm=bv.95277229,d.cWc&amp;psig=AFQjCNEK4btsl2anKAHvauP4-_f3bi6i8A&amp;ust=1434141639027478" TargetMode="External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UqeOEfbRdE?t=1m49s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quasar01-transferencia\Carl%20Sagan%20%20%20THE%20sentence%20!.mp4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6" y="0"/>
            <a:ext cx="9156925" cy="686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29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Big </a:t>
            </a:r>
            <a:r>
              <a:rPr lang="pt-BR" dirty="0" err="1" smtClean="0"/>
              <a:t>Bang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 descr="Bi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295604"/>
            <a:ext cx="6084168" cy="4563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68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Big </a:t>
            </a:r>
            <a:r>
              <a:rPr lang="pt-BR" dirty="0" err="1" smtClean="0"/>
              <a:t>Bang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Universo visível : ¾ H + ¼ He</a:t>
            </a:r>
            <a:endParaRPr lang="pt-BR" dirty="0"/>
          </a:p>
        </p:txBody>
      </p:sp>
      <p:pic>
        <p:nvPicPr>
          <p:cNvPr id="4" name="Espaço Reservado para Conteúdo 3" descr="Bi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295604"/>
            <a:ext cx="6084168" cy="4563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47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Formação de uma Protoestrela - Gases</a:t>
            </a:r>
            <a:endParaRPr lang="pt-BR" dirty="0"/>
          </a:p>
          <a:p>
            <a:r>
              <a:rPr lang="pt-BR" dirty="0" smtClean="0"/>
              <a:t>Fusão H -&gt; He</a:t>
            </a:r>
          </a:p>
          <a:p>
            <a:r>
              <a:rPr lang="pt-BR" dirty="0" smtClean="0"/>
              <a:t>Equilíbrio</a:t>
            </a:r>
            <a:endParaRPr lang="pt-BR" dirty="0"/>
          </a:p>
        </p:txBody>
      </p:sp>
      <p:pic>
        <p:nvPicPr>
          <p:cNvPr id="4" name="Picture 2" descr="http://www.rochester.edu/news/photos/hi_res/hi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25" y="2636912"/>
            <a:ext cx="5628117" cy="4221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" y="3645024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18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Fusão H -&gt; He no nosso Sol</a:t>
            </a:r>
          </a:p>
          <a:p>
            <a:r>
              <a:rPr lang="pt-BR" dirty="0" smtClean="0"/>
              <a:t>4 H -&gt; 1 He + energia</a:t>
            </a:r>
          </a:p>
          <a:p>
            <a:r>
              <a:rPr lang="pt-BR" dirty="0" smtClean="0"/>
              <a:t>1 segundo</a:t>
            </a:r>
          </a:p>
          <a:p>
            <a:r>
              <a:rPr lang="pt-BR" dirty="0" smtClean="0"/>
              <a:t>600 Milhões </a:t>
            </a:r>
            <a:r>
              <a:rPr lang="pt-BR" dirty="0" err="1" smtClean="0"/>
              <a:t>ton</a:t>
            </a:r>
            <a:r>
              <a:rPr lang="pt-BR" dirty="0" smtClean="0"/>
              <a:t> H</a:t>
            </a:r>
          </a:p>
          <a:p>
            <a:r>
              <a:rPr lang="pt-BR" dirty="0" smtClean="0"/>
              <a:t>596 Milhões </a:t>
            </a:r>
            <a:r>
              <a:rPr lang="pt-BR" dirty="0" err="1" smtClean="0"/>
              <a:t>ton</a:t>
            </a:r>
            <a:r>
              <a:rPr lang="pt-BR" dirty="0" smtClean="0"/>
              <a:t> He</a:t>
            </a:r>
          </a:p>
          <a:p>
            <a:r>
              <a:rPr lang="pt-BR" dirty="0" smtClean="0"/>
              <a:t>4 Milhões </a:t>
            </a:r>
            <a:r>
              <a:rPr lang="pt-BR" dirty="0" err="1" smtClean="0"/>
              <a:t>ton</a:t>
            </a:r>
            <a:r>
              <a:rPr lang="pt-BR" dirty="0" smtClean="0"/>
              <a:t> Energia</a:t>
            </a:r>
          </a:p>
          <a:p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8" name="Picture 4" descr="http://scied.ucar.edu/sites/default/files/images/large_image_for_image_content/sun_sdo_aia_304_19sept2010_64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9" y="3068960"/>
            <a:ext cx="4070851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992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Estrelas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Evolução do Sol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89" y="2290865"/>
            <a:ext cx="6404123" cy="456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16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Classificação</a:t>
            </a:r>
          </a:p>
          <a:p>
            <a:r>
              <a:rPr lang="pt-BR" dirty="0" smtClean="0"/>
              <a:t>Diagrama HR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94965"/>
            <a:ext cx="5424292" cy="546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60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Formação de elementos mais pesados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9093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Formação de elementos mais pesados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9713"/>
            <a:ext cx="8244408" cy="46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337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Formação de elementos mais pesados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3908"/>
            <a:ext cx="8236955" cy="46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15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Formação de elementos mais pesados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3908"/>
            <a:ext cx="823912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98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19" cy="691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548680"/>
            <a:ext cx="8229600" cy="1143000"/>
          </a:xfrm>
        </p:spPr>
        <p:txBody>
          <a:bodyPr>
            <a:normAutofit/>
          </a:bodyPr>
          <a:lstStyle/>
          <a:p>
            <a:r>
              <a:rPr lang="pt-BR" sz="5400" dirty="0" smtClean="0">
                <a:solidFill>
                  <a:srgbClr val="FFFF66"/>
                </a:solidFill>
                <a:latin typeface="Arial Black" panose="020B0A04020102020204" pitchFamily="34" charset="0"/>
              </a:rPr>
              <a:t>Sessão Astronomia</a:t>
            </a:r>
            <a:endParaRPr lang="pt-BR" sz="5400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://perimeno.ca/Hubble%20Large/saturn_malmerCassini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2215051"/>
            <a:ext cx="10238483" cy="4022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14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Comparação 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795320" cy="4525963"/>
          </a:xfrm>
        </p:spPr>
        <p:txBody>
          <a:bodyPr/>
          <a:lstStyle/>
          <a:p>
            <a:r>
              <a:rPr lang="pt-BR" dirty="0" smtClean="0"/>
              <a:t>H -&gt; He </a:t>
            </a:r>
          </a:p>
          <a:p>
            <a:r>
              <a:rPr lang="pt-BR" dirty="0" smtClean="0"/>
              <a:t>15.000.000  ̊C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01804"/>
            <a:ext cx="7056784" cy="39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08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Comparação 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795320" cy="4525963"/>
          </a:xfrm>
        </p:spPr>
        <p:txBody>
          <a:bodyPr/>
          <a:lstStyle/>
          <a:p>
            <a:r>
              <a:rPr lang="pt-BR" dirty="0" smtClean="0"/>
              <a:t>H -&gt; He, C N O </a:t>
            </a:r>
          </a:p>
          <a:p>
            <a:r>
              <a:rPr lang="pt-BR" dirty="0" smtClean="0"/>
              <a:t>15.000.000  ̊C, 100.000.000  </a:t>
            </a:r>
            <a:r>
              <a:rPr lang="pt-BR" dirty="0"/>
              <a:t>̊C 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01804"/>
            <a:ext cx="7056784" cy="39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03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Comparação Estrelas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795320" cy="4525963"/>
          </a:xfrm>
        </p:spPr>
        <p:txBody>
          <a:bodyPr/>
          <a:lstStyle/>
          <a:p>
            <a:r>
              <a:rPr lang="pt-BR" dirty="0" smtClean="0"/>
              <a:t>H -&gt; He, C N O e elementos mais pesados até o Fe</a:t>
            </a:r>
          </a:p>
          <a:p>
            <a:r>
              <a:rPr lang="pt-BR" dirty="0" smtClean="0"/>
              <a:t>15.000.000  ̊C, 100.000.000  </a:t>
            </a:r>
            <a:r>
              <a:rPr lang="pt-BR" dirty="0"/>
              <a:t>̊C </a:t>
            </a:r>
            <a:r>
              <a:rPr lang="pt-BR" dirty="0" smtClean="0"/>
              <a:t>e 1.000.000.000  </a:t>
            </a:r>
            <a:r>
              <a:rPr lang="pt-BR" dirty="0"/>
              <a:t>̊C 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01804"/>
            <a:ext cx="7056784" cy="39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03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Estrelas mais conhecidas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4525963" cy="4525963"/>
          </a:xfrm>
        </p:spPr>
      </p:pic>
    </p:spTree>
    <p:extLst>
      <p:ext uri="{BB962C8B-B14F-4D97-AF65-F5344CB8AC3E}">
        <p14:creationId xmlns="" xmlns:p14="http://schemas.microsoft.com/office/powerpoint/2010/main" val="42749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Constelação de Orion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795320" cy="4525963"/>
          </a:xfrm>
        </p:spPr>
        <p:txBody>
          <a:bodyPr/>
          <a:lstStyle/>
          <a:p>
            <a:r>
              <a:rPr lang="pt-BR" dirty="0" smtClean="0"/>
              <a:t>                                                          </a:t>
            </a:r>
            <a:endParaRPr lang="pt-BR" dirty="0"/>
          </a:p>
        </p:txBody>
      </p:sp>
      <p:pic>
        <p:nvPicPr>
          <p:cNvPr id="3074" name="Picture 2" descr="http://apod.nasa.gov/apod/image/0302/orion_spinelli_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6010275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23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Constelação de Orion</a:t>
            </a:r>
            <a:endParaRPr lang="pt-BR" dirty="0"/>
          </a:p>
        </p:txBody>
      </p:sp>
      <p:pic>
        <p:nvPicPr>
          <p:cNvPr id="3074" name="Picture 2" descr="http://apod.nasa.gov/apod/image/0302/orion_spinelli_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6010275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>
            <a:off x="3419872" y="4401108"/>
            <a:ext cx="2808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2339752" y="4005064"/>
            <a:ext cx="936104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372200" y="4077072"/>
            <a:ext cx="22695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Referência:</a:t>
            </a:r>
          </a:p>
          <a:p>
            <a:r>
              <a:rPr lang="pt-BR" sz="2800" dirty="0" smtClean="0"/>
              <a:t>“Três Marias”</a:t>
            </a:r>
          </a:p>
          <a:p>
            <a:r>
              <a:rPr lang="pt-BR" sz="2800" dirty="0" smtClean="0"/>
              <a:t> - </a:t>
            </a:r>
            <a:r>
              <a:rPr lang="pt-BR" sz="2800" dirty="0" err="1" smtClean="0"/>
              <a:t>Mintaka</a:t>
            </a:r>
            <a:r>
              <a:rPr lang="pt-BR" sz="2800" dirty="0" smtClean="0"/>
              <a:t> </a:t>
            </a:r>
          </a:p>
          <a:p>
            <a:r>
              <a:rPr lang="pt-BR" sz="2800" dirty="0" smtClean="0"/>
              <a:t> - </a:t>
            </a:r>
            <a:r>
              <a:rPr lang="pt-BR" sz="2800" dirty="0" err="1"/>
              <a:t>Alnilam</a:t>
            </a:r>
            <a:endParaRPr lang="pt-BR" sz="2800" dirty="0" smtClean="0"/>
          </a:p>
          <a:p>
            <a:r>
              <a:rPr lang="pt-BR" sz="2800" dirty="0" smtClean="0"/>
              <a:t> - </a:t>
            </a:r>
            <a:r>
              <a:rPr lang="pt-BR" sz="2800" dirty="0" err="1"/>
              <a:t>Alnitak</a:t>
            </a:r>
            <a:endParaRPr lang="pt-BR" sz="2800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32296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Constelação de Orion</a:t>
            </a:r>
            <a:endParaRPr lang="pt-BR" dirty="0"/>
          </a:p>
        </p:txBody>
      </p:sp>
      <p:pic>
        <p:nvPicPr>
          <p:cNvPr id="3074" name="Picture 2" descr="http://apod.nasa.gov/apod/image/0302/orion_spinelli_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6010275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884015" y="3527432"/>
            <a:ext cx="143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/>
              <a:t>Bellatrix</a:t>
            </a:r>
            <a:endParaRPr lang="pt-BR" sz="2800" dirty="0" smtClean="0"/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4139952" y="5913276"/>
            <a:ext cx="266429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876256" y="5642084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/>
              <a:t>Rigel</a:t>
            </a:r>
            <a:endParaRPr lang="pt-BR" sz="2800" dirty="0" smtClean="0"/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1900453" y="2636912"/>
            <a:ext cx="490379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876256" y="234888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/>
              <a:t>Betelgeuse</a:t>
            </a:r>
            <a:endParaRPr lang="pt-BR" sz="2800" dirty="0" smtClean="0"/>
          </a:p>
        </p:txBody>
      </p:sp>
      <p:cxnSp>
        <p:nvCxnSpPr>
          <p:cNvPr id="15" name="Conector angulado 14"/>
          <p:cNvCxnSpPr/>
          <p:nvPr/>
        </p:nvCxnSpPr>
        <p:spPr>
          <a:xfrm rot="10800000">
            <a:off x="3491882" y="2859784"/>
            <a:ext cx="3312367" cy="929257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567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 a maior </a:t>
            </a:r>
            <a:r>
              <a:rPr lang="pt-BR" dirty="0"/>
              <a:t>e</a:t>
            </a:r>
            <a:r>
              <a:rPr lang="pt-BR" dirty="0" smtClean="0"/>
              <a:t>strela conhecida ?</a:t>
            </a:r>
            <a:endParaRPr lang="pt-BR" dirty="0"/>
          </a:p>
        </p:txBody>
      </p:sp>
      <p:pic>
        <p:nvPicPr>
          <p:cNvPr id="5" name="tamanhos_estelar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9516" y="1714500"/>
            <a:ext cx="8672964" cy="48785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93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Supernova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Explosão ou “morte” de uma estrela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9789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Supernova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Explosão ou “morte” de uma estrela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3908"/>
            <a:ext cx="823912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307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085" y="0"/>
            <a:ext cx="104436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9632" y="4005065"/>
            <a:ext cx="6696744" cy="792087"/>
          </a:xfrm>
        </p:spPr>
        <p:txBody>
          <a:bodyPr>
            <a:normAutofit/>
          </a:bodyPr>
          <a:lstStyle/>
          <a:p>
            <a:r>
              <a:rPr lang="pt-BR" sz="4000" dirty="0" smtClean="0">
                <a:solidFill>
                  <a:srgbClr val="FFC000"/>
                </a:solidFill>
              </a:rPr>
              <a:t>FÁBRICAS DOS ELEMENTOS</a:t>
            </a:r>
            <a:endParaRPr lang="pt-BR" sz="4000" dirty="0"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20272" y="5775647"/>
            <a:ext cx="1779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FFC000"/>
                </a:solidFill>
              </a:rPr>
              <a:t>Daniel Sousa</a:t>
            </a:r>
          </a:p>
          <a:p>
            <a:pPr algn="ctr"/>
            <a:r>
              <a:rPr lang="pt-BR" sz="2400" dirty="0" err="1" smtClean="0">
                <a:solidFill>
                  <a:srgbClr val="FFC000"/>
                </a:solidFill>
              </a:rPr>
              <a:t>Jun</a:t>
            </a:r>
            <a:r>
              <a:rPr lang="pt-BR" sz="2400" dirty="0" smtClean="0">
                <a:solidFill>
                  <a:srgbClr val="FFC000"/>
                </a:solidFill>
              </a:rPr>
              <a:t> / 2015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34618" y="1136938"/>
            <a:ext cx="2189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FFC000"/>
                </a:solidFill>
              </a:rPr>
              <a:t>ESTRELAS</a:t>
            </a:r>
            <a:endParaRPr lang="pt-BR" sz="4000" dirty="0"/>
          </a:p>
        </p:txBody>
      </p:sp>
    </p:spTree>
    <p:extLst>
      <p:ext uri="{BB962C8B-B14F-4D97-AF65-F5344CB8AC3E}">
        <p14:creationId xmlns="" xmlns:p14="http://schemas.microsoft.com/office/powerpoint/2010/main" val="12943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Exemplos de Supernovas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FOTOS </a:t>
            </a:r>
            <a:r>
              <a:rPr lang="pt-BR" dirty="0" err="1" smtClean="0"/>
              <a:t>nasa</a:t>
            </a:r>
            <a:r>
              <a:rPr lang="pt-BR" dirty="0" smtClean="0"/>
              <a:t> ou </a:t>
            </a:r>
            <a:r>
              <a:rPr lang="pt-BR" dirty="0" err="1" smtClean="0"/>
              <a:t>jet</a:t>
            </a:r>
            <a:endParaRPr lang="pt-BR" dirty="0"/>
          </a:p>
        </p:txBody>
      </p:sp>
      <p:pic>
        <p:nvPicPr>
          <p:cNvPr id="1026" name="Picture 2" descr="http://chandra.harvard.edu/photo/2009/e0102/e0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31970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496" y="1403484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E0102 - 190.000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74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pic>
        <p:nvPicPr>
          <p:cNvPr id="3074" name="Picture 2" descr="http://chandra.harvard.edu/photo/2011/rcw86/rcw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" y="-115904"/>
            <a:ext cx="9132113" cy="7001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0"/>
            <a:ext cx="471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RCW 86 - 8.000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Chineses 185 a.C.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3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5231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337" y="107340"/>
            <a:ext cx="4014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Tycho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- 13.000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Ano de 1572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75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9512" y="188640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Nebulosa do Caranguejo</a:t>
            </a: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6.523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695"/>
            <a:ext cx="6876256" cy="688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94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79348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N49 - 160.000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57" y="256"/>
            <a:ext cx="6857743" cy="685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418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26" y="0"/>
            <a:ext cx="9334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7001" y="116632"/>
            <a:ext cx="1786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Cassiopeia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2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13230" y="18864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 1006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8256"/>
            <a:ext cx="6876256" cy="68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42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Supernovas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6193" y="188640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 0519</a:t>
            </a: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150.000 </a:t>
            </a:r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red lines form a rose against a field thick with st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80" y="0"/>
            <a:ext cx="742031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63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Supernova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Elementos mais pesados que o Ferro</a:t>
            </a:r>
          </a:p>
          <a:p>
            <a:r>
              <a:rPr lang="pt-BR" dirty="0"/>
              <a:t>N</a:t>
            </a:r>
            <a:r>
              <a:rPr lang="pt-BR" dirty="0" smtClean="0"/>
              <a:t>êutrons</a:t>
            </a:r>
          </a:p>
        </p:txBody>
      </p:sp>
      <p:pic>
        <p:nvPicPr>
          <p:cNvPr id="5122" name="Picture 2" descr="Sun with chemical ele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0" y="3290012"/>
            <a:ext cx="4590812" cy="3567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upernove with chemical elem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88" y="3290012"/>
            <a:ext cx="4590812" cy="3567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90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Formação de uma estrela (H - &gt; He)</a:t>
            </a:r>
            <a:endParaRPr lang="pt-BR" dirty="0"/>
          </a:p>
        </p:txBody>
      </p:sp>
      <p:pic>
        <p:nvPicPr>
          <p:cNvPr id="4" name="Picture 2" descr="Discover the lifecycle of stars with this activity and handout. Many people think the different stages in the life of a star are actually different types of stars, rather than just stages in the life of a single star. Credit: NASA/JPL, Astronomical Society of the Pacific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024"/>
            <a:ext cx="9180512" cy="7173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53752"/>
            <a:ext cx="8229600" cy="1143000"/>
          </a:xfrm>
        </p:spPr>
        <p:txBody>
          <a:bodyPr/>
          <a:lstStyle/>
          <a:p>
            <a:r>
              <a:rPr lang="pt-BR" dirty="0" smtClean="0"/>
              <a:t>Evolução Estrelas - </a:t>
            </a:r>
            <a:r>
              <a:rPr lang="pt-BR" dirty="0" err="1" smtClean="0"/>
              <a:t>Metalicidade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958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Átomos de Hidrogênio e Hélio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</a:t>
            </a:r>
            <a:r>
              <a:rPr lang="pt-BR" dirty="0" smtClean="0"/>
              <a:t>úmero atômico (Z) = número de  prótons</a:t>
            </a:r>
          </a:p>
          <a:p>
            <a:endParaRPr lang="pt-BR" dirty="0"/>
          </a:p>
        </p:txBody>
      </p:sp>
      <p:pic>
        <p:nvPicPr>
          <p:cNvPr id="1026" name="Picture 2" descr="http://www2.astro.psu.edu/~mce/A010/lectures/figures/fig_hydrogen_hel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76" y="2577094"/>
            <a:ext cx="5010150" cy="2457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11760" y="503454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   H                       He </a:t>
            </a:r>
            <a:endParaRPr lang="pt-BR" sz="3600" dirty="0"/>
          </a:p>
          <a:p>
            <a:r>
              <a:rPr lang="pt-BR" sz="3600" dirty="0" smtClean="0"/>
              <a:t>Z = 1                  Z = 2</a:t>
            </a:r>
            <a:endParaRPr lang="pt-BR" sz="3600" dirty="0"/>
          </a:p>
        </p:txBody>
      </p:sp>
    </p:spTree>
    <p:extLst>
      <p:ext uri="{BB962C8B-B14F-4D97-AF65-F5344CB8AC3E}">
        <p14:creationId xmlns="" xmlns:p14="http://schemas.microsoft.com/office/powerpoint/2010/main" val="28320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Solar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upload.wikimedia.org/wikipedia/commons/a/a9/Planets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066"/>
            <a:ext cx="9144000" cy="5397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0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Massa do Sistema Solar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upload.wikimedia.org/wikipedia/commons/a/a9/Planets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066"/>
            <a:ext cx="9144000" cy="5397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5982379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>
                <a:solidFill>
                  <a:srgbClr val="0070C0"/>
                </a:solidFill>
              </a:rPr>
              <a:t>99,86 % </a:t>
            </a:r>
            <a:endParaRPr lang="pt-BR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7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Massa do Sistema Solar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upload.wikimedia.org/wikipedia/commons/a/a9/Planets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066"/>
            <a:ext cx="9144000" cy="5397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5982379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>
                <a:solidFill>
                  <a:srgbClr val="0070C0"/>
                </a:solidFill>
              </a:rPr>
              <a:t>99,86 % </a:t>
            </a:r>
            <a:endParaRPr lang="pt-BR" sz="4800" dirty="0">
              <a:solidFill>
                <a:srgbClr val="0070C0"/>
              </a:solidFill>
            </a:endParaRPr>
          </a:p>
        </p:txBody>
      </p:sp>
      <p:sp>
        <p:nvSpPr>
          <p:cNvPr id="5" name="Chave esquerda 4"/>
          <p:cNvSpPr/>
          <p:nvPr/>
        </p:nvSpPr>
        <p:spPr>
          <a:xfrm rot="16200000">
            <a:off x="4860034" y="2764087"/>
            <a:ext cx="504056" cy="626469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572000" y="611246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0,14%</a:t>
            </a: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35697" y="5157192"/>
            <a:ext cx="669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+ luas, planetas anões, asteroides e cometas 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4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Massa do Sistema Solar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upload.wikimedia.org/wikipedia/commons/a/a9/Planets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066"/>
            <a:ext cx="9144000" cy="5397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5982379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>
                <a:solidFill>
                  <a:srgbClr val="0070C0"/>
                </a:solidFill>
              </a:rPr>
              <a:t>99,86 % </a:t>
            </a:r>
            <a:endParaRPr lang="pt-BR" sz="4800" dirty="0">
              <a:solidFill>
                <a:srgbClr val="0070C0"/>
              </a:solidFill>
            </a:endParaRPr>
          </a:p>
        </p:txBody>
      </p:sp>
      <p:sp>
        <p:nvSpPr>
          <p:cNvPr id="5" name="Chave esquerda 4"/>
          <p:cNvSpPr/>
          <p:nvPr/>
        </p:nvSpPr>
        <p:spPr>
          <a:xfrm rot="16200000">
            <a:off x="4860034" y="2764087"/>
            <a:ext cx="504056" cy="6264697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572000" y="611246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70C0"/>
                </a:solidFill>
              </a:rPr>
              <a:t>0,14%</a:t>
            </a: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35697" y="5157192"/>
            <a:ext cx="669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+ luas, planetas anões, asteroides e cometas </a:t>
            </a:r>
            <a:endParaRPr lang="pt-BR" sz="2800" dirty="0">
              <a:solidFill>
                <a:srgbClr val="0070C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195736" y="4581128"/>
            <a:ext cx="194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0,0003% !!!</a:t>
            </a:r>
            <a:endParaRPr lang="pt-BR" sz="2800" dirty="0">
              <a:solidFill>
                <a:srgbClr val="FF0000"/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2987824" y="4149080"/>
            <a:ext cx="0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6024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Técnicas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Imageamento</a:t>
            </a:r>
            <a:r>
              <a:rPr lang="pt-BR" dirty="0"/>
              <a:t> e </a:t>
            </a:r>
            <a:r>
              <a:rPr lang="pt-BR" dirty="0" smtClean="0"/>
              <a:t>Espectroscopia</a:t>
            </a:r>
            <a:endParaRPr lang="pt-BR" dirty="0"/>
          </a:p>
        </p:txBody>
      </p:sp>
      <p:pic>
        <p:nvPicPr>
          <p:cNvPr id="7170" name="Picture 2" descr="http://eil.com/images/main/Pink-Floyd-The-Dark-Side-Of-391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01" y="2492896"/>
            <a:ext cx="3770875" cy="3920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90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Técnicas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795320" cy="4525963"/>
          </a:xfrm>
        </p:spPr>
        <p:txBody>
          <a:bodyPr/>
          <a:lstStyle/>
          <a:p>
            <a:r>
              <a:rPr lang="pt-BR" dirty="0" smtClean="0"/>
              <a:t>Estrelas - Hidrogênio ou Hélio</a:t>
            </a:r>
          </a:p>
          <a:p>
            <a:r>
              <a:rPr lang="pt-BR" dirty="0" smtClean="0"/>
              <a:t>Supernovas e Nuvens interestelares - Outros </a:t>
            </a:r>
          </a:p>
          <a:p>
            <a:r>
              <a:rPr lang="pt-BR" dirty="0" err="1" smtClean="0"/>
              <a:t>Imageamento</a:t>
            </a:r>
            <a:endParaRPr lang="pt-BR" dirty="0"/>
          </a:p>
        </p:txBody>
      </p:sp>
      <p:pic>
        <p:nvPicPr>
          <p:cNvPr id="4" name="Picture 4" descr="http://upload.wikimedia.org/wikipedia/commons/thumb/6/6b/Crab_Nebula_in_Multiple_Wavelengths.png/1280px-Crab_Nebula_in_Multiple_Wavelength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" y="3645024"/>
            <a:ext cx="9132752" cy="2111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3754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Técnicas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Espectroscopia </a:t>
            </a:r>
          </a:p>
          <a:p>
            <a:r>
              <a:rPr lang="pt-BR" dirty="0" smtClean="0"/>
              <a:t>Antares                                 Sirius A</a:t>
            </a:r>
            <a:endParaRPr lang="pt-BR" dirty="0"/>
          </a:p>
        </p:txBody>
      </p:sp>
      <p:pic>
        <p:nvPicPr>
          <p:cNvPr id="6146" name="Picture 2" descr="http://www.physics.sjsu.edu/tomley/ObjectSpectra/RGB%20Spectra%5Canta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4795645" cy="3341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hysics.lancs.ac.uk/observatory/gallery/Deep_Sky/Sirius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2852936"/>
            <a:ext cx="4176464" cy="3341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38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Hélio</a:t>
            </a:r>
            <a:endParaRPr lang="pt-B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081414" cy="204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ttp://biggideas.com/wp-content/uploads/2012/11/SpidermanHeliumBall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50" y="1772816"/>
            <a:ext cx="3043814" cy="2049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ttp://www.windows2universe.org/physical_science/physics/mechanics/balloon_pressure_s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89" y="1772816"/>
            <a:ext cx="1536855" cy="2049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://www.corbisimages.com/images/Corbis-426-I-045-Q5801.jpg?size=67&amp;uid=658e46c0-8795-49cc-820e-42491ac5fa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2" y="4448380"/>
            <a:ext cx="3461111" cy="229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71" y="4448380"/>
            <a:ext cx="2358451" cy="22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http://www.novaxionsur.cl/html/librari/HW%20Gif/Gif%20Scanner/quantum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93" y="4448379"/>
            <a:ext cx="2292987" cy="229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0387" y="133147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Refrigeração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779912" y="133147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Balões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297171" y="133147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Meteorologia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40387" y="400506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Bag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851920" y="401435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Mergulho profundo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516216" y="401435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 - He + Ne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7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Crosta Terrestre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://thumbs.dreamstime.com/z/chemical-composition-earth-s-crust-vector-background-40362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39956"/>
            <a:ext cx="5616624" cy="6005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70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Ferro e Alumínio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Ferro - Aço - 1,7 milhões </a:t>
            </a:r>
            <a:r>
              <a:rPr lang="pt-BR" dirty="0" err="1" smtClean="0"/>
              <a:t>ton</a:t>
            </a:r>
            <a:r>
              <a:rPr lang="pt-BR" dirty="0" smtClean="0"/>
              <a:t> - 2014</a:t>
            </a:r>
          </a:p>
          <a:p>
            <a:r>
              <a:rPr lang="pt-BR" dirty="0" smtClean="0"/>
              <a:t>Alumínio - 97 mil </a:t>
            </a:r>
            <a:r>
              <a:rPr lang="pt-BR" dirty="0" err="1" smtClean="0"/>
              <a:t>ton</a:t>
            </a:r>
            <a:r>
              <a:rPr lang="pt-BR" dirty="0" smtClean="0"/>
              <a:t> - 2014</a:t>
            </a:r>
          </a:p>
          <a:p>
            <a:endParaRPr lang="pt-BR" dirty="0"/>
          </a:p>
        </p:txBody>
      </p:sp>
      <p:pic>
        <p:nvPicPr>
          <p:cNvPr id="7170" name="Picture 2" descr="euro-car-body-award-for-the-audi-q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43061"/>
            <a:ext cx="7092280" cy="3914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09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867" y="9128"/>
            <a:ext cx="8229600" cy="1143000"/>
          </a:xfrm>
        </p:spPr>
        <p:txBody>
          <a:bodyPr/>
          <a:lstStyle/>
          <a:p>
            <a:r>
              <a:rPr lang="pt-BR" dirty="0" smtClean="0"/>
              <a:t>Tabela Periódica dos Elementos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Mostrar aumento do número atômico (Z)</a:t>
            </a:r>
          </a:p>
          <a:p>
            <a:r>
              <a:rPr lang="pt-BR" dirty="0" smtClean="0"/>
              <a:t>O que significa aumentar Z</a:t>
            </a:r>
          </a:p>
          <a:p>
            <a:r>
              <a:rPr lang="pt-BR" dirty="0" smtClean="0"/>
              <a:t>Metais</a:t>
            </a:r>
          </a:p>
          <a:p>
            <a:r>
              <a:rPr lang="pt-BR" dirty="0" smtClean="0"/>
              <a:t>Não-Metais</a:t>
            </a:r>
          </a:p>
          <a:p>
            <a:r>
              <a:rPr lang="pt-BR" dirty="0" smtClean="0"/>
              <a:t>Gases Nobres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" y="1152128"/>
            <a:ext cx="909367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31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Nióbio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Nióbio - 98% reservas no Brasil</a:t>
            </a:r>
          </a:p>
          <a:p>
            <a:r>
              <a:rPr lang="pt-BR" dirty="0" smtClean="0"/>
              <a:t>70 mil </a:t>
            </a:r>
            <a:r>
              <a:rPr lang="pt-BR" dirty="0" err="1" smtClean="0"/>
              <a:t>ton</a:t>
            </a:r>
            <a:r>
              <a:rPr lang="pt-BR" dirty="0" smtClean="0"/>
              <a:t> 2014 - Brasil</a:t>
            </a:r>
          </a:p>
          <a:p>
            <a:r>
              <a:rPr lang="pt-BR" dirty="0" smtClean="0"/>
              <a:t>0,1% Aço</a:t>
            </a:r>
          </a:p>
          <a:p>
            <a:r>
              <a:rPr lang="pt-BR" dirty="0" smtClean="0"/>
              <a:t>Eletroeletrônicos</a:t>
            </a:r>
          </a:p>
          <a:p>
            <a:r>
              <a:rPr lang="pt-BR" dirty="0" smtClean="0"/>
              <a:t>Smartphones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 descr="File:Niobium crystals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58128"/>
            <a:ext cx="4427984" cy="3598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819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Cobre (Cu)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20 milhões </a:t>
            </a:r>
            <a:r>
              <a:rPr lang="pt-BR" dirty="0" err="1" smtClean="0"/>
              <a:t>ton</a:t>
            </a:r>
            <a:r>
              <a:rPr lang="pt-BR" dirty="0" smtClean="0"/>
              <a:t> - 2014</a:t>
            </a:r>
          </a:p>
          <a:p>
            <a:r>
              <a:rPr lang="pt-BR" dirty="0" smtClean="0"/>
              <a:t>Fiações e bobinas de motores elétricos</a:t>
            </a:r>
            <a:endParaRPr lang="pt-BR" dirty="0"/>
          </a:p>
        </p:txBody>
      </p:sp>
      <p:pic>
        <p:nvPicPr>
          <p:cNvPr id="2050" name="Picture 2" descr="http://www.sagroup.org.in/images/imgsProducts/PVC%20In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1" y="3641003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thumbs.dreamstime.com/x/bobina-do-motor-10384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1003"/>
            <a:ext cx="4783637" cy="321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103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Ouro (</a:t>
            </a:r>
            <a:r>
              <a:rPr lang="pt-BR" dirty="0" err="1" smtClean="0"/>
              <a:t>Au</a:t>
            </a:r>
            <a:r>
              <a:rPr lang="pt-BR" dirty="0" smtClean="0"/>
              <a:t>) e Prata (Ag)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Ouro - 2,9 mil </a:t>
            </a:r>
            <a:r>
              <a:rPr lang="pt-BR" dirty="0" err="1" smtClean="0"/>
              <a:t>ton</a:t>
            </a:r>
            <a:r>
              <a:rPr lang="pt-BR" dirty="0" smtClean="0"/>
              <a:t> - 2014</a:t>
            </a:r>
          </a:p>
          <a:p>
            <a:r>
              <a:rPr lang="pt-BR" dirty="0" smtClean="0"/>
              <a:t>Prata - 26 mil </a:t>
            </a:r>
            <a:r>
              <a:rPr lang="pt-BR" dirty="0" err="1" smtClean="0"/>
              <a:t>ton</a:t>
            </a:r>
            <a:r>
              <a:rPr lang="pt-BR" dirty="0" smtClean="0"/>
              <a:t> - 2014 </a:t>
            </a:r>
            <a:endParaRPr lang="pt-BR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532510"/>
            <a:ext cx="4983785" cy="33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ttps://www.goldsilverbitcoin.com/wp-content/uploads/2012/12/10ozNTRb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3532510"/>
            <a:ext cx="4941175" cy="3325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88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Chumbo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5,4 milhões </a:t>
            </a:r>
            <a:r>
              <a:rPr lang="pt-BR" dirty="0" err="1" smtClean="0"/>
              <a:t>ton</a:t>
            </a:r>
            <a:r>
              <a:rPr lang="pt-BR" dirty="0" smtClean="0"/>
              <a:t> - 2013</a:t>
            </a:r>
          </a:p>
          <a:p>
            <a:r>
              <a:rPr lang="pt-BR" dirty="0" smtClean="0"/>
              <a:t>Baterias</a:t>
            </a:r>
          </a:p>
          <a:p>
            <a:r>
              <a:rPr lang="pt-BR" dirty="0" smtClean="0"/>
              <a:t>Pesos Mergulho</a:t>
            </a:r>
          </a:p>
          <a:p>
            <a:r>
              <a:rPr lang="pt-BR" dirty="0" smtClean="0"/>
              <a:t>Vidro (Radiação)</a:t>
            </a:r>
            <a:endParaRPr lang="pt-B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80" y="2232146"/>
            <a:ext cx="4081636" cy="462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://www.jzhukang.com/eng/client/user/upload/cxfs_product20100714111437ttiq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7" y="4293097"/>
            <a:ext cx="3728811" cy="2564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29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Atmosfera - N</a:t>
            </a:r>
            <a:r>
              <a:rPr lang="pt-BR" baseline="-25000" dirty="0" smtClean="0"/>
              <a:t>2</a:t>
            </a:r>
            <a:r>
              <a:rPr lang="pt-BR" dirty="0" smtClean="0"/>
              <a:t> ,O</a:t>
            </a:r>
            <a:r>
              <a:rPr lang="pt-BR" baseline="-25000" dirty="0" smtClean="0"/>
              <a:t>2 </a:t>
            </a:r>
            <a:r>
              <a:rPr lang="pt-BR" dirty="0" smtClean="0"/>
              <a:t>,...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Por que o céu é azul ?</a:t>
            </a:r>
          </a:p>
        </p:txBody>
      </p:sp>
    </p:spTree>
    <p:extLst>
      <p:ext uri="{BB962C8B-B14F-4D97-AF65-F5344CB8AC3E}">
        <p14:creationId xmlns="" xmlns:p14="http://schemas.microsoft.com/office/powerpoint/2010/main" val="5262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Atmosfera - N</a:t>
            </a:r>
            <a:r>
              <a:rPr lang="pt-BR" baseline="-25000" dirty="0" smtClean="0"/>
              <a:t>2</a:t>
            </a:r>
            <a:r>
              <a:rPr lang="pt-BR" dirty="0" smtClean="0"/>
              <a:t> ,O</a:t>
            </a:r>
            <a:r>
              <a:rPr lang="pt-BR" baseline="-25000" dirty="0" smtClean="0"/>
              <a:t>2 </a:t>
            </a:r>
            <a:r>
              <a:rPr lang="pt-BR" dirty="0" smtClean="0"/>
              <a:t>,...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Por que o céu é azul ?</a:t>
            </a:r>
          </a:p>
          <a:p>
            <a:r>
              <a:rPr lang="pt-BR" dirty="0" smtClean="0"/>
              <a:t>Espalhamento da luz Azul - 5,5 x Vermelho</a:t>
            </a:r>
            <a:endParaRPr lang="pt-BR" dirty="0"/>
          </a:p>
        </p:txBody>
      </p:sp>
      <p:pic>
        <p:nvPicPr>
          <p:cNvPr id="11266" name="Picture 2" descr="http://3.bp.blogspot.com/-M4iTz1ETPZ8/UixG68DxnwI/AAAAAAAAADk/EdzVeEJWMJg/s1600/tumblr_lndwhte6jg1qkxk4mo1_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41" y="2852936"/>
            <a:ext cx="5542940" cy="402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37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Oxigênio - O</a:t>
            </a:r>
            <a:r>
              <a:rPr lang="pt-BR" baseline="-25000" dirty="0"/>
              <a:t>2</a:t>
            </a:r>
            <a:r>
              <a:rPr lang="pt-BR" dirty="0" smtClean="0"/>
              <a:t> e O</a:t>
            </a:r>
            <a:r>
              <a:rPr lang="pt-BR" baseline="-25000" dirty="0" smtClean="0"/>
              <a:t>3</a:t>
            </a:r>
            <a:endParaRPr lang="pt-BR" baseline="-25000" dirty="0"/>
          </a:p>
        </p:txBody>
      </p:sp>
      <p:pic>
        <p:nvPicPr>
          <p:cNvPr id="16388" name="Picture 4" descr="cell_3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itochondra_use_of_oxy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1586"/>
            <a:ext cx="3358219" cy="2457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54957"/>
            <a:ext cx="51054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6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Ferro e Níquel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Campo magnético da Terra - </a:t>
            </a:r>
            <a:r>
              <a:rPr lang="pt-BR" dirty="0" smtClean="0">
                <a:hlinkClick r:id="rId3"/>
              </a:rPr>
              <a:t>Magnetosfera</a:t>
            </a:r>
            <a:endParaRPr lang="pt-BR" dirty="0"/>
          </a:p>
        </p:txBody>
      </p:sp>
      <p:pic>
        <p:nvPicPr>
          <p:cNvPr id="1026" name="Picture 2" descr="http://images.gizmag.com/inline/cosmic-rays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84" y="2389161"/>
            <a:ext cx="5508104" cy="4468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0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pt-BR" dirty="0" smtClean="0"/>
              <a:t>Aurora Boreal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 descr="http://upload.wikimedia.org/wikipedia/commons/a/aa/Polarlicht_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4" name="Picture 4" descr="http://upload.wikimedia.org/wikipedia/commons/a/aa/Polarlich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808"/>
            <a:ext cx="9144000" cy="595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2420" y="97143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Alasca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4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pt-BR" dirty="0" smtClean="0"/>
              <a:t>Aurora Austral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 descr="http://upload.wikimedia.org/wikipedia/commons/a/aa/Polarlicht_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 descr="http://upload.wikimedia.org/wikipedia/commons/7/7a/Amundsen-Scott_marsstation_ray_h_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2420" y="83671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Antártica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63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Síntese dos Elementos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Nucleossíntese</a:t>
            </a:r>
          </a:p>
        </p:txBody>
      </p:sp>
    </p:spTree>
    <p:extLst>
      <p:ext uri="{BB962C8B-B14F-4D97-AF65-F5344CB8AC3E}">
        <p14:creationId xmlns="" xmlns:p14="http://schemas.microsoft.com/office/powerpoint/2010/main" val="27179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www.ignitewoodfuels.co.uk/ekmps/shops/lwpellets2/images/30kg-of-lumpwood-charcoal-including-delivery-and-vat.-6-x-5kg-bags-in-a-box-%5b2%5d-14-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34586"/>
            <a:ext cx="6332685" cy="4223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Carbono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Carvão, Grafite e Diamante</a:t>
            </a:r>
            <a:endParaRPr lang="pt-BR" dirty="0"/>
          </a:p>
        </p:txBody>
      </p:sp>
      <p:pic>
        <p:nvPicPr>
          <p:cNvPr id="13316" name="Picture 4" descr="https://thenypost.files.wordpress.com/2013/10/diamon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634586"/>
            <a:ext cx="6336704" cy="4223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egmation.files.wordpress.com/2011/04/graphite.jpg?w=6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640290"/>
            <a:ext cx="3168352" cy="4217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51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Carbono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Grafeno</a:t>
            </a:r>
            <a:r>
              <a:rPr lang="pt-BR" dirty="0"/>
              <a:t> e </a:t>
            </a:r>
            <a:r>
              <a:rPr lang="pt-BR" dirty="0" err="1" smtClean="0"/>
              <a:t>Nanotubos</a:t>
            </a:r>
            <a:endParaRPr lang="pt-BR" dirty="0"/>
          </a:p>
        </p:txBody>
      </p:sp>
      <p:pic>
        <p:nvPicPr>
          <p:cNvPr id="14338" name="Picture 2" descr="http://eandt.theiet.org/news/2014/jun/images/640_graphene-ca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016" y="2780927"/>
            <a:ext cx="6110834" cy="4077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64" y="2780927"/>
            <a:ext cx="5472936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659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Chuva de Diamantes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8986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Chuva de Diamantes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Metano - Tempestade de Raios - Fuligem</a:t>
            </a:r>
            <a:endParaRPr lang="pt-BR" dirty="0"/>
          </a:p>
        </p:txBody>
      </p:sp>
      <p:pic>
        <p:nvPicPr>
          <p:cNvPr id="4" name="Picture 4" descr="https://thenypost.files.wordpress.com/2013/10/diamo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15" y="2668334"/>
            <a:ext cx="6286069" cy="4189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62" y="2668334"/>
            <a:ext cx="6934377" cy="419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880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Carbono e Hidrogênio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pt-BR" dirty="0" smtClean="0"/>
              <a:t>Polietileno </a:t>
            </a:r>
            <a:r>
              <a:rPr lang="pt-BR" dirty="0"/>
              <a:t>-</a:t>
            </a:r>
            <a:r>
              <a:rPr lang="pt-BR" dirty="0" smtClean="0"/>
              <a:t> 76 M tons 2014 - 37 % total plástico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sz="2000" dirty="0" smtClean="0"/>
          </a:p>
          <a:p>
            <a:r>
              <a:rPr lang="pt-BR" dirty="0" smtClean="0"/>
              <a:t>Polipropileno </a:t>
            </a:r>
            <a:r>
              <a:rPr lang="pt-BR" dirty="0"/>
              <a:t>-</a:t>
            </a:r>
            <a:r>
              <a:rPr lang="pt-BR" dirty="0" smtClean="0"/>
              <a:t> 56 M </a:t>
            </a:r>
            <a:r>
              <a:rPr lang="pt-BR" dirty="0"/>
              <a:t>tons 2014 </a:t>
            </a:r>
            <a:r>
              <a:rPr lang="pt-BR" dirty="0" smtClean="0"/>
              <a:t>- </a:t>
            </a:r>
            <a:r>
              <a:rPr lang="pt-BR" dirty="0"/>
              <a:t>25 % </a:t>
            </a:r>
            <a:r>
              <a:rPr lang="pt-BR" dirty="0" err="1" smtClean="0"/>
              <a:t>tot</a:t>
            </a:r>
            <a:r>
              <a:rPr lang="pt-BR" dirty="0" smtClean="0"/>
              <a:t>. </a:t>
            </a:r>
            <a:r>
              <a:rPr lang="pt-BR" dirty="0" err="1" smtClean="0"/>
              <a:t>plást</a:t>
            </a:r>
            <a:r>
              <a:rPr lang="pt-BR" dirty="0" smtClean="0"/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AutoShape 2" descr="Image result for polietileno molécula 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4" name="Picture 4" descr="http://3.bp.blogspot.com/-Rp_WCf2bXHk/UgbBIBdA7pI/AAAAAAAAD9U/lakIlTCCPfc/s1600/polym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95983"/>
            <a:ext cx="3168352" cy="1961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348880"/>
            <a:ext cx="2088232" cy="200081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013176"/>
            <a:ext cx="2304256" cy="164589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85184"/>
            <a:ext cx="4317213" cy="149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58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pt-BR" dirty="0" smtClean="0"/>
              <a:t>Carbono - Hidrogênio - Cloro</a:t>
            </a:r>
            <a:endParaRPr lang="pt-BR" dirty="0"/>
          </a:p>
        </p:txBody>
      </p:sp>
      <p:sp>
        <p:nvSpPr>
          <p:cNvPr id="7" name="AutoShape 2" descr="http://upload.wikimedia.org/wikipedia/commons/d/d8/Mon%C3%B3meros_da_f%C3%B3rmula_do_AB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1600200"/>
            <a:ext cx="85792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Poli (cloreto de </a:t>
            </a:r>
            <a:r>
              <a:rPr lang="pt-BR" dirty="0" err="1" smtClean="0"/>
              <a:t>vinila</a:t>
            </a:r>
            <a:r>
              <a:rPr lang="pt-BR" dirty="0" smtClean="0"/>
              <a:t>)</a:t>
            </a:r>
          </a:p>
          <a:p>
            <a:r>
              <a:rPr lang="pt-BR" dirty="0" smtClean="0"/>
              <a:t>PVC - 37 M </a:t>
            </a:r>
            <a:r>
              <a:rPr lang="pt-BR" dirty="0" err="1" smtClean="0"/>
              <a:t>ton</a:t>
            </a:r>
            <a:r>
              <a:rPr lang="pt-BR" dirty="0" smtClean="0"/>
              <a:t> </a:t>
            </a:r>
            <a:r>
              <a:rPr lang="pt-BR" dirty="0"/>
              <a:t>-</a:t>
            </a:r>
            <a:r>
              <a:rPr lang="pt-BR" dirty="0" smtClean="0"/>
              <a:t> 2014 - 18% do total plástico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909571"/>
            <a:ext cx="1800200" cy="1692188"/>
          </a:xfrm>
          <a:prstGeom prst="rect">
            <a:avLst/>
          </a:prstGeom>
        </p:spPr>
      </p:pic>
      <p:pic>
        <p:nvPicPr>
          <p:cNvPr id="15362" name="Picture 2" descr="http://assets.inhabitat.com/wp-content/blogs.dir/1/files/2011/02/Bhuis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143"/>
            <a:ext cx="7092280" cy="3896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0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pt-BR" dirty="0" smtClean="0"/>
              <a:t>Carbono - Hidrogênio - Nitrogênio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52936"/>
            <a:ext cx="2219674" cy="4005064"/>
          </a:xfrm>
        </p:spPr>
      </p:pic>
      <p:sp>
        <p:nvSpPr>
          <p:cNvPr id="7" name="AutoShape 2" descr="http://upload.wikimedia.org/wikipedia/commons/d/d8/Mon%C3%B3meros_da_f%C3%B3rmula_do_AB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1600200"/>
            <a:ext cx="85792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 smtClean="0"/>
              <a:t>Terpolímero</a:t>
            </a:r>
            <a:r>
              <a:rPr lang="pt-BR" dirty="0" smtClean="0"/>
              <a:t> de </a:t>
            </a:r>
            <a:r>
              <a:rPr lang="pt-BR" dirty="0" err="1" smtClean="0"/>
              <a:t>Acrilonitrila</a:t>
            </a:r>
            <a:r>
              <a:rPr lang="pt-BR" dirty="0" smtClean="0"/>
              <a:t> </a:t>
            </a:r>
            <a:r>
              <a:rPr lang="pt-BR" dirty="0" err="1" smtClean="0"/>
              <a:t>Butadieno</a:t>
            </a:r>
            <a:r>
              <a:rPr lang="pt-BR" dirty="0" smtClean="0"/>
              <a:t> Estireno </a:t>
            </a:r>
          </a:p>
          <a:p>
            <a:r>
              <a:rPr lang="pt-BR" dirty="0" smtClean="0"/>
              <a:t>ABS - 1,9 milhões </a:t>
            </a:r>
            <a:r>
              <a:rPr lang="pt-BR" dirty="0" err="1" smtClean="0"/>
              <a:t>ton</a:t>
            </a:r>
            <a:r>
              <a:rPr lang="pt-BR" dirty="0" smtClean="0"/>
              <a:t> - 2014 - 4% total plástico</a:t>
            </a:r>
            <a:endParaRPr lang="pt-B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0527"/>
            <a:ext cx="3888432" cy="375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9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Nuvens Moleculares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/>
              <a:t>Raios </a:t>
            </a:r>
            <a:r>
              <a:rPr lang="pt-BR" dirty="0" smtClean="0"/>
              <a:t>cósmicos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4652"/>
            <a:ext cx="5071374" cy="390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70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Nuvens Moleculares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/>
              <a:t>Raios </a:t>
            </a:r>
            <a:r>
              <a:rPr lang="pt-BR" dirty="0" smtClean="0"/>
              <a:t>cósmicos</a:t>
            </a:r>
          </a:p>
          <a:p>
            <a:r>
              <a:rPr lang="pt-BR" dirty="0" smtClean="0"/>
              <a:t>Pilares da criação (Nebulosa </a:t>
            </a:r>
            <a:r>
              <a:rPr lang="pt-BR" dirty="0"/>
              <a:t>da </a:t>
            </a:r>
            <a:r>
              <a:rPr lang="pt-BR" dirty="0" smtClean="0"/>
              <a:t>Águia)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4652"/>
            <a:ext cx="5071374" cy="390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238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Nuvens Moleculares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 smtClean="0"/>
              <a:t>CO e CO</a:t>
            </a:r>
            <a:r>
              <a:rPr lang="pt-BR" baseline="-25000" dirty="0" smtClean="0"/>
              <a:t>2</a:t>
            </a:r>
          </a:p>
          <a:p>
            <a:pPr marL="0" indent="0">
              <a:buNone/>
            </a:pPr>
            <a:endParaRPr lang="pt-BR" baseline="-25000" dirty="0" smtClean="0"/>
          </a:p>
          <a:p>
            <a:endParaRPr lang="pt-BR" baseline="-25000" dirty="0"/>
          </a:p>
          <a:p>
            <a:pPr marL="0" indent="0">
              <a:buNone/>
            </a:pPr>
            <a:endParaRPr lang="pt-BR" baseline="-25000" dirty="0"/>
          </a:p>
          <a:p>
            <a:endParaRPr lang="pt-BR" sz="2400" baseline="-25000" dirty="0" smtClean="0"/>
          </a:p>
          <a:p>
            <a:r>
              <a:rPr lang="pt-BR" dirty="0"/>
              <a:t>N</a:t>
            </a:r>
            <a:r>
              <a:rPr lang="pt-BR" baseline="-25000" dirty="0"/>
              <a:t>2 </a:t>
            </a:r>
            <a:r>
              <a:rPr lang="pt-BR" dirty="0"/>
              <a:t>, O</a:t>
            </a:r>
            <a:r>
              <a:rPr lang="pt-BR" baseline="-25000" dirty="0"/>
              <a:t>2 </a:t>
            </a:r>
            <a:r>
              <a:rPr lang="pt-BR" dirty="0"/>
              <a:t>, </a:t>
            </a:r>
            <a:r>
              <a:rPr lang="pt-BR" dirty="0" smtClean="0"/>
              <a:t>CO</a:t>
            </a:r>
            <a:r>
              <a:rPr lang="pt-BR" baseline="-25000" dirty="0" smtClean="0"/>
              <a:t>2</a:t>
            </a:r>
            <a:r>
              <a:rPr lang="pt-BR" dirty="0" smtClean="0"/>
              <a:t> , H</a:t>
            </a:r>
            <a:r>
              <a:rPr lang="pt-BR" baseline="-25000" dirty="0" smtClean="0"/>
              <a:t>2 </a:t>
            </a:r>
            <a:r>
              <a:rPr lang="pt-BR" dirty="0" smtClean="0"/>
              <a:t> e </a:t>
            </a:r>
            <a:r>
              <a:rPr lang="pt-BR" dirty="0"/>
              <a:t>O</a:t>
            </a:r>
            <a:r>
              <a:rPr lang="pt-BR" baseline="-25000" dirty="0"/>
              <a:t>3</a:t>
            </a:r>
            <a:r>
              <a:rPr lang="pt-BR" dirty="0" smtClean="0"/>
              <a:t>  (Atmosfera)</a:t>
            </a:r>
            <a:endParaRPr lang="pt-BR" dirty="0"/>
          </a:p>
        </p:txBody>
      </p:sp>
      <p:pic>
        <p:nvPicPr>
          <p:cNvPr id="1026" name="Picture 2" descr="http://www.caradvice.com.au/wp-content/uploads/2012/03/car-emiss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83572"/>
            <a:ext cx="3600400" cy="2025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goodwp.com/images/201102/goodwp.com_15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58215"/>
            <a:ext cx="3312368" cy="2484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40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Síntese dos Elementos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Nucleossíntese</a:t>
            </a:r>
          </a:p>
          <a:p>
            <a:r>
              <a:rPr lang="pt-BR" dirty="0" smtClean="0"/>
              <a:t>Big </a:t>
            </a:r>
            <a:r>
              <a:rPr lang="pt-BR" dirty="0" err="1" smtClean="0"/>
              <a:t>Bang</a:t>
            </a:r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8167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Nuvens Moleculares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 err="1" smtClean="0"/>
              <a:t>NaCl</a:t>
            </a:r>
            <a:r>
              <a:rPr lang="pt-BR" dirty="0" smtClean="0"/>
              <a:t> - Sal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20481"/>
            <a:ext cx="7236295" cy="465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740352" y="227687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 Morto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58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Nuvens Moleculares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0 </a:t>
            </a:r>
            <a:r>
              <a:rPr lang="pt-BR" dirty="0"/>
              <a:t>(</a:t>
            </a:r>
            <a:r>
              <a:rPr lang="pt-BR" dirty="0" smtClean="0"/>
              <a:t>gelo) - </a:t>
            </a:r>
            <a:r>
              <a:rPr lang="pt-BR" dirty="0" err="1" smtClean="0"/>
              <a:t>Hyakutake</a:t>
            </a:r>
            <a:r>
              <a:rPr lang="pt-BR" dirty="0" smtClean="0"/>
              <a:t>               </a:t>
            </a:r>
          </a:p>
          <a:p>
            <a:endParaRPr lang="pt-BR" sz="1600" dirty="0"/>
          </a:p>
          <a:p>
            <a:r>
              <a:rPr lang="pt-BR" dirty="0" smtClean="0"/>
              <a:t>                                             Ti0</a:t>
            </a:r>
            <a:r>
              <a:rPr lang="pt-BR" baseline="-25000" dirty="0" smtClean="0"/>
              <a:t>2</a:t>
            </a:r>
          </a:p>
          <a:p>
            <a:endParaRPr lang="pt-BR" baseline="-25000" dirty="0" smtClean="0"/>
          </a:p>
          <a:p>
            <a:endParaRPr lang="pt-BR" baseline="-25000" dirty="0"/>
          </a:p>
          <a:p>
            <a:endParaRPr lang="pt-BR" baseline="-25000" dirty="0" smtClean="0"/>
          </a:p>
          <a:p>
            <a:pPr marL="0" indent="0">
              <a:buNone/>
            </a:pPr>
            <a:endParaRPr lang="pt-BR" baseline="-25000" dirty="0" smtClean="0"/>
          </a:p>
          <a:p>
            <a:endParaRPr lang="pt-BR" sz="800" dirty="0" smtClean="0"/>
          </a:p>
          <a:p>
            <a:r>
              <a:rPr lang="pt-BR" dirty="0" smtClean="0"/>
              <a:t>NH</a:t>
            </a:r>
            <a:r>
              <a:rPr lang="pt-BR" baseline="-25000" dirty="0" smtClean="0"/>
              <a:t>3</a:t>
            </a:r>
          </a:p>
        </p:txBody>
      </p:sp>
      <p:pic>
        <p:nvPicPr>
          <p:cNvPr id="22530" name="Picture 2" descr="http://born2invest.com/cdn/wp-content/uploads/2015/05/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34850"/>
            <a:ext cx="2416020" cy="1374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ages.minhavida.com.br/imgHandler.ashx?mid=33388&amp;w=628&amp;h=3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13660"/>
            <a:ext cx="2416020" cy="1423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wanight.org/newTWAN/photos/30014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50869"/>
            <a:ext cx="3303770" cy="23302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xQSEhISExAUEBUWFhIVEBcXEhQVFRQXFhEWFhQVFhQcHCogGBomGxUVITEhJSktMjIuGh8zODMsNygtLisBCgoKDg0OGxAQGy0kHyQ3LCwsLDQsLCwsLywtLCwsLCwsLCwsLCwsLCwsLCwsLCwsLCwsLCwsLCwsLCwsLCwsLP/AABEIAMgAyAMBEQACEQEDEQH/xAAbAAEAAgMBAQAAAAAAAAAAAAAABAUDBgcBAv/EAEYQAAEDAgIFBwYMBQMFAAAAAAEAAgMEERIhBQYxQVEHEyIyYZGhUnGBkrLBFiMkJTNCcnOCscLRNENTYpNjorMUFRfh8P/EABoBAQADAQEBAAAAAAAAAAAAAAACAwQBBQb/xAA1EQACAQIDAwsCBwADAAAAAAAAAQIDEQQhMRIyQRMzUWFxgZGhscHRFCIFFSNCUpLhFrLC/9oADAMBAAIRAxEAPwDuKAIAgCAIAgCAIAgMVTUNjY573BjWglxOwAbSVxuyuydOnKpJQirt6Gsya9wEXhilqBmLhoY31nEeAKgqilnFXPXj+B107VZKPm/IgSa51JPRpYYx/dM958GBL1HwXj/hqj+DYdb1ST7IperZ8/C6r/p0x9MoT9Tq8zv5Rhf5S8jNDr25mdRS4Wja+KUPA4kscGm3mJXHOUc5LLtK5/gcZZUal30NW8037G16M0jHURtlheHsdexHZtBG4qcZKSujxMRh6lCbp1FZolqRSEAQBAEAQBAEAQBAEAQBAEAQBAEAQBAVetNG+akqIowC98bmtBNrk7rqFWLlBpGzAVo0cTCpPRO5yGvlZjeSDTvwvaQTgPONdkMQNnHaDms83FtvR+GZ9jhcRGrD9NqaT7bdOTzRKDSXMwTuLSHYrFjrHLDnbz+Css21syyO7cVF7UVfvR8sikLWF0rxcOxjogNNst2y64ozaV2yTnTTaUV1a5mKn5rEwutK8tbZlzNJzl8w1ufHwUFsJpvN+LuTm52dslfXdVuvQ6lqXQPhpWtkbgcXSvLTa7cchcAbb7EK+lFqOfWfG/iteFbEuUHdWSv2Kxeqw84IAgCAIAgCAIAgCAIAgCAIAgCAIAgCAIDjOss7o6uqaDlzrj6wafesk5NTZ56xE6VSSi+PsimkLXdaNh/CFW7PVG6n+NYuGk34njRGP5MfqhLR6EW/8gxn834ltqpUOOk6QC7WnHia0kNyY6xIGW9XU3cwVMZVxNeLm2+87UtJsCAIAgCAIAgCAIAgCAIAgCAIAgCAIAgCAIDgmkHuM1RicXkTzi52kNlc0eACxVN5njS35dpgUDgQF7yfkf8Acob/ANOYDz2H/tX0C/Dc6dlWk9MIAgCAIAgCAIAgCAIAgCAIAgCAIAgCAICLpPSDKeJ80rsLGAlx9w4k7AEIykoq7OENc5/Sd1nEuf8Aac4ud4krBJ3bZ4qb1fEmwUV1Bsi5kttAFHaIbZ4+lfG+OeEhssLsUd+q7ymO7CMlOnV2WdjUcZKS4HVdXdPRVkQkjNiLCVhPTidva4d+e+y9BO57dKrGpG6LVdLQgCAIAgCAIAgCAIAgCAIAgCAIAgCArdPadho4+cneGjPA0ZveRuY3edi43YhUqRpq8jkGndYZq+QPkHNRNPxMINwD5bz9Z35blmq1L5I8urVdV3enQe0NHdZmzPKReRUZso2ZDZbPJIrI0ccbGJcIkd9PZwkY4xSDqvYcLx6d47DcKcZuOhKMnF3TsW9PrvWQi0kMdWBvDjDIfPk5p7gtUcQnqb4Y6a3lctaPlOo3WErZqZ2yz4yRf7TbiyvU0zTHGU3rkbRozTEFSLwTsl44XAkecbQu3RojUjLdZOXSYQBAEAQBAEAQBAEAQBAEAQGjay8oMcZdFS2nkFw6S/xUfpH0juwZdqrnUUTHWxSjlDN+RzurlfPIZZXmWQ/WduHBo2NHYFllNvUwybb2pO7LCgoLqlsplPgjZKWlDQuqJKMOLJSmWGCqbkoyITWRWOVZQYJZgEsdSIclcFLZJqB8GZr8iAV2zR3ZaIc+i23D4yYnjNrmEtIPoU41GtQmbdqbr7I2RtLXOb0sopzZtz5Mm7Pjl27brZCakb6GKd9mfidNVh6AQBAEAQBAEAQBAEAQBAct5QNb3SyPoqd2FjbtqpAc3HYYmncNoJ37N2dVSdlkefiMRd7Ee806NgAAAsFkMqVi00fS3UJMqnI2WjpwAkUdhHiS1MsCAj1bslGRCbKeplsq0UpXI+hqB1XO2IHCDcuO2zRtNldGG07I0U6bnJRR06l1XpY2gCBru13SJ85WtUYLgenHC0lwIultTKeYDC3mHC9iwCx+03f4LkqEXpkRqYSEt3I55pOidSzOheb26p3OB2FZJRadmebOm4ycXqiv0lRtkaQfR2HikJOLILoOh8lumnT0hikzkp3CJx4tt8We64/Ct8XdHq4Sptws9UbmpGoIAgCAIAgCAIAgCAoNetLupaKeVmT7BjDwc8hod6L3XGU157FNtHEdGQ4YxxOZWOo7s8mCsifC25VbOs2fRsOxVrNlMVdluArS89QHhQECseq5Mpmyh0jKkUII2XkrivJO/gxrfWcT+laaG8zfg1+o+w6QtZ6IQGgcqdJ9BMP7mO9pv61lxCzTPPxsbSjLuNMppLiyzMwtGw8lriyuq2DY+GN5Ha19h7blsoP7TZgn9zR1FXnpBAEAQBAEAQBAEAQGicsryKADjNGD3OPuXJGPGv8ATObtbYAcMlgMJKoW9JRloQnobbo9mS5AjTRNUy0ID4kOS4zjKqocqmZ5alDpB2asiXQNw5KXdKoHZGe4u/daKG8zZg+cl2L3OirUeiEBrPKHS46Nx3sc1w9k+BVGIX23MmMjenfoZymmfYrKzz5I2DUOS2lQPKp339BBWnD6FuD5064tB6wQBAEAQBAEAQBAEBonLGPkTPv4/wAnKMtDHjeb7znJWEwkvR+1RloV1NDb6LqrkNBT0JCmWBDpHqnZKMiubKuUqsoKKv2qyJfA27krd8dMP9MHucP3V9DffYa8Jzr7Pc6UtZ6QQEDT8GOmnbxjf4C4/JQqK8GiqvHapyXUcPZtWHgeTe6uXuop+do/uJPyWmhoW4PnTsS0HrBAEAQBAEAQBAEAQGj8rw+RM+/i96hPQyYzm+85qsRgJdBtUZEJ6G2UD8lyBGmyYplp4SgK+rkuq5MpmyG9RKyjr9qsiXwNk5M58NUW+Wxw7iD7ldRdpmrDO1VdaZ1RbD0wgPHC4sgOByx4XlvA2PoyXmx0PChlFIt9RD87s+5f7C1UdC/Cc6dmWg9YIAgCAIAgCAIAgCA0fldPyOP7+H3qE9DJjNzvOarEYCVQ7VFkJGwU0llWnYpTsyeyqCs2i1TPiaq4LjkclMhuddQKmz4egKTSAzVkS+BN1PqObrIDxeGn8XR96nF2kmWwdpxfX65HaVvPYCAIDh2nWWqpx/qye2V5z1feeI9Zdr9SXqEPndv3L/YWmjoW4TnTsy0HrBAEAQBAEAQBAEAQGj8rrfkcfZUQ/qChPdMmM3F2nNViMBKotqiyEi8j2KsoZ93Q4eIAgPCgKrSLFOJdBkCF5a4OBsQQR2EKT0JyzWR3mknEjGPGxzWuHpF16EXdXPahLaipdJmXSQQHENMux1UxBuDJJY8RjNl5zeb7zxG85PrfqTNRRbTDfuX+yFpobpbgudOxrQesEAQBAEAQBAEAQBAaXysNvRN7J4faUKm6ZcXzfgcxWI88lUW1RZGRdx7FWZ2faHAgCAICJWRXC6mTiyllZYqwvTOjala1xCFsMzxG5mTSdjm7s9xH7K+lVUVsyNeHxEYR2J5W0NlfrFSgXNRH611dy0Ok0vE0v5I1bWPX1mF0dMC4kEGQ5W+yNpPaqZ175R8TNVxe0tmn4/BpFBDc3WZ5IwyslZFpqQ35580L/ZC10N1F+C5w7AtB64QBAEAQBAEAQBAEBpfKu+1GwcZ4h3XPuVdTdMmMf6fejmKxmAk0e1RZGReRbFWZ2faHAgCAIDxwQ6V9XSXUkyyMitfAQp3LUz5EZ4ILkiCkJXGyLkW8EOEKtspbuT+T2MHSlSeEAt6XsC3YfdN2AX3M6itB6oQBAEAQBAEAQBAEBq+v9AKiKnhx4C+ojDTa9jhfu371CaurGbFQ24pX4ml1eolYy9mMlA2YXi58wdZZ3RkY3h6y4X7GU7qSSF1pYnxfaYQD5nbD6FVKLWpmqS2N9NdqLSCQEbR3qlmblYPRozISuEAQBAEB4Qh0xugBS5258GFo22C7cjKoo6uxJpaVz/o43yfZYSO/YuqEnoiMZue4nLsXvoWUOrdU/wDl8353C6sVCb4F0cHip8NnzZl1H0a6HSda1xBLYYb2JPXdcZ/hWulFxVmehgqDoycWdCVp6IQBAEAQBAEAQBAEBS6ybaTZ/ExW9V2xRkVVeHaZa6smE7Yomxu+LfI4PLm3s9rQA8A263Ao272RGc5qezFLS5npa5zjgkgfETv6L2HLOzm+8BduSjUbdpRa80fU2ioHdaCM/gb+ai4RfA5PD0p70U+4hv1YpT/IaPNcKPIw6Ch/h2Ff7F4GE6o0v9Nw8z3D3rnIQIfleG4R82efA+m4Sf5X/uufTwH5Xh+v+z+Tz4H03CT/ACuT6eBz8rodf9n8nvwQpuEn+V/7rv08Dv5ZQ6/7P5PRqjTeS/8AyP8A3TkIdA/LKHX/AGfyZ2atUw/kg+cuPvXeRh0E1+H4fjG/a2yXDo6CO2GKNmdgcLb37CpqMVwLYYahT3YpdxMUjQEBq2gm/OmkzvDKId7Zr/kFFbzKIc5LuNpUi8IAgCAIAgCAIAgCApdZdtJnb5TFftycLd9lGWhTW4dqPZpmtrhic1oFM7aQOtMLbfslP3EHJKvn0e5bxvDhcEOG4g3HepGhNPQ+kOkXSEhaI7G15GA+YmyjJlNaWyl2olKRcQqiYieFt+i5k1x2gxkHuxd6i39yM85tV4R4NS/8/wCk1SNAQBAEBVadrGMDMUjWkSRGxcAbYxc2UJtIxYytCnFbTSzXqT4alrm42uu3PPYMtpud3apJp5mmFWEo7SeR80ldHLfA8Ota9tovsNuB4opJ6HKVenV3Hco9Xc63Sbr/AF6Zh/DCT+vwXFqyulzk32GyKRpCAIAgCAIAgCAIAgKXWnqQHhU03jKB71Cenh6lGIdortXqeQUrJaqqc9jJA1sEbQ5odYhr3utf7xvclrtkYwU6sm89F6v3Ij6qNvOfKBSAPe2BrWgMGA2c5zbdK7r3GWXDauX6yqU4xv8Ads9HRl/pKi0/dsTsPW50OAv0nswgCMm1wS4WKbY+syi7a38VbTtuZNLskPMDnA1zpG3GHEy4Bf2HLDbak08jmKVR8mtqzbXC64vqfDpLGMua1xke11rm7WFtgBnkXG6mrrU1RcoxbqNPsVvdkDHimpTa145nkXva/N5X87vBR1aM21tVqTtwk/8Ar8k1spJlDRm0gC5s0nCHcMut4KV9TSpNuSjqvDS5Ellma+MF8RLnWwCN3VGbjjLtw7NpHFRvK5nlOvGUU2s+Fnpxzvw7D6qKt/NzyNwgMbLzeRJLmA9Im9rXBFrbtqOTs2iU6s3TnOOivbtXHx4eZ5FWmV3Njo7yRtwYGO7yXgegopXdjka7qy2Fl8WT87lfpdghJaMw/DIwnNwdHKwuBdtIIIIvwKhP7TLikqT2eDs103i1x9Cfpo4jDEerI44x5eFpcI/SR3Aqc+CNWL+5wpvSTz67K9u89bDJJKyRzGwhmL62J72kdU2Fmi9jtOwJZt3ChUnVjNpRt13bXR0Lz0KTVOX5w0u3hJTO9aEj9K6tWTpc7PuNuUjSEAQBAEAQBAEAQBAVGtDfiL+TJC71ZWlV1d0oxPN+HqTKGi5t0zr35yTnPN0GtA/2qaROnT2XJ9Lv5JexBo5uZqJIXmwlcZacnIOJAEsY/uBGLtDuxcWTsVQlsVHB8c17r37z50wwGqoQdxnd3Mb+6jLeRViIqVel1bT8kStKmz6dx2CWx7MbHNb4kD0rstUTxLtKnJ6X9U0vPIzaXfaCY8I5PYK7PdZZinajN9T9CPRs+UOHkQQtH4nSX9gLiX3FNJfrtfxjFeLfwZqM/G1H2mf8TV1astpP9Sfd6I+dHdMunP1haLsjByP4jn5sPBcjnmRofe3WfHTs/wB18Ogic5akmG8c+y28uL3Ad9x3qP7H3lO1bCzXH7l33aImgHXqAdxpYCPAH8lynvdyM+Cd69+DhEmawUvOmKMHCXCUNPA83cHvAUqivZGjHUuVcYJ2b2vQy2/6lhjmgfGRYk5WDgcjG8HbvBTeVmiy31ENirBp+/U/Q+6GknY7p1IlZnkYgH9l3g+5djGSebJUaVaEvuntLsz8b+xr2qBB0lpgjPp0n/HIurVii71Z9xuSkaggCAIAgCAIAgCAICk10/gpzmLNGzb1gq6u4zPilejLsOdUOu9ZHtkbMOEjRf1hZUKtJGGOIrR437flfBc/+QYpWFlVRYm5bHNeCeOFwFu9T5ZPVFjxcZLZqwy8Syp9a6CR8D8b4jFjDAWmwDwAQTnwG9S5SGRJV8PKUZXta9u8vptK0s7HMM7CHC3WsRwIO4hddSDVrl9SdGrBwcsmeslbJC6KWeJ2JpYXMeLuBFsWE9U9ma6pJqzaIJcpRdOrJZq10/O3B+JKiwCR8gkacTY22xD6heb/AO/wUrq97lsYxVRzvqkvC/yYKqmDmzhsrQZQNpyHQDSMjvAPeotLPPUrq0tqM0pZy+LCOSW4xTU7Gi2TWk3HC5cLdyXfFoRda62pRS7H8r0MVQKfnOcM7RmHOaJG4XOb1XEbbiw7hwXG4XvcjOnR5Tb2utq6s2tG+tHh03SRgWkYLCwwi5Ave3muU5WCH1OGpLVIg1eskBfG9okfgLtjPKbbeR2KEq0bplFTHUZTjKN3a+i6Tx+tLz1IAO1z/wBIHvXPqOhHXjqj3YW7X7Ih1GlJpOs+w3taLA9h3nvUHVkyqVWpPel3LL/SPyduvWaUyA6VLsAA+jk3BaKWcTRgt6Xd7m+Kw9AIAgCAIAgCAIAgCAqNbaV0tFUxtbic6J+EZ5m1wBbfkuPQrrR2oNHEKeqbI0FpzsMQ4FYpRseQmmZFE6ehDjSepZ0Th/8AZKDM0qMOCLBre096gVcn0N+J7zfafD9kOcm/5Py+AIu0+CHeTf8AJ+XwSIqS/FdSJqjfiyQ2hCnYn9NDiZmUrRuHcliyNGEdEZgwLtiyx9Lp0o9I6Xe+UUlIznqh1wfJi4lx7PDwNkKd9Qk5PZjqdG1a0OKWBkVw9/WmfbOSQ9Zx48PMAtaVketSp7EbFqulgQBAEAQBAEAQBAEAQGg608mkc7zNTSf9LKSS4WvG4nabDNh81x2KLjcx1cHGT2o5M0XSOrekKbr0pmaPrR9Pwbn4Kl0UZJUasNVcp49JtvhcCwjIg7jwPBVum1oVKa4llS1Ivk4H0hVuLDzLumluqmilolALhGxmhjuupEkixjbYKxF6R9rp0ICDXaXhhvzkrWnPK93eqM11Rb0ONpFPTVVTpJ4hpI3wwk2kqC05DeRs7gb+ZXQpdJKnCVR2jp0nStWNVqegYWwt6Trc492b3W4ncOwLQlY9SlRjTWRdrpaEAQBAEAQBAEAQBAEAQBAEBEr9GQzi00McotbpMBsOwnMIRlCMtUa5Xcm9BJmIDEbZc29zbdtti5soolhaUuBUSclbR9DXzxndiDXjuGFQdNFUsDHgzHJqBWt6mkI39roS0+BKhyESp4B8GY/gjpRmyopn+hw/SnIRH0c1o0e/B7S3lUvj+ycijn0tXqMkerelXbZKWPts4+5ORRJYWpxaMbuTirm/iNJWbvbHGbEHaOs0d4KmqaR36KT1kXehuTWhpyHFjqhw3ykEeoAG+CnsmiGEpx6zb42BoAADQMgALADgAumlKx9IAgCAIAgCA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data:image/jpeg;base64,/9j/4AAQSkZJRgABAQAAAQABAAD/2wCEAAkGBxQSEhISExAUEBUWFhIVEBcXEhQVFRQXFhEWFhQVFhQcHCogGBomGxUVITEhJSktMjIuGh8zODMsNygtLisBCgoKDg0OGxAQGy0kHyQ3LCwsLDQsLCwsLywtLCwsLCwsLCwsLCwsLCwsLCwsLCwsLCwsLCwsLCwsLCwsLCwsLP/AABEIAMgAyAMBEQACEQEDEQH/xAAbAAEAAgMBAQAAAAAAAAAAAAAABAUDBgcBAv/EAEYQAAEDAgIFBwYMBQMFAAAAAAEAAgMEERIhBQYxQVEHEyIyYZGhUnGBkrLBFiMkJTNCcnOCscLRNENTYpNjorMUFRfh8P/EABoBAQADAQEBAAAAAAAAAAAAAAACAwQBBQb/xAA1EQACAQIDAwsCBwADAAAAAAAAAQIDEQQhMRIyQRMzUWFxgZGhscHRFCIFFSNCUpLhFrLC/9oADAMBAAIRAxEAPwDuKAIAgCAIAgCAIAgMVTUNjY573BjWglxOwAbSVxuyuydOnKpJQirt6Gsya9wEXhilqBmLhoY31nEeAKgqilnFXPXj+B107VZKPm/IgSa51JPRpYYx/dM958GBL1HwXj/hqj+DYdb1ST7IperZ8/C6r/p0x9MoT9Tq8zv5Rhf5S8jNDr25mdRS4Wja+KUPA4kscGm3mJXHOUc5LLtK5/gcZZUal30NW8037G16M0jHURtlheHsdexHZtBG4qcZKSujxMRh6lCbp1FZolqRSEAQBAEAQBAEAQBAEAQBAEAQBAEAQBAVetNG+akqIowC98bmtBNrk7rqFWLlBpGzAVo0cTCpPRO5yGvlZjeSDTvwvaQTgPONdkMQNnHaDms83FtvR+GZ9jhcRGrD9NqaT7bdOTzRKDSXMwTuLSHYrFjrHLDnbz+Css21syyO7cVF7UVfvR8sikLWF0rxcOxjogNNst2y64ozaV2yTnTTaUV1a5mKn5rEwutK8tbZlzNJzl8w1ufHwUFsJpvN+LuTm52dslfXdVuvQ6lqXQPhpWtkbgcXSvLTa7cchcAbb7EK+lFqOfWfG/iteFbEuUHdWSv2Kxeqw84IAgCAIAgCAIAgCAIAgCAIAgCAIAgCAIDjOss7o6uqaDlzrj6wafesk5NTZ56xE6VSSi+PsimkLXdaNh/CFW7PVG6n+NYuGk34njRGP5MfqhLR6EW/8gxn834ltqpUOOk6QC7WnHia0kNyY6xIGW9XU3cwVMZVxNeLm2+87UtJsCAIAgCAIAgCAIAgCAIAgCAIAgCAIAgCAIDgmkHuM1RicXkTzi52kNlc0eACxVN5njS35dpgUDgQF7yfkf8Acob/ANOYDz2H/tX0C/Dc6dlWk9MIAgCAIAgCAIAgCAIAgCAIAgCAIAgCAICLpPSDKeJ80rsLGAlx9w4k7AEIykoq7OENc5/Sd1nEuf8Aac4ud4krBJ3bZ4qb1fEmwUV1Bsi5kttAFHaIbZ4+lfG+OeEhssLsUd+q7ymO7CMlOnV2WdjUcZKS4HVdXdPRVkQkjNiLCVhPTidva4d+e+y9BO57dKrGpG6LVdLQgCAIAgCAIAgCAIAgCAIAgCAIAgCArdPadho4+cneGjPA0ZveRuY3edi43YhUqRpq8jkGndYZq+QPkHNRNPxMINwD5bz9Z35blmq1L5I8urVdV3enQe0NHdZmzPKReRUZso2ZDZbPJIrI0ccbGJcIkd9PZwkY4xSDqvYcLx6d47DcKcZuOhKMnF3TsW9PrvWQi0kMdWBvDjDIfPk5p7gtUcQnqb4Y6a3lctaPlOo3WErZqZ2yz4yRf7TbiyvU0zTHGU3rkbRozTEFSLwTsl44XAkecbQu3RojUjLdZOXSYQBAEAQBAEAQBAEAQBAEAQGjay8oMcZdFS2nkFw6S/xUfpH0juwZdqrnUUTHWxSjlDN+RzurlfPIZZXmWQ/WduHBo2NHYFllNvUwybb2pO7LCgoLqlsplPgjZKWlDQuqJKMOLJSmWGCqbkoyITWRWOVZQYJZgEsdSIclcFLZJqB8GZr8iAV2zR3ZaIc+i23D4yYnjNrmEtIPoU41GtQmbdqbr7I2RtLXOb0sopzZtz5Mm7Pjl27brZCakb6GKd9mfidNVh6AQBAEAQBAEAQBAEAQBAct5QNb3SyPoqd2FjbtqpAc3HYYmncNoJ37N2dVSdlkefiMRd7Ee806NgAAAsFkMqVi00fS3UJMqnI2WjpwAkUdhHiS1MsCAj1bslGRCbKeplsq0UpXI+hqB1XO2IHCDcuO2zRtNldGG07I0U6bnJRR06l1XpY2gCBru13SJ85WtUYLgenHC0lwIultTKeYDC3mHC9iwCx+03f4LkqEXpkRqYSEt3I55pOidSzOheb26p3OB2FZJRadmebOm4ycXqiv0lRtkaQfR2HikJOLILoOh8lumnT0hikzkp3CJx4tt8We64/Ct8XdHq4Sptws9UbmpGoIAgCAIAgCAIAgCAoNetLupaKeVmT7BjDwc8hod6L3XGU157FNtHEdGQ4YxxOZWOo7s8mCsifC25VbOs2fRsOxVrNlMVdluArS89QHhQECseq5Mpmyh0jKkUII2XkrivJO/gxrfWcT+laaG8zfg1+o+w6QtZ6IQGgcqdJ9BMP7mO9pv61lxCzTPPxsbSjLuNMppLiyzMwtGw8lriyuq2DY+GN5Ha19h7blsoP7TZgn9zR1FXnpBAEAQBAEAQBAEAQGicsryKADjNGD3OPuXJGPGv8ATObtbYAcMlgMJKoW9JRloQnobbo9mS5AjTRNUy0ID4kOS4zjKqocqmZ5alDpB2asiXQNw5KXdKoHZGe4u/daKG8zZg+cl2L3OirUeiEBrPKHS46Nx3sc1w9k+BVGIX23MmMjenfoZymmfYrKzz5I2DUOS2lQPKp339BBWnD6FuD5064tB6wQBAEAQBAEAQBAEBonLGPkTPv4/wAnKMtDHjeb7znJWEwkvR+1RloV1NDb6LqrkNBT0JCmWBDpHqnZKMiubKuUqsoKKv2qyJfA27krd8dMP9MHucP3V9DffYa8Jzr7Pc6UtZ6QQEDT8GOmnbxjf4C4/JQqK8GiqvHapyXUcPZtWHgeTe6uXuop+do/uJPyWmhoW4PnTsS0HrBAEAQBAEAQBAEAQGj8rw+RM+/i96hPQyYzm+85qsRgJdBtUZEJ6G2UD8lyBGmyYplp4SgK+rkuq5MpmyG9RKyjr9qsiXwNk5M58NUW+Wxw7iD7ldRdpmrDO1VdaZ1RbD0wgPHC4sgOByx4XlvA2PoyXmx0PChlFIt9RD87s+5f7C1UdC/Cc6dmWg9YIAgCAIAgCAIAgCA0fldPyOP7+H3qE9DJjNzvOarEYCVQ7VFkJGwU0llWnYpTsyeyqCs2i1TPiaq4LjkclMhuddQKmz4egKTSAzVkS+BN1PqObrIDxeGn8XR96nF2kmWwdpxfX65HaVvPYCAIDh2nWWqpx/qye2V5z1feeI9Zdr9SXqEPndv3L/YWmjoW4TnTsy0HrBAEAQBAEAQBAEAQGj8rrfkcfZUQ/qChPdMmM3F2nNViMBKotqiyEi8j2KsoZ93Q4eIAgPCgKrSLFOJdBkCF5a4OBsQQR2EKT0JyzWR3mknEjGPGxzWuHpF16EXdXPahLaipdJmXSQQHENMux1UxBuDJJY8RjNl5zeb7zxG85PrfqTNRRbTDfuX+yFpobpbgudOxrQesEAQBAEAQBAEAQBAaXysNvRN7J4faUKm6ZcXzfgcxWI88lUW1RZGRdx7FWZ2faHAgCAICJWRXC6mTiyllZYqwvTOjala1xCFsMzxG5mTSdjm7s9xH7K+lVUVsyNeHxEYR2J5W0NlfrFSgXNRH611dy0Ok0vE0v5I1bWPX1mF0dMC4kEGQ5W+yNpPaqZ175R8TNVxe0tmn4/BpFBDc3WZ5IwyslZFpqQ35580L/ZC10N1F+C5w7AtB64QBAEAQBAEAQBAEBpfKu+1GwcZ4h3XPuVdTdMmMf6fejmKxmAk0e1RZGReRbFWZ2faHAgCAIDxwQ6V9XSXUkyyMitfAQp3LUz5EZ4ILkiCkJXGyLkW8EOEKtspbuT+T2MHSlSeEAt6XsC3YfdN2AX3M6itB6oQBAEAQBAEAQBAEBq+v9AKiKnhx4C+ojDTa9jhfu371CaurGbFQ24pX4ml1eolYy9mMlA2YXi58wdZZ3RkY3h6y4X7GU7qSSF1pYnxfaYQD5nbD6FVKLWpmqS2N9NdqLSCQEbR3qlmblYPRozISuEAQBAEB4Qh0xugBS5258GFo22C7cjKoo6uxJpaVz/o43yfZYSO/YuqEnoiMZue4nLsXvoWUOrdU/wDl8353C6sVCb4F0cHip8NnzZl1H0a6HSda1xBLYYb2JPXdcZ/hWulFxVmehgqDoycWdCVp6IQBAEAQBAEAQBAEBS6ybaTZ/ExW9V2xRkVVeHaZa6smE7Yomxu+LfI4PLm3s9rQA8A263Ao272RGc5qezFLS5npa5zjgkgfETv6L2HLOzm+8BduSjUbdpRa80fU2ioHdaCM/gb+ai4RfA5PD0p70U+4hv1YpT/IaPNcKPIw6Ch/h2Ff7F4GE6o0v9Nw8z3D3rnIQIfleG4R82efA+m4Sf5X/uufTwH5Xh+v+z+Tz4H03CT/ACuT6eBz8rodf9n8nvwQpuEn+V/7rv08Dv5ZQ6/7P5PRqjTeS/8AyP8A3TkIdA/LKHX/AGfyZ2atUw/kg+cuPvXeRh0E1+H4fjG/a2yXDo6CO2GKNmdgcLb37CpqMVwLYYahT3YpdxMUjQEBq2gm/OmkzvDKId7Zr/kFFbzKIc5LuNpUi8IAgCAIAgCAIAgCApdZdtJnb5TFftycLd9lGWhTW4dqPZpmtrhic1oFM7aQOtMLbfslP3EHJKvn0e5bxvDhcEOG4g3HepGhNPQ+kOkXSEhaI7G15GA+YmyjJlNaWyl2olKRcQqiYieFt+i5k1x2gxkHuxd6i39yM85tV4R4NS/8/wCk1SNAQBAEBVadrGMDMUjWkSRGxcAbYxc2UJtIxYytCnFbTSzXqT4alrm42uu3PPYMtpud3apJp5mmFWEo7SeR80ldHLfA8Ota9tovsNuB4opJ6HKVenV3Hco9Xc63Sbr/AF6Zh/DCT+vwXFqyulzk32GyKRpCAIAgCAIAgCAIAgKXWnqQHhU03jKB71Cenh6lGIdortXqeQUrJaqqc9jJA1sEbQ5odYhr3utf7xvclrtkYwU6sm89F6v3Ij6qNvOfKBSAPe2BrWgMGA2c5zbdK7r3GWXDauX6yqU4xv8Ads9HRl/pKi0/dsTsPW50OAv0nswgCMm1wS4WKbY+syi7a38VbTtuZNLskPMDnA1zpG3GHEy4Bf2HLDbak08jmKVR8mtqzbXC64vqfDpLGMua1xke11rm7WFtgBnkXG6mrrU1RcoxbqNPsVvdkDHimpTa145nkXva/N5X87vBR1aM21tVqTtwk/8Ar8k1spJlDRm0gC5s0nCHcMut4KV9TSpNuSjqvDS5Ellma+MF8RLnWwCN3VGbjjLtw7NpHFRvK5nlOvGUU2s+Fnpxzvw7D6qKt/NzyNwgMbLzeRJLmA9Im9rXBFrbtqOTs2iU6s3TnOOivbtXHx4eZ5FWmV3Njo7yRtwYGO7yXgegopXdjka7qy2Fl8WT87lfpdghJaMw/DIwnNwdHKwuBdtIIIIvwKhP7TLikqT2eDs103i1x9Cfpo4jDEerI44x5eFpcI/SR3Aqc+CNWL+5wpvSTz67K9u89bDJJKyRzGwhmL62J72kdU2Fmi9jtOwJZt3ChUnVjNpRt13bXR0Lz0KTVOX5w0u3hJTO9aEj9K6tWTpc7PuNuUjSEAQBAEAQBAEAQBAVGtDfiL+TJC71ZWlV1d0oxPN+HqTKGi5t0zr35yTnPN0GtA/2qaROnT2XJ9Lv5JexBo5uZqJIXmwlcZacnIOJAEsY/uBGLtDuxcWTsVQlsVHB8c17r37z50wwGqoQdxnd3Mb+6jLeRViIqVel1bT8kStKmz6dx2CWx7MbHNb4kD0rstUTxLtKnJ6X9U0vPIzaXfaCY8I5PYK7PdZZinajN9T9CPRs+UOHkQQtH4nSX9gLiX3FNJfrtfxjFeLfwZqM/G1H2mf8TV1astpP9Sfd6I+dHdMunP1haLsjByP4jn5sPBcjnmRofe3WfHTs/wB18Ogic5akmG8c+y28uL3Ad9x3qP7H3lO1bCzXH7l33aImgHXqAdxpYCPAH8lynvdyM+Cd69+DhEmawUvOmKMHCXCUNPA83cHvAUqivZGjHUuVcYJ2b2vQy2/6lhjmgfGRYk5WDgcjG8HbvBTeVmiy31ENirBp+/U/Q+6GknY7p1IlZnkYgH9l3g+5djGSebJUaVaEvuntLsz8b+xr2qBB0lpgjPp0n/HIurVii71Z9xuSkaggCAIAgCAIAgCAICk10/gpzmLNGzb1gq6u4zPilejLsOdUOu9ZHtkbMOEjRf1hZUKtJGGOIrR437flfBc/+QYpWFlVRYm5bHNeCeOFwFu9T5ZPVFjxcZLZqwy8Syp9a6CR8D8b4jFjDAWmwDwAQTnwG9S5SGRJV8PKUZXta9u8vptK0s7HMM7CHC3WsRwIO4hddSDVrl9SdGrBwcsmeslbJC6KWeJ2JpYXMeLuBFsWE9U9ma6pJqzaIJcpRdOrJZq10/O3B+JKiwCR8gkacTY22xD6heb/AO/wUrq97lsYxVRzvqkvC/yYKqmDmzhsrQZQNpyHQDSMjvAPeotLPPUrq0tqM0pZy+LCOSW4xTU7Gi2TWk3HC5cLdyXfFoRda62pRS7H8r0MVQKfnOcM7RmHOaJG4XOb1XEbbiw7hwXG4XvcjOnR5Tb2utq6s2tG+tHh03SRgWkYLCwwi5Ave3muU5WCH1OGpLVIg1eskBfG9okfgLtjPKbbeR2KEq0bplFTHUZTjKN3a+i6Tx+tLz1IAO1z/wBIHvXPqOhHXjqj3YW7X7Ih1GlJpOs+w3taLA9h3nvUHVkyqVWpPel3LL/SPyduvWaUyA6VLsAA+jk3BaKWcTRgt6Xd7m+Kw9AIAgCAIAgCAIAgCAqNbaV0tFUxtbic6J+EZ5m1wBbfkuPQrrR2oNHEKeqbI0FpzsMQ4FYpRseQmmZFE6ehDjSepZ0Th/8AZKDM0qMOCLBre096gVcn0N+J7zfafD9kOcm/5Py+AIu0+CHeTf8AJ+XwSIqS/FdSJqjfiyQ2hCnYn9NDiZmUrRuHcliyNGEdEZgwLtiyx9Lp0o9I6Xe+UUlIznqh1wfJi4lx7PDwNkKd9Qk5PZjqdG1a0OKWBkVw9/WmfbOSQ9Zx48PMAtaVketSp7EbFqulgQBAEAQBAEAQBAEAQGg608mkc7zNTSf9LKSS4WvG4nabDNh81x2KLjcx1cHGT2o5M0XSOrekKbr0pmaPrR9Pwbn4Kl0UZJUasNVcp49JtvhcCwjIg7jwPBVum1oVKa4llS1Ivk4H0hVuLDzLumluqmilolALhGxmhjuupEkixjbYKxF6R9rp0ICDXaXhhvzkrWnPK93eqM11Rb0ONpFPTVVTpJ4hpI3wwk2kqC05DeRs7gb+ZXQpdJKnCVR2jp0nStWNVqegYWwt6Trc492b3W4ncOwLQlY9SlRjTWRdrpaEAQBAEAQBAEAQBAEAQBAEBEr9GQzi00McotbpMBsOwnMIRlCMtUa5Xcm9BJmIDEbZc29zbdtti5soolhaUuBUSclbR9DXzxndiDXjuGFQdNFUsDHgzHJqBWt6mkI39roS0+BKhyESp4B8GY/gjpRmyopn+hw/SnIRH0c1o0e/B7S3lUvj+ycijn0tXqMkerelXbZKWPts4+5ORRJYWpxaMbuTirm/iNJWbvbHGbEHaOs0d4KmqaR36KT1kXehuTWhpyHFjqhw3ykEeoAG+CnsmiGEpx6zb42BoAADQMgALADgAumlKx9IAgCAIAgCAI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8" descr="data:image/jpeg;base64,/9j/4AAQSkZJRgABAQAAAQABAAD/2wCEAAkGBxQSEhISExAUEBUWFhIVEBcXEhQVFRQXFhEWFhQVFhQcHCogGBomGxUVITEhJSktMjIuGh8zODMsNygtLisBCgoKDg0OGxAQGy0kHyQ3LCwsLDQsLCwsLywtLCwsLCwsLCwsLCwsLCwsLCwsLCwsLCwsLCwsLCwsLCwsLCwsLP/AABEIAMgAyAMBEQACEQEDEQH/xAAbAAEAAgMBAQAAAAAAAAAAAAAABAUDBgcBAv/EAEYQAAEDAgIFBwYMBQMFAAAAAAEAAgMEERIhBQYxQVEHEyIyYZGhUnGBkrLBFiMkJTNCcnOCscLRNENTYpNjorMUFRfh8P/EABoBAQADAQEBAAAAAAAAAAAAAAACAwQBBQb/xAA1EQACAQIDAwsCBwADAAAAAAAAAQIDEQQhMRIyQRMzUWFxgZGhscHRFCIFFSNCUpLhFrLC/9oADAMBAAIRAxEAPwDuKAIAgCAIAgCAIAgMVTUNjY573BjWglxOwAbSVxuyuydOnKpJQirt6Gsya9wEXhilqBmLhoY31nEeAKgqilnFXPXj+B107VZKPm/IgSa51JPRpYYx/dM958GBL1HwXj/hqj+DYdb1ST7IperZ8/C6r/p0x9MoT9Tq8zv5Rhf5S8jNDr25mdRS4Wja+KUPA4kscGm3mJXHOUc5LLtK5/gcZZUal30NW8037G16M0jHURtlheHsdexHZtBG4qcZKSujxMRh6lCbp1FZolqRSEAQBAEAQBAEAQBAEAQBAEAQBAEAQBAVetNG+akqIowC98bmtBNrk7rqFWLlBpGzAVo0cTCpPRO5yGvlZjeSDTvwvaQTgPONdkMQNnHaDms83FtvR+GZ9jhcRGrD9NqaT7bdOTzRKDSXMwTuLSHYrFjrHLDnbz+Css21syyO7cVF7UVfvR8sikLWF0rxcOxjogNNst2y64ozaV2yTnTTaUV1a5mKn5rEwutK8tbZlzNJzl8w1ufHwUFsJpvN+LuTm52dslfXdVuvQ6lqXQPhpWtkbgcXSvLTa7cchcAbb7EK+lFqOfWfG/iteFbEuUHdWSv2Kxeqw84IAgCAIAgCAIAgCAIAgCAIAgCAIAgCAIDjOss7o6uqaDlzrj6wafesk5NTZ56xE6VSSi+PsimkLXdaNh/CFW7PVG6n+NYuGk34njRGP5MfqhLR6EW/8gxn834ltqpUOOk6QC7WnHia0kNyY6xIGW9XU3cwVMZVxNeLm2+87UtJsCAIAgCAIAgCAIAgCAIAgCAIAgCAIAgCAIDgmkHuM1RicXkTzi52kNlc0eACxVN5njS35dpgUDgQF7yfkf8Acob/ANOYDz2H/tX0C/Dc6dlWk9MIAgCAIAgCAIAgCAIAgCAIAgCAIAgCAICLpPSDKeJ80rsLGAlx9w4k7AEIykoq7OENc5/Sd1nEuf8Aac4ud4krBJ3bZ4qb1fEmwUV1Bsi5kttAFHaIbZ4+lfG+OeEhssLsUd+q7ymO7CMlOnV2WdjUcZKS4HVdXdPRVkQkjNiLCVhPTidva4d+e+y9BO57dKrGpG6LVdLQgCAIAgCAIAgCAIAgCAIAgCAIAgCArdPadho4+cneGjPA0ZveRuY3edi43YhUqRpq8jkGndYZq+QPkHNRNPxMINwD5bz9Z35blmq1L5I8urVdV3enQe0NHdZmzPKReRUZso2ZDZbPJIrI0ccbGJcIkd9PZwkY4xSDqvYcLx6d47DcKcZuOhKMnF3TsW9PrvWQi0kMdWBvDjDIfPk5p7gtUcQnqb4Y6a3lctaPlOo3WErZqZ2yz4yRf7TbiyvU0zTHGU3rkbRozTEFSLwTsl44XAkecbQu3RojUjLdZOXSYQBAEAQBAEAQBAEAQBAEAQGjay8oMcZdFS2nkFw6S/xUfpH0juwZdqrnUUTHWxSjlDN+RzurlfPIZZXmWQ/WduHBo2NHYFllNvUwybb2pO7LCgoLqlsplPgjZKWlDQuqJKMOLJSmWGCqbkoyITWRWOVZQYJZgEsdSIclcFLZJqB8GZr8iAV2zR3ZaIc+i23D4yYnjNrmEtIPoU41GtQmbdqbr7I2RtLXOb0sopzZtz5Mm7Pjl27brZCakb6GKd9mfidNVh6AQBAEAQBAEAQBAEAQBAct5QNb3SyPoqd2FjbtqpAc3HYYmncNoJ37N2dVSdlkefiMRd7Ee806NgAAAsFkMqVi00fS3UJMqnI2WjpwAkUdhHiS1MsCAj1bslGRCbKeplsq0UpXI+hqB1XO2IHCDcuO2zRtNldGG07I0U6bnJRR06l1XpY2gCBru13SJ85WtUYLgenHC0lwIultTKeYDC3mHC9iwCx+03f4LkqEXpkRqYSEt3I55pOidSzOheb26p3OB2FZJRadmebOm4ycXqiv0lRtkaQfR2HikJOLILoOh8lumnT0hikzkp3CJx4tt8We64/Ct8XdHq4Sptws9UbmpGoIAgCAIAgCAIAgCAoNetLupaKeVmT7BjDwc8hod6L3XGU157FNtHEdGQ4YxxOZWOo7s8mCsifC25VbOs2fRsOxVrNlMVdluArS89QHhQECseq5Mpmyh0jKkUII2XkrivJO/gxrfWcT+laaG8zfg1+o+w6QtZ6IQGgcqdJ9BMP7mO9pv61lxCzTPPxsbSjLuNMppLiyzMwtGw8lriyuq2DY+GN5Ha19h7blsoP7TZgn9zR1FXnpBAEAQBAEAQBAEAQGicsryKADjNGD3OPuXJGPGv8ATObtbYAcMlgMJKoW9JRloQnobbo9mS5AjTRNUy0ID4kOS4zjKqocqmZ5alDpB2asiXQNw5KXdKoHZGe4u/daKG8zZg+cl2L3OirUeiEBrPKHS46Nx3sc1w9k+BVGIX23MmMjenfoZymmfYrKzz5I2DUOS2lQPKp339BBWnD6FuD5064tB6wQBAEAQBAEAQBAEBonLGPkTPv4/wAnKMtDHjeb7znJWEwkvR+1RloV1NDb6LqrkNBT0JCmWBDpHqnZKMiubKuUqsoKKv2qyJfA27krd8dMP9MHucP3V9DffYa8Jzr7Pc6UtZ6QQEDT8GOmnbxjf4C4/JQqK8GiqvHapyXUcPZtWHgeTe6uXuop+do/uJPyWmhoW4PnTsS0HrBAEAQBAEAQBAEAQGj8rw+RM+/i96hPQyYzm+85qsRgJdBtUZEJ6G2UD8lyBGmyYplp4SgK+rkuq5MpmyG9RKyjr9qsiXwNk5M58NUW+Wxw7iD7ldRdpmrDO1VdaZ1RbD0wgPHC4sgOByx4XlvA2PoyXmx0PChlFIt9RD87s+5f7C1UdC/Cc6dmWg9YIAgCAIAgCAIAgCA0fldPyOP7+H3qE9DJjNzvOarEYCVQ7VFkJGwU0llWnYpTsyeyqCs2i1TPiaq4LjkclMhuddQKmz4egKTSAzVkS+BN1PqObrIDxeGn8XR96nF2kmWwdpxfX65HaVvPYCAIDh2nWWqpx/qye2V5z1feeI9Zdr9SXqEPndv3L/YWmjoW4TnTsy0HrBAEAQBAEAQBAEAQGj8rrfkcfZUQ/qChPdMmM3F2nNViMBKotqiyEi8j2KsoZ93Q4eIAgPCgKrSLFOJdBkCF5a4OBsQQR2EKT0JyzWR3mknEjGPGxzWuHpF16EXdXPahLaipdJmXSQQHENMux1UxBuDJJY8RjNl5zeb7zxG85PrfqTNRRbTDfuX+yFpobpbgudOxrQesEAQBAEAQBAEAQBAaXysNvRN7J4faUKm6ZcXzfgcxWI88lUW1RZGRdx7FWZ2faHAgCAICJWRXC6mTiyllZYqwvTOjala1xCFsMzxG5mTSdjm7s9xH7K+lVUVsyNeHxEYR2J5W0NlfrFSgXNRH611dy0Ok0vE0v5I1bWPX1mF0dMC4kEGQ5W+yNpPaqZ175R8TNVxe0tmn4/BpFBDc3WZ5IwyslZFpqQ35580L/ZC10N1F+C5w7AtB64QBAEAQBAEAQBAEBpfKu+1GwcZ4h3XPuVdTdMmMf6fejmKxmAk0e1RZGReRbFWZ2faHAgCAIDxwQ6V9XSXUkyyMitfAQp3LUz5EZ4ILkiCkJXGyLkW8EOEKtspbuT+T2MHSlSeEAt6XsC3YfdN2AX3M6itB6oQBAEAQBAEAQBAEBq+v9AKiKnhx4C+ojDTa9jhfu371CaurGbFQ24pX4ml1eolYy9mMlA2YXi58wdZZ3RkY3h6y4X7GU7qSSF1pYnxfaYQD5nbD6FVKLWpmqS2N9NdqLSCQEbR3qlmblYPRozISuEAQBAEB4Qh0xugBS5258GFo22C7cjKoo6uxJpaVz/o43yfZYSO/YuqEnoiMZue4nLsXvoWUOrdU/wDl8353C6sVCb4F0cHip8NnzZl1H0a6HSda1xBLYYb2JPXdcZ/hWulFxVmehgqDoycWdCVp6IQBAEAQBAEAQBAEBS6ybaTZ/ExW9V2xRkVVeHaZa6smE7Yomxu+LfI4PLm3s9rQA8A263Ao272RGc5qezFLS5npa5zjgkgfETv6L2HLOzm+8BduSjUbdpRa80fU2ioHdaCM/gb+ai4RfA5PD0p70U+4hv1YpT/IaPNcKPIw6Ch/h2Ff7F4GE6o0v9Nw8z3D3rnIQIfleG4R82efA+m4Sf5X/uufTwH5Xh+v+z+Tz4H03CT/ACuT6eBz8rodf9n8nvwQpuEn+V/7rv08Dv5ZQ6/7P5PRqjTeS/8AyP8A3TkIdA/LKHX/AGfyZ2atUw/kg+cuPvXeRh0E1+H4fjG/a2yXDo6CO2GKNmdgcLb37CpqMVwLYYahT3YpdxMUjQEBq2gm/OmkzvDKId7Zr/kFFbzKIc5LuNpUi8IAgCAIAgCAIAgCApdZdtJnb5TFftycLd9lGWhTW4dqPZpmtrhic1oFM7aQOtMLbfslP3EHJKvn0e5bxvDhcEOG4g3HepGhNPQ+kOkXSEhaI7G15GA+YmyjJlNaWyl2olKRcQqiYieFt+i5k1x2gxkHuxd6i39yM85tV4R4NS/8/wCk1SNAQBAEBVadrGMDMUjWkSRGxcAbYxc2UJtIxYytCnFbTSzXqT4alrm42uu3PPYMtpud3apJp5mmFWEo7SeR80ldHLfA8Ota9tovsNuB4opJ6HKVenV3Hco9Xc63Sbr/AF6Zh/DCT+vwXFqyulzk32GyKRpCAIAgCAIAgCAIAgKXWnqQHhU03jKB71Cenh6lGIdortXqeQUrJaqqc9jJA1sEbQ5odYhr3utf7xvclrtkYwU6sm89F6v3Ij6qNvOfKBSAPe2BrWgMGA2c5zbdK7r3GWXDauX6yqU4xv8Ads9HRl/pKi0/dsTsPW50OAv0nswgCMm1wS4WKbY+syi7a38VbTtuZNLskPMDnA1zpG3GHEy4Bf2HLDbak08jmKVR8mtqzbXC64vqfDpLGMua1xke11rm7WFtgBnkXG6mrrU1RcoxbqNPsVvdkDHimpTa145nkXva/N5X87vBR1aM21tVqTtwk/8Ar8k1spJlDRm0gC5s0nCHcMut4KV9TSpNuSjqvDS5Ellma+MF8RLnWwCN3VGbjjLtw7NpHFRvK5nlOvGUU2s+Fnpxzvw7D6qKt/NzyNwgMbLzeRJLmA9Im9rXBFrbtqOTs2iU6s3TnOOivbtXHx4eZ5FWmV3Njo7yRtwYGO7yXgegopXdjka7qy2Fl8WT87lfpdghJaMw/DIwnNwdHKwuBdtIIIIvwKhP7TLikqT2eDs103i1x9Cfpo4jDEerI44x5eFpcI/SR3Aqc+CNWL+5wpvSTz67K9u89bDJJKyRzGwhmL62J72kdU2Fmi9jtOwJZt3ChUnVjNpRt13bXR0Lz0KTVOX5w0u3hJTO9aEj9K6tWTpc7PuNuUjSEAQBAEAQBAEAQBAVGtDfiL+TJC71ZWlV1d0oxPN+HqTKGi5t0zr35yTnPN0GtA/2qaROnT2XJ9Lv5JexBo5uZqJIXmwlcZacnIOJAEsY/uBGLtDuxcWTsVQlsVHB8c17r37z50wwGqoQdxnd3Mb+6jLeRViIqVel1bT8kStKmz6dx2CWx7MbHNb4kD0rstUTxLtKnJ6X9U0vPIzaXfaCY8I5PYK7PdZZinajN9T9CPRs+UOHkQQtH4nSX9gLiX3FNJfrtfxjFeLfwZqM/G1H2mf8TV1astpP9Sfd6I+dHdMunP1haLsjByP4jn5sPBcjnmRofe3WfHTs/wB18Ogic5akmG8c+y28uL3Ad9x3qP7H3lO1bCzXH7l33aImgHXqAdxpYCPAH8lynvdyM+Cd69+DhEmawUvOmKMHCXCUNPA83cHvAUqivZGjHUuVcYJ2b2vQy2/6lhjmgfGRYk5WDgcjG8HbvBTeVmiy31ENirBp+/U/Q+6GknY7p1IlZnkYgH9l3g+5djGSebJUaVaEvuntLsz8b+xr2qBB0lpgjPp0n/HIurVii71Z9xuSkaggCAIAgCAIAgCAICk10/gpzmLNGzb1gq6u4zPilejLsOdUOu9ZHtkbMOEjRf1hZUKtJGGOIrR437flfBc/+QYpWFlVRYm5bHNeCeOFwFu9T5ZPVFjxcZLZqwy8Syp9a6CR8D8b4jFjDAWmwDwAQTnwG9S5SGRJV8PKUZXta9u8vptK0s7HMM7CHC3WsRwIO4hddSDVrl9SdGrBwcsmeslbJC6KWeJ2JpYXMeLuBFsWE9U9ma6pJqzaIJcpRdOrJZq10/O3B+JKiwCR8gkacTY22xD6heb/AO/wUrq97lsYxVRzvqkvC/yYKqmDmzhsrQZQNpyHQDSMjvAPeotLPPUrq0tqM0pZy+LCOSW4xTU7Gi2TWk3HC5cLdyXfFoRda62pRS7H8r0MVQKfnOcM7RmHOaJG4XOb1XEbbiw7hwXG4XvcjOnR5Tb2utq6s2tG+tHh03SRgWkYLCwwi5Ave3muU5WCH1OGpLVIg1eskBfG9okfgLtjPKbbeR2KEq0bplFTHUZTjKN3a+i6Tx+tLz1IAO1z/wBIHvXPqOhHXjqj3YW7X7Ih1GlJpOs+w3taLA9h3nvUHVkyqVWpPel3LL/SPyduvWaUyA6VLsAA+jk3BaKWcTRgt6Xd7m+Kw9AIAgCAIAgCAIAgCAqNbaV0tFUxtbic6J+EZ5m1wBbfkuPQrrR2oNHEKeqbI0FpzsMQ4FYpRseQmmZFE6ehDjSepZ0Th/8AZKDM0qMOCLBre096gVcn0N+J7zfafD9kOcm/5Py+AIu0+CHeTf8AJ+XwSIqS/FdSJqjfiyQ2hCnYn9NDiZmUrRuHcliyNGEdEZgwLtiyx9Lp0o9I6Xe+UUlIznqh1wfJi4lx7PDwNkKd9Qk5PZjqdG1a0OKWBkVw9/WmfbOSQ9Zx48PMAtaVketSp7EbFqulgQBAEAQBAEAQBAEAQGg608mkc7zNTSf9LKSS4WvG4nabDNh81x2KLjcx1cHGT2o5M0XSOrekKbr0pmaPrR9Pwbn4Kl0UZJUasNVcp49JtvhcCwjIg7jwPBVum1oVKa4llS1Ivk4H0hVuLDzLumluqmilolALhGxmhjuupEkixjbYKxF6R9rp0ICDXaXhhvzkrWnPK93eqM11Rb0ONpFPTVVTpJ4hpI3wwk2kqC05DeRs7gb+ZXQpdJKnCVR2jp0nStWNVqegYWwt6Trc492b3W4ncOwLQlY9SlRjTWRdrpaEAQBAEAQBAEAQBAEAQBAEBEr9GQzi00McotbpMBsOwnMIRlCMtUa5Xcm9BJmIDEbZc29zbdtti5soolhaUuBUSclbR9DXzxndiDXjuGFQdNFUsDHgzHJqBWt6mkI39roS0+BKhyESp4B8GY/gjpRmyopn+hw/SnIRH0c1o0e/B7S3lUvj+ycijn0tXqMkerelXbZKWPts4+5ORRJYWpxaMbuTirm/iNJWbvbHGbEHaOs0d4KmqaR36KT1kXehuTWhpyHFjqhw3ykEeoAG+CnsmiGEpx6zb42BoAADQMgALADgAumlKx9IAgCAIAgCAI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0" descr="data:image/jpeg;base64,/9j/4AAQSkZJRgABAQAAAQABAAD/2wCEAAkGBxQSEhISExAUEBUWFhIVEBcXEhQVFRQXFhEWFhQVFhQcHCogGBomGxUVITEhJSktMjIuGh8zODMsNygtLisBCgoKDg0OGxAQGy0kHyQ3LCwsLDQsLCwsLywtLCwsLCwsLCwsLCwsLCwsLCwsLCwsLCwsLCwsLCwsLCwsLCwsLP/AABEIAMgAyAMBEQACEQEDEQH/xAAbAAEAAgMBAQAAAAAAAAAAAAAABAUDBgcBAv/EAEYQAAEDAgIFBwYMBQMFAAAAAAEAAgMEERIhBQYxQVEHEyIyYZGhUnGBkrLBFiMkJTNCcnOCscLRNENTYpNjorMUFRfh8P/EABoBAQADAQEBAAAAAAAAAAAAAAACAwQBBQb/xAA1EQACAQIDAwsCBwADAAAAAAAAAQIDEQQhMRIyQRMzUWFxgZGhscHRFCIFFSNCUpLhFrLC/9oADAMBAAIRAxEAPwDuKAIAgCAIAgCAIAgMVTUNjY573BjWglxOwAbSVxuyuydOnKpJQirt6Gsya9wEXhilqBmLhoY31nEeAKgqilnFXPXj+B107VZKPm/IgSa51JPRpYYx/dM958GBL1HwXj/hqj+DYdb1ST7IperZ8/C6r/p0x9MoT9Tq8zv5Rhf5S8jNDr25mdRS4Wja+KUPA4kscGm3mJXHOUc5LLtK5/gcZZUal30NW8037G16M0jHURtlheHsdexHZtBG4qcZKSujxMRh6lCbp1FZolqRSEAQBAEAQBAEAQBAEAQBAEAQBAEAQBAVetNG+akqIowC98bmtBNrk7rqFWLlBpGzAVo0cTCpPRO5yGvlZjeSDTvwvaQTgPONdkMQNnHaDms83FtvR+GZ9jhcRGrD9NqaT7bdOTzRKDSXMwTuLSHYrFjrHLDnbz+Css21syyO7cVF7UVfvR8sikLWF0rxcOxjogNNst2y64ozaV2yTnTTaUV1a5mKn5rEwutK8tbZlzNJzl8w1ufHwUFsJpvN+LuTm52dslfXdVuvQ6lqXQPhpWtkbgcXSvLTa7cchcAbb7EK+lFqOfWfG/iteFbEuUHdWSv2Kxeqw84IAgCAIAgCAIAgCAIAgCAIAgCAIAgCAIDjOss7o6uqaDlzrj6wafesk5NTZ56xE6VSSi+PsimkLXdaNh/CFW7PVG6n+NYuGk34njRGP5MfqhLR6EW/8gxn834ltqpUOOk6QC7WnHia0kNyY6xIGW9XU3cwVMZVxNeLm2+87UtJsCAIAgCAIAgCAIAgCAIAgCAIAgCAIAgCAIDgmkHuM1RicXkTzi52kNlc0eACxVN5njS35dpgUDgQF7yfkf8Acob/ANOYDz2H/tX0C/Dc6dlWk9MIAgCAIAgCAIAgCAIAgCAIAgCAIAgCAICLpPSDKeJ80rsLGAlx9w4k7AEIykoq7OENc5/Sd1nEuf8Aac4ud4krBJ3bZ4qb1fEmwUV1Bsi5kttAFHaIbZ4+lfG+OeEhssLsUd+q7ymO7CMlOnV2WdjUcZKS4HVdXdPRVkQkjNiLCVhPTidva4d+e+y9BO57dKrGpG6LVdLQgCAIAgCAIAgCAIAgCAIAgCAIAgCArdPadho4+cneGjPA0ZveRuY3edi43YhUqRpq8jkGndYZq+QPkHNRNPxMINwD5bz9Z35blmq1L5I8urVdV3enQe0NHdZmzPKReRUZso2ZDZbPJIrI0ccbGJcIkd9PZwkY4xSDqvYcLx6d47DcKcZuOhKMnF3TsW9PrvWQi0kMdWBvDjDIfPk5p7gtUcQnqb4Y6a3lctaPlOo3WErZqZ2yz4yRf7TbiyvU0zTHGU3rkbRozTEFSLwTsl44XAkecbQu3RojUjLdZOXSYQBAEAQBAEAQBAEAQBAEAQGjay8oMcZdFS2nkFw6S/xUfpH0juwZdqrnUUTHWxSjlDN+RzurlfPIZZXmWQ/WduHBo2NHYFllNvUwybb2pO7LCgoLqlsplPgjZKWlDQuqJKMOLJSmWGCqbkoyITWRWOVZQYJZgEsdSIclcFLZJqB8GZr8iAV2zR3ZaIc+i23D4yYnjNrmEtIPoU41GtQmbdqbr7I2RtLXOb0sopzZtz5Mm7Pjl27brZCakb6GKd9mfidNVh6AQBAEAQBAEAQBAEAQBAct5QNb3SyPoqd2FjbtqpAc3HYYmncNoJ37N2dVSdlkefiMRd7Ee806NgAAAsFkMqVi00fS3UJMqnI2WjpwAkUdhHiS1MsCAj1bslGRCbKeplsq0UpXI+hqB1XO2IHCDcuO2zRtNldGG07I0U6bnJRR06l1XpY2gCBru13SJ85WtUYLgenHC0lwIultTKeYDC3mHC9iwCx+03f4LkqEXpkRqYSEt3I55pOidSzOheb26p3OB2FZJRadmebOm4ycXqiv0lRtkaQfR2HikJOLILoOh8lumnT0hikzkp3CJx4tt8We64/Ct8XdHq4Sptws9UbmpGoIAgCAIAgCAIAgCAoNetLupaKeVmT7BjDwc8hod6L3XGU157FNtHEdGQ4YxxOZWOo7s8mCsifC25VbOs2fRsOxVrNlMVdluArS89QHhQECseq5Mpmyh0jKkUII2XkrivJO/gxrfWcT+laaG8zfg1+o+w6QtZ6IQGgcqdJ9BMP7mO9pv61lxCzTPPxsbSjLuNMppLiyzMwtGw8lriyuq2DY+GN5Ha19h7blsoP7TZgn9zR1FXnpBAEAQBAEAQBAEAQGicsryKADjNGD3OPuXJGPGv8ATObtbYAcMlgMJKoW9JRloQnobbo9mS5AjTRNUy0ID4kOS4zjKqocqmZ5alDpB2asiXQNw5KXdKoHZGe4u/daKG8zZg+cl2L3OirUeiEBrPKHS46Nx3sc1w9k+BVGIX23MmMjenfoZymmfYrKzz5I2DUOS2lQPKp339BBWnD6FuD5064tB6wQBAEAQBAEAQBAEBonLGPkTPv4/wAnKMtDHjeb7znJWEwkvR+1RloV1NDb6LqrkNBT0JCmWBDpHqnZKMiubKuUqsoKKv2qyJfA27krd8dMP9MHucP3V9DffYa8Jzr7Pc6UtZ6QQEDT8GOmnbxjf4C4/JQqK8GiqvHapyXUcPZtWHgeTe6uXuop+do/uJPyWmhoW4PnTsS0HrBAEAQBAEAQBAEAQGj8rw+RM+/i96hPQyYzm+85qsRgJdBtUZEJ6G2UD8lyBGmyYplp4SgK+rkuq5MpmyG9RKyjr9qsiXwNk5M58NUW+Wxw7iD7ldRdpmrDO1VdaZ1RbD0wgPHC4sgOByx4XlvA2PoyXmx0PChlFIt9RD87s+5f7C1UdC/Cc6dmWg9YIAgCAIAgCAIAgCA0fldPyOP7+H3qE9DJjNzvOarEYCVQ7VFkJGwU0llWnYpTsyeyqCs2i1TPiaq4LjkclMhuddQKmz4egKTSAzVkS+BN1PqObrIDxeGn8XR96nF2kmWwdpxfX65HaVvPYCAIDh2nWWqpx/qye2V5z1feeI9Zdr9SXqEPndv3L/YWmjoW4TnTsy0HrBAEAQBAEAQBAEAQGj8rrfkcfZUQ/qChPdMmM3F2nNViMBKotqiyEi8j2KsoZ93Q4eIAgPCgKrSLFOJdBkCF5a4OBsQQR2EKT0JyzWR3mknEjGPGxzWuHpF16EXdXPahLaipdJmXSQQHENMux1UxBuDJJY8RjNl5zeb7zxG85PrfqTNRRbTDfuX+yFpobpbgudOxrQesEAQBAEAQBAEAQBAaXysNvRN7J4faUKm6ZcXzfgcxWI88lUW1RZGRdx7FWZ2faHAgCAICJWRXC6mTiyllZYqwvTOjala1xCFsMzxG5mTSdjm7s9xH7K+lVUVsyNeHxEYR2J5W0NlfrFSgXNRH611dy0Ok0vE0v5I1bWPX1mF0dMC4kEGQ5W+yNpPaqZ175R8TNVxe0tmn4/BpFBDc3WZ5IwyslZFpqQ35580L/ZC10N1F+C5w7AtB64QBAEAQBAEAQBAEBpfKu+1GwcZ4h3XPuVdTdMmMf6fejmKxmAk0e1RZGReRbFWZ2faHAgCAIDxwQ6V9XSXUkyyMitfAQp3LUz5EZ4ILkiCkJXGyLkW8EOEKtspbuT+T2MHSlSeEAt6XsC3YfdN2AX3M6itB6oQBAEAQBAEAQBAEBq+v9AKiKnhx4C+ojDTa9jhfu371CaurGbFQ24pX4ml1eolYy9mMlA2YXi58wdZZ3RkY3h6y4X7GU7qSSF1pYnxfaYQD5nbD6FVKLWpmqS2N9NdqLSCQEbR3qlmblYPRozISuEAQBAEB4Qh0xugBS5258GFo22C7cjKoo6uxJpaVz/o43yfZYSO/YuqEnoiMZue4nLsXvoWUOrdU/wDl8353C6sVCb4F0cHip8NnzZl1H0a6HSda1xBLYYb2JPXdcZ/hWulFxVmehgqDoycWdCVp6IQBAEAQBAEAQBAEBS6ybaTZ/ExW9V2xRkVVeHaZa6smE7Yomxu+LfI4PLm3s9rQA8A263Ao272RGc5qezFLS5npa5zjgkgfETv6L2HLOzm+8BduSjUbdpRa80fU2ioHdaCM/gb+ai4RfA5PD0p70U+4hv1YpT/IaPNcKPIw6Ch/h2Ff7F4GE6o0v9Nw8z3D3rnIQIfleG4R82efA+m4Sf5X/uufTwH5Xh+v+z+Tz4H03CT/ACuT6eBz8rodf9n8nvwQpuEn+V/7rv08Dv5ZQ6/7P5PRqjTeS/8AyP8A3TkIdA/LKHX/AGfyZ2atUw/kg+cuPvXeRh0E1+H4fjG/a2yXDo6CO2GKNmdgcLb37CpqMVwLYYahT3YpdxMUjQEBq2gm/OmkzvDKId7Zr/kFFbzKIc5LuNpUi8IAgCAIAgCAIAgCApdZdtJnb5TFftycLd9lGWhTW4dqPZpmtrhic1oFM7aQOtMLbfslP3EHJKvn0e5bxvDhcEOG4g3HepGhNPQ+kOkXSEhaI7G15GA+YmyjJlNaWyl2olKRcQqiYieFt+i5k1x2gxkHuxd6i39yM85tV4R4NS/8/wCk1SNAQBAEBVadrGMDMUjWkSRGxcAbYxc2UJtIxYytCnFbTSzXqT4alrm42uu3PPYMtpud3apJp5mmFWEo7SeR80ldHLfA8Ota9tovsNuB4opJ6HKVenV3Hco9Xc63Sbr/AF6Zh/DCT+vwXFqyulzk32GyKRpCAIAgCAIAgCAIAgKXWnqQHhU03jKB71Cenh6lGIdortXqeQUrJaqqc9jJA1sEbQ5odYhr3utf7xvclrtkYwU6sm89F6v3Ij6qNvOfKBSAPe2BrWgMGA2c5zbdK7r3GWXDauX6yqU4xv8Ads9HRl/pKi0/dsTsPW50OAv0nswgCMm1wS4WKbY+syi7a38VbTtuZNLskPMDnA1zpG3GHEy4Bf2HLDbak08jmKVR8mtqzbXC64vqfDpLGMua1xke11rm7WFtgBnkXG6mrrU1RcoxbqNPsVvdkDHimpTa145nkXva/N5X87vBR1aM21tVqTtwk/8Ar8k1spJlDRm0gC5s0nCHcMut4KV9TSpNuSjqvDS5Ellma+MF8RLnWwCN3VGbjjLtw7NpHFRvK5nlOvGUU2s+Fnpxzvw7D6qKt/NzyNwgMbLzeRJLmA9Im9rXBFrbtqOTs2iU6s3TnOOivbtXHx4eZ5FWmV3Njo7yRtwYGO7yXgegopXdjka7qy2Fl8WT87lfpdghJaMw/DIwnNwdHKwuBdtIIIIvwKhP7TLikqT2eDs103i1x9Cfpo4jDEerI44x5eFpcI/SR3Aqc+CNWL+5wpvSTz67K9u89bDJJKyRzGwhmL62J72kdU2Fmi9jtOwJZt3ChUnVjNpRt13bXR0Lz0KTVOX5w0u3hJTO9aEj9K6tWTpc7PuNuUjSEAQBAEAQBAEAQBAVGtDfiL+TJC71ZWlV1d0oxPN+HqTKGi5t0zr35yTnPN0GtA/2qaROnT2XJ9Lv5JexBo5uZqJIXmwlcZacnIOJAEsY/uBGLtDuxcWTsVQlsVHB8c17r37z50wwGqoQdxnd3Mb+6jLeRViIqVel1bT8kStKmz6dx2CWx7MbHNb4kD0rstUTxLtKnJ6X9U0vPIzaXfaCY8I5PYK7PdZZinajN9T9CPRs+UOHkQQtH4nSX9gLiX3FNJfrtfxjFeLfwZqM/G1H2mf8TV1astpP9Sfd6I+dHdMunP1haLsjByP4jn5sPBcjnmRofe3WfHTs/wB18Ogic5akmG8c+y28uL3Ad9x3qP7H3lO1bCzXH7l33aImgHXqAdxpYCPAH8lynvdyM+Cd69+DhEmawUvOmKMHCXCUNPA83cHvAUqivZGjHUuVcYJ2b2vQy2/6lhjmgfGRYk5WDgcjG8HbvBTeVmiy31ENirBp+/U/Q+6GknY7p1IlZnkYgH9l3g+5djGSebJUaVaEvuntLsz8b+xr2qBB0lpgjPp0n/HIurVii71Z9xuSkaggCAIAgCAIAgCAICk10/gpzmLNGzb1gq6u4zPilejLsOdUOu9ZHtkbMOEjRf1hZUKtJGGOIrR437flfBc/+QYpWFlVRYm5bHNeCeOFwFu9T5ZPVFjxcZLZqwy8Syp9a6CR8D8b4jFjDAWmwDwAQTnwG9S5SGRJV8PKUZXta9u8vptK0s7HMM7CHC3WsRwIO4hddSDVrl9SdGrBwcsmeslbJC6KWeJ2JpYXMeLuBFsWE9U9ma6pJqzaIJcpRdOrJZq10/O3B+JKiwCR8gkacTY22xD6heb/AO/wUrq97lsYxVRzvqkvC/yYKqmDmzhsrQZQNpyHQDSMjvAPeotLPPUrq0tqM0pZy+LCOSW4xTU7Gi2TWk3HC5cLdyXfFoRda62pRS7H8r0MVQKfnOcM7RmHOaJG4XOb1XEbbiw7hwXG4XvcjOnR5Tb2utq6s2tG+tHh03SRgWkYLCwwi5Ave3muU5WCH1OGpLVIg1eskBfG9okfgLtjPKbbeR2KEq0bplFTHUZTjKN3a+i6Tx+tLz1IAO1z/wBIHvXPqOhHXjqj3YW7X7Ih1GlJpOs+w3taLA9h3nvUHVkyqVWpPel3LL/SPyduvWaUyA6VLsAA+jk3BaKWcTRgt6Xd7m+Kw9AIAgCAIAgCAIAgCAqNbaV0tFUxtbic6J+EZ5m1wBbfkuPQrrR2oNHEKeqbI0FpzsMQ4FYpRseQmmZFE6ehDjSepZ0Th/8AZKDM0qMOCLBre096gVcn0N+J7zfafD9kOcm/5Py+AIu0+CHeTf8AJ+XwSIqS/FdSJqjfiyQ2hCnYn9NDiZmUrRuHcliyNGEdEZgwLtiyx9Lp0o9I6Xe+UUlIznqh1wfJi4lx7PDwNkKd9Qk5PZjqdG1a0OKWBkVw9/WmfbOSQ9Zx48PMAtaVketSp7EbFqulgQBAEAQBAEAQBAEAQGg608mkc7zNTSf9LKSS4WvG4nabDNh81x2KLjcx1cHGT2o5M0XSOrekKbr0pmaPrR9Pwbn4Kl0UZJUasNVcp49JtvhcCwjIg7jwPBVum1oVKa4llS1Ivk4H0hVuLDzLumluqmilolALhGxmhjuupEkixjbYKxF6R9rp0ICDXaXhhvzkrWnPK93eqM11Rb0ONpFPTVVTpJ4hpI3wwk2kqC05DeRs7gb+ZXQpdJKnCVR2jp0nStWNVqegYWwt6Trc492b3W4ncOwLQlY9SlRjTWRdrpaEAQBAEAQBAEAQBAEAQBAEBEr9GQzi00McotbpMBsOwnMIRlCMtUa5Xcm9BJmIDEbZc29zbdtti5soolhaUuBUSclbR9DXzxndiDXjuGFQdNFUsDHgzHJqBWt6mkI39roS0+BKhyESp4B8GY/gjpRmyopn+hw/SnIRH0c1o0e/B7S3lUvj+ycijn0tXqMkerelXbZKWPts4+5ORRJYWpxaMbuTirm/iNJWbvbHGbEHaOs0d4KmqaR36KT1kXehuTWhpyHFjqhw3ykEeoAG+CnsmiGEpx6zb42BoAADQMgALADgAumlKx9IAgCAIAgCAID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163888" y="-1143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797152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http://www.arteblog.net/wp-content/uploads/2012/01/amaciante-e-detergente-caseiro-e13267171531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58" y="4797152"/>
            <a:ext cx="142773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03164"/>
            <a:ext cx="2514594" cy="18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817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Nuvens Moleculares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 smtClean="0"/>
              <a:t>CH</a:t>
            </a:r>
            <a:r>
              <a:rPr lang="pt-BR" baseline="-25000" dirty="0" smtClean="0"/>
              <a:t>4</a:t>
            </a:r>
            <a:r>
              <a:rPr lang="pt-BR" dirty="0" smtClean="0"/>
              <a:t>                                CH</a:t>
            </a:r>
            <a:r>
              <a:rPr lang="pt-BR" baseline="-25000" dirty="0" smtClean="0"/>
              <a:t>3</a:t>
            </a:r>
            <a:r>
              <a:rPr lang="pt-BR" dirty="0" smtClean="0"/>
              <a:t>COOH</a:t>
            </a:r>
          </a:p>
          <a:p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CH</a:t>
            </a:r>
            <a:r>
              <a:rPr lang="pt-BR" baseline="-25000" dirty="0" smtClean="0"/>
              <a:t>3</a:t>
            </a:r>
            <a:r>
              <a:rPr lang="pt-BR" dirty="0" smtClean="0"/>
              <a:t>CH</a:t>
            </a:r>
            <a:r>
              <a:rPr lang="pt-BR" baseline="-25000" dirty="0" smtClean="0"/>
              <a:t>2</a:t>
            </a:r>
            <a:r>
              <a:rPr lang="pt-BR" dirty="0" smtClean="0"/>
              <a:t>OH                             (CH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CO</a:t>
            </a:r>
          </a:p>
        </p:txBody>
      </p:sp>
      <p:pic>
        <p:nvPicPr>
          <p:cNvPr id="23554" name="Picture 2" descr="https://encrypted-tbn3.gstatic.com/images?q=tbn:ANd9GcRx9NOB86IfY00uu5cwkolcetKcoQwQW-VbLIkWWcYK9_jInAl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01785"/>
            <a:ext cx="2266950" cy="2009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9224"/>
            <a:ext cx="2009776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http://images.quebarato.com.br/T440x/mini+torre+beer+dispensador+de+bebidas+alcoolicas+ou+agua+tamarana+pr+brasil__7C7E66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50314"/>
            <a:ext cx="2250395" cy="2547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http://crescieagora.com.br/wp-content/uploads/2013/11/acetona-ou-removed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581128"/>
            <a:ext cx="2009776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024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Metano (CH</a:t>
            </a:r>
            <a:r>
              <a:rPr lang="pt-BR" baseline="-25000" dirty="0" smtClean="0"/>
              <a:t>4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Titã - Lua de Saturno</a:t>
            </a:r>
          </a:p>
        </p:txBody>
      </p:sp>
    </p:spTree>
    <p:extLst>
      <p:ext uri="{BB962C8B-B14F-4D97-AF65-F5344CB8AC3E}">
        <p14:creationId xmlns="" xmlns:p14="http://schemas.microsoft.com/office/powerpoint/2010/main" val="17646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Metano (CH</a:t>
            </a:r>
            <a:r>
              <a:rPr lang="pt-BR" baseline="-25000" dirty="0" smtClean="0"/>
              <a:t>4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Titã - Lua de Saturno</a:t>
            </a:r>
          </a:p>
          <a:p>
            <a:r>
              <a:rPr lang="pt-BR" dirty="0" smtClean="0"/>
              <a:t>- 180  ̊C</a:t>
            </a:r>
          </a:p>
          <a:p>
            <a:r>
              <a:rPr lang="pt-BR" dirty="0"/>
              <a:t>Metano </a:t>
            </a:r>
            <a:r>
              <a:rPr lang="pt-BR" dirty="0" smtClean="0"/>
              <a:t>líquido - </a:t>
            </a:r>
            <a:r>
              <a:rPr lang="pt-BR" dirty="0" smtClean="0">
                <a:hlinkClick r:id="rId3"/>
              </a:rPr>
              <a:t>Lagos e Chuvas</a:t>
            </a:r>
            <a:endParaRPr lang="pt-BR" dirty="0" smtClean="0"/>
          </a:p>
        </p:txBody>
      </p:sp>
      <p:pic>
        <p:nvPicPr>
          <p:cNvPr id="20482" name="Picture 2" descr="http://www.daviddarling.info/images/Titan_three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7384"/>
            <a:ext cx="91440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56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://www.compoundchem.com/wp-content/uploads/2014/02/The-Chemical-Elements-of-a-Smartphone-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638" y="0"/>
            <a:ext cx="9606868" cy="6794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28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Urânio 238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Plutônio </a:t>
            </a:r>
            <a:r>
              <a:rPr lang="pt-BR" dirty="0"/>
              <a:t>-</a:t>
            </a:r>
            <a:r>
              <a:rPr lang="pt-BR" dirty="0" smtClean="0"/>
              <a:t> </a:t>
            </a:r>
            <a:r>
              <a:rPr lang="pt-BR" dirty="0" err="1" smtClean="0"/>
              <a:t>Pu</a:t>
            </a:r>
            <a:r>
              <a:rPr lang="pt-BR" dirty="0"/>
              <a:t> 239 </a:t>
            </a:r>
            <a:endParaRPr lang="pt-BR" dirty="0" smtClean="0"/>
          </a:p>
          <a:p>
            <a:r>
              <a:rPr lang="pt-BR" dirty="0" smtClean="0"/>
              <a:t>Usinas Nucleares</a:t>
            </a:r>
          </a:p>
          <a:p>
            <a:r>
              <a:rPr lang="pt-BR" dirty="0" smtClean="0"/>
              <a:t>Bombas Atômicas</a:t>
            </a:r>
            <a:endParaRPr lang="pt-BR" dirty="0"/>
          </a:p>
        </p:txBody>
      </p:sp>
      <p:pic>
        <p:nvPicPr>
          <p:cNvPr id="4098" name="Picture 2" descr="https://dr282zn36sxxg.cloudfront.net/datastreams/f-d%3A327d94ccfc6b968fba71208603427963871ee504a96b9ada2a30341d%2BIMAGE%2BIMAGE.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24" y="1412776"/>
            <a:ext cx="4626136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eadhomersociety.files.wordpress.com/2010/08/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" y="3719291"/>
            <a:ext cx="4184945" cy="3138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75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Cálcio - Ossos</a:t>
            </a:r>
            <a:endParaRPr lang="pt-BR" dirty="0"/>
          </a:p>
        </p:txBody>
      </p:sp>
      <p:pic>
        <p:nvPicPr>
          <p:cNvPr id="12292" name="Picture 4" descr="Human skulls and femurs fill a display case at Nea Moni Monaste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6819"/>
            <a:ext cx="3600400" cy="2424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60805017"/>
              </p:ext>
            </p:extLst>
          </p:nvPr>
        </p:nvGraphicFramePr>
        <p:xfrm>
          <a:off x="3383360" y="3573016"/>
          <a:ext cx="576064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9341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Ferro e Magnésio</a:t>
            </a:r>
            <a:endParaRPr lang="pt-BR" dirty="0"/>
          </a:p>
        </p:txBody>
      </p:sp>
      <p:pic>
        <p:nvPicPr>
          <p:cNvPr id="13314" name="Picture 2" descr="http://41.media.tumblr.com/e5658853c0be92dc5840bf2b54dddf73/tumblr_myfkwdsj4S1tnb0p5o2_r1_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477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40.media.tumblr.com/b7739620269a00e0a51412e8d0ec2943/tumblr_myfkwdsj4S1tnb0p5o3_r1_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25" y="1394773"/>
            <a:ext cx="3869331" cy="2538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68581"/>
            <a:ext cx="1800200" cy="278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68581"/>
            <a:ext cx="1807228" cy="278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4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Elementos da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96% da massa corporal do ser humano</a:t>
            </a:r>
            <a:endParaRPr lang="pt-BR" dirty="0"/>
          </a:p>
        </p:txBody>
      </p:sp>
      <p:pic>
        <p:nvPicPr>
          <p:cNvPr id="7170" name="Picture 2" descr="https://dslauretta.files.wordpress.com/2015/01/chonp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6735"/>
            <a:ext cx="8419183" cy="2988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72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Síntese dos Elementos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Nucleossíntese</a:t>
            </a:r>
          </a:p>
          <a:p>
            <a:r>
              <a:rPr lang="pt-BR" dirty="0" smtClean="0"/>
              <a:t>Big </a:t>
            </a:r>
            <a:r>
              <a:rPr lang="pt-BR" dirty="0" err="1" smtClean="0"/>
              <a:t>Bang</a:t>
            </a:r>
            <a:endParaRPr lang="pt-BR" dirty="0" smtClean="0"/>
          </a:p>
          <a:p>
            <a:r>
              <a:rPr lang="pt-BR" dirty="0" smtClean="0"/>
              <a:t>Estrelas</a:t>
            </a:r>
          </a:p>
        </p:txBody>
      </p:sp>
    </p:spTree>
    <p:extLst>
      <p:ext uri="{BB962C8B-B14F-4D97-AF65-F5344CB8AC3E}">
        <p14:creationId xmlns="" xmlns:p14="http://schemas.microsoft.com/office/powerpoint/2010/main" val="8167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Ácidos nucleicos - sequência de nucleotídeos</a:t>
            </a: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235" t="14649" r="41252" b="33593"/>
          <a:stretch>
            <a:fillRect/>
          </a:stretch>
        </p:blipFill>
        <p:spPr bwMode="auto">
          <a:xfrm>
            <a:off x="3853658" y="3816652"/>
            <a:ext cx="5326854" cy="306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3583" r="44158" b="65366"/>
          <a:stretch>
            <a:fillRect/>
          </a:stretch>
        </p:blipFill>
        <p:spPr bwMode="auto">
          <a:xfrm>
            <a:off x="-794050" y="3822498"/>
            <a:ext cx="4829939" cy="306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30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Bases nitrogenadas : C, T, U, A e G</a:t>
            </a:r>
          </a:p>
          <a:p>
            <a:r>
              <a:rPr lang="pt-BR" dirty="0" smtClean="0"/>
              <a:t>Código genético de todos os seres vivos</a:t>
            </a:r>
            <a:endParaRPr lang="pt-BR" dirty="0"/>
          </a:p>
        </p:txBody>
      </p:sp>
      <p:pic>
        <p:nvPicPr>
          <p:cNvPr id="6" name="Picture 3" descr="C:\Documents and Settings\Paulinho\Meus documentos\Biologia\Pre-UFMG\Aulas\Ácidos Nucleicos\Imagens\ba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3371" y="3284984"/>
            <a:ext cx="5300629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97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Corpo Humano (% em Massa)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4" y="1467544"/>
            <a:ext cx="3676146" cy="4913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23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Corpo Humano (% em Massa)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1340683"/>
              </p:ext>
            </p:extLst>
          </p:nvPr>
        </p:nvGraphicFramePr>
        <p:xfrm>
          <a:off x="3995936" y="1540024"/>
          <a:ext cx="4968553" cy="4769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3928"/>
                <a:gridCol w="1088629"/>
                <a:gridCol w="795996"/>
              </a:tblGrid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solidFill>
                            <a:srgbClr val="FF9966"/>
                          </a:solidFill>
                          <a:effectLst/>
                        </a:rPr>
                        <a:t>Elementos (Outros)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Símbolo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%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Cálcio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Ca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1,5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Fósforo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P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1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Potássio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K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0,4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Enxofre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S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0,3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Sódio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Na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0,2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Cloro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Cl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0,2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2185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Magnésio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rgbClr val="FF9966"/>
                          </a:solidFill>
                          <a:effectLst/>
                        </a:rPr>
                        <a:t>Mg</a:t>
                      </a:r>
                      <a:endParaRPr lang="pt-BR" sz="2000" b="0" i="0" u="none" strike="noStrike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0,1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1944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 smtClean="0">
                          <a:solidFill>
                            <a:srgbClr val="FF9966"/>
                          </a:solidFill>
                          <a:effectLst/>
                        </a:rPr>
                        <a:t>Traços de Boro (B), Flúor (F), Silício (Si),  Cromo (Cr),</a:t>
                      </a:r>
                      <a:r>
                        <a:rPr lang="pt-BR" sz="2000" u="none" strike="noStrike" baseline="0" dirty="0" smtClean="0">
                          <a:solidFill>
                            <a:srgbClr val="FF9966"/>
                          </a:solidFill>
                          <a:effectLst/>
                        </a:rPr>
                        <a:t> </a:t>
                      </a:r>
                      <a:r>
                        <a:rPr lang="pt-BR" sz="2000" u="none" strike="noStrike" dirty="0" smtClean="0">
                          <a:solidFill>
                            <a:srgbClr val="FF9966"/>
                          </a:solidFill>
                          <a:effectLst/>
                        </a:rPr>
                        <a:t>Manganês (Mn), Ferro (Fe), </a:t>
                      </a:r>
                      <a:r>
                        <a:rPr lang="pt-BR" sz="2000" u="none" strike="noStrike" dirty="0" smtClean="0">
                          <a:solidFill>
                            <a:srgbClr val="FF6600"/>
                          </a:solidFill>
                          <a:effectLst/>
                        </a:rPr>
                        <a:t>Cobalto (</a:t>
                      </a:r>
                      <a:r>
                        <a:rPr lang="pt-BR" sz="2000" u="none" strike="noStrike" dirty="0" err="1" smtClean="0">
                          <a:solidFill>
                            <a:srgbClr val="FF6600"/>
                          </a:solidFill>
                          <a:effectLst/>
                        </a:rPr>
                        <a:t>Co</a:t>
                      </a:r>
                      <a:r>
                        <a:rPr lang="pt-BR" sz="2000" u="none" strike="noStrike" dirty="0" smtClean="0">
                          <a:solidFill>
                            <a:srgbClr val="FF6600"/>
                          </a:solidFill>
                          <a:effectLst/>
                        </a:rPr>
                        <a:t>), Cobre (Cu), Iodo (I),Molibdênio (</a:t>
                      </a:r>
                      <a:r>
                        <a:rPr lang="pt-BR" sz="2000" u="none" strike="noStrike" dirty="0" err="1" smtClean="0">
                          <a:solidFill>
                            <a:srgbClr val="FF6600"/>
                          </a:solidFill>
                          <a:effectLst/>
                        </a:rPr>
                        <a:t>Mo</a:t>
                      </a:r>
                      <a:r>
                        <a:rPr lang="pt-BR" sz="2000" u="none" strike="noStrike" dirty="0" smtClean="0">
                          <a:solidFill>
                            <a:srgbClr val="FF6600"/>
                          </a:solidFill>
                          <a:effectLst/>
                        </a:rPr>
                        <a:t>), Selênio (Se), Estanho (Sn), Vanádio (V) e Zinco (Zn). </a:t>
                      </a:r>
                      <a:endParaRPr lang="pt-BR" sz="2000" b="0" i="0" u="none" strike="noStrike" dirty="0">
                        <a:solidFill>
                          <a:srgbClr val="FF66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solidFill>
                            <a:srgbClr val="FF9966"/>
                          </a:solidFill>
                          <a:effectLst/>
                        </a:rPr>
                        <a:t>&lt; 1,0</a:t>
                      </a:r>
                      <a:endParaRPr lang="pt-BR" sz="2000" b="0" i="0" u="none" strike="noStrike" dirty="0">
                        <a:solidFill>
                          <a:srgbClr val="FF996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4" y="1467544"/>
            <a:ext cx="3676146" cy="4913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30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Carl Sagan</a:t>
            </a:r>
            <a:endParaRPr lang="pt-BR" dirty="0"/>
          </a:p>
        </p:txBody>
      </p:sp>
      <p:pic>
        <p:nvPicPr>
          <p:cNvPr id="4" name="Picture 2" descr="http://upload.wikimedia.org/wikipedia/commons/b/be/Carl_Sagan_Planetary_Socie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00200"/>
            <a:ext cx="2352357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98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l Sagan   THE sentence 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1779" y="1027001"/>
            <a:ext cx="8540441" cy="480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8900" dirty="0" smtClean="0"/>
              <a:t>Obrigado!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danielsousa05@gmail.com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7221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Síntese dos Elementos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Nucleossíntese</a:t>
            </a:r>
          </a:p>
          <a:p>
            <a:r>
              <a:rPr lang="pt-BR" dirty="0" smtClean="0"/>
              <a:t>Big </a:t>
            </a:r>
            <a:r>
              <a:rPr lang="pt-BR" dirty="0" err="1" smtClean="0"/>
              <a:t>Bang</a:t>
            </a:r>
            <a:endParaRPr lang="pt-BR" dirty="0" smtClean="0"/>
          </a:p>
          <a:p>
            <a:r>
              <a:rPr lang="pt-BR" dirty="0" smtClean="0"/>
              <a:t>Estrelas</a:t>
            </a:r>
          </a:p>
          <a:p>
            <a:r>
              <a:rPr lang="pt-BR" dirty="0" smtClean="0"/>
              <a:t>Supernovas</a:t>
            </a:r>
          </a:p>
        </p:txBody>
      </p:sp>
    </p:spTree>
    <p:extLst>
      <p:ext uri="{BB962C8B-B14F-4D97-AF65-F5344CB8AC3E}">
        <p14:creationId xmlns="" xmlns:p14="http://schemas.microsoft.com/office/powerpoint/2010/main" val="14300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4589</TotalTime>
  <Words>1023</Words>
  <Application>Microsoft Office PowerPoint</Application>
  <PresentationFormat>Apresentação na tela (4:3)</PresentationFormat>
  <Paragraphs>363</Paragraphs>
  <Slides>86</Slides>
  <Notes>85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86</vt:i4>
      </vt:variant>
    </vt:vector>
  </HeadingPairs>
  <TitlesOfParts>
    <vt:vector size="87" baseType="lpstr">
      <vt:lpstr>Tema do Office</vt:lpstr>
      <vt:lpstr>Slide 1</vt:lpstr>
      <vt:lpstr>Sessão Astronomia</vt:lpstr>
      <vt:lpstr>FÁBRICAS DOS ELEMENTOS</vt:lpstr>
      <vt:lpstr>Átomos de Hidrogênio e Hélio</vt:lpstr>
      <vt:lpstr>Tabela Periódica dos Elementos</vt:lpstr>
      <vt:lpstr>Síntese dos Elementos</vt:lpstr>
      <vt:lpstr>Síntese dos Elementos</vt:lpstr>
      <vt:lpstr>Síntese dos Elementos</vt:lpstr>
      <vt:lpstr>Síntese dos Elementos</vt:lpstr>
      <vt:lpstr>Big Bang</vt:lpstr>
      <vt:lpstr>Big Bang</vt:lpstr>
      <vt:lpstr>Estrelas</vt:lpstr>
      <vt:lpstr>Estrelas</vt:lpstr>
      <vt:lpstr>Estrelas</vt:lpstr>
      <vt:lpstr>Estrelas</vt:lpstr>
      <vt:lpstr>Estrelas</vt:lpstr>
      <vt:lpstr>Estrelas</vt:lpstr>
      <vt:lpstr>Estrelas</vt:lpstr>
      <vt:lpstr>Estrelas</vt:lpstr>
      <vt:lpstr>Comparação Estrelas</vt:lpstr>
      <vt:lpstr>Comparação Estrelas</vt:lpstr>
      <vt:lpstr>Comparação Estrelas</vt:lpstr>
      <vt:lpstr>Estrelas mais conhecidas</vt:lpstr>
      <vt:lpstr>Constelação de Orion</vt:lpstr>
      <vt:lpstr>Constelação de Orion</vt:lpstr>
      <vt:lpstr>Constelação de Orion</vt:lpstr>
      <vt:lpstr>Qual a maior estrela conhecida ?</vt:lpstr>
      <vt:lpstr>Supernova</vt:lpstr>
      <vt:lpstr>Supernova</vt:lpstr>
      <vt:lpstr>Exemplos de Supernovas</vt:lpstr>
      <vt:lpstr>Supernovas</vt:lpstr>
      <vt:lpstr>Supernovas</vt:lpstr>
      <vt:lpstr>Supernovas</vt:lpstr>
      <vt:lpstr>Supernovas</vt:lpstr>
      <vt:lpstr>Supernovas</vt:lpstr>
      <vt:lpstr>Supernovas</vt:lpstr>
      <vt:lpstr>Supernovas</vt:lpstr>
      <vt:lpstr>Supernova</vt:lpstr>
      <vt:lpstr>Evolução Estrelas - Metalicidade</vt:lpstr>
      <vt:lpstr>Sistema Solar</vt:lpstr>
      <vt:lpstr>Massa do Sistema Solar</vt:lpstr>
      <vt:lpstr>Massa do Sistema Solar</vt:lpstr>
      <vt:lpstr>Massa do Sistema Solar</vt:lpstr>
      <vt:lpstr>Técnicas</vt:lpstr>
      <vt:lpstr>Técnicas</vt:lpstr>
      <vt:lpstr>Técnicas</vt:lpstr>
      <vt:lpstr>Hélio</vt:lpstr>
      <vt:lpstr>Crosta Terrestre</vt:lpstr>
      <vt:lpstr>Ferro e Alumínio</vt:lpstr>
      <vt:lpstr>Nióbio</vt:lpstr>
      <vt:lpstr>Cobre (Cu)</vt:lpstr>
      <vt:lpstr>Ouro (Au) e Prata (Ag)</vt:lpstr>
      <vt:lpstr>Chumbo</vt:lpstr>
      <vt:lpstr>Atmosfera - N2 ,O2 ,...</vt:lpstr>
      <vt:lpstr>Atmosfera - N2 ,O2 ,...</vt:lpstr>
      <vt:lpstr>Oxigênio - O2 e O3</vt:lpstr>
      <vt:lpstr>Ferro e Níquel</vt:lpstr>
      <vt:lpstr>Aurora Boreal</vt:lpstr>
      <vt:lpstr>Aurora Austral</vt:lpstr>
      <vt:lpstr>Carbono</vt:lpstr>
      <vt:lpstr>Carbono</vt:lpstr>
      <vt:lpstr>Chuva de Diamantes</vt:lpstr>
      <vt:lpstr>Chuva de Diamantes</vt:lpstr>
      <vt:lpstr>Carbono e Hidrogênio</vt:lpstr>
      <vt:lpstr>Carbono - Hidrogênio - Cloro</vt:lpstr>
      <vt:lpstr>Carbono - Hidrogênio - Nitrogênio</vt:lpstr>
      <vt:lpstr>Nuvens Moleculares</vt:lpstr>
      <vt:lpstr>Nuvens Moleculares</vt:lpstr>
      <vt:lpstr>Nuvens Moleculares</vt:lpstr>
      <vt:lpstr>Nuvens Moleculares</vt:lpstr>
      <vt:lpstr>Nuvens Moleculares</vt:lpstr>
      <vt:lpstr>Nuvens Moleculares</vt:lpstr>
      <vt:lpstr>Metano (CH4)</vt:lpstr>
      <vt:lpstr>Metano (CH4)</vt:lpstr>
      <vt:lpstr>Slide 75</vt:lpstr>
      <vt:lpstr>Urânio 238</vt:lpstr>
      <vt:lpstr>Cálcio - Ossos</vt:lpstr>
      <vt:lpstr>Ferro e Magnésio</vt:lpstr>
      <vt:lpstr>Elementos da vida</vt:lpstr>
      <vt:lpstr>DNA</vt:lpstr>
      <vt:lpstr>DNA</vt:lpstr>
      <vt:lpstr>Corpo Humano (% em Massa)</vt:lpstr>
      <vt:lpstr>Corpo Humano (% em Massa)</vt:lpstr>
      <vt:lpstr>Carl Sagan</vt:lpstr>
      <vt:lpstr>Slide 85</vt:lpstr>
      <vt:lpstr>Obrigado!  danielsousa05@gmail.com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Jorge</cp:lastModifiedBy>
  <cp:revision>301</cp:revision>
  <dcterms:created xsi:type="dcterms:W3CDTF">2015-05-27T13:30:32Z</dcterms:created>
  <dcterms:modified xsi:type="dcterms:W3CDTF">2015-06-15T12:28:36Z</dcterms:modified>
</cp:coreProperties>
</file>