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991" r:id="rId2"/>
    <p:sldId id="960" r:id="rId3"/>
    <p:sldId id="992" r:id="rId4"/>
    <p:sldId id="1003" r:id="rId5"/>
    <p:sldId id="994" r:id="rId6"/>
    <p:sldId id="995" r:id="rId7"/>
    <p:sldId id="1005" r:id="rId8"/>
    <p:sldId id="997" r:id="rId9"/>
    <p:sldId id="1006" r:id="rId10"/>
    <p:sldId id="998" r:id="rId11"/>
    <p:sldId id="1008" r:id="rId12"/>
    <p:sldId id="1007" r:id="rId13"/>
    <p:sldId id="1002" r:id="rId14"/>
    <p:sldId id="1000" r:id="rId15"/>
    <p:sldId id="1009" r:id="rId16"/>
    <p:sldId id="1001" r:id="rId17"/>
    <p:sldId id="1010" r:id="rId18"/>
    <p:sldId id="1012" r:id="rId19"/>
    <p:sldId id="1013" r:id="rId20"/>
    <p:sldId id="1014" r:id="rId21"/>
    <p:sldId id="1015" r:id="rId22"/>
    <p:sldId id="1016" r:id="rId23"/>
    <p:sldId id="1017" r:id="rId24"/>
    <p:sldId id="1018" r:id="rId25"/>
    <p:sldId id="1019" r:id="rId26"/>
    <p:sldId id="1020" r:id="rId27"/>
    <p:sldId id="1021" r:id="rId28"/>
    <p:sldId id="1025" r:id="rId29"/>
    <p:sldId id="1022" r:id="rId30"/>
    <p:sldId id="1023" r:id="rId31"/>
    <p:sldId id="1024" r:id="rId32"/>
    <p:sldId id="1026" r:id="rId33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BABA"/>
    <a:srgbClr val="00CC99"/>
    <a:srgbClr val="00FF00"/>
    <a:srgbClr val="B2B2B2"/>
    <a:srgbClr val="0066FF"/>
    <a:srgbClr val="F3F3F3"/>
    <a:srgbClr val="F0F0F0"/>
    <a:srgbClr val="143C2B"/>
    <a:srgbClr val="005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22" autoAdjust="0"/>
    <p:restoredTop sz="94634" autoAdjust="0"/>
  </p:normalViewPr>
  <p:slideViewPr>
    <p:cSldViewPr>
      <p:cViewPr varScale="1">
        <p:scale>
          <a:sx n="74" d="100"/>
          <a:sy n="74" d="100"/>
        </p:scale>
        <p:origin x="-1272" y="-90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2634" y="25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B9AF3FE-E6B7-46CE-9EB2-BAF51F4A65E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305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BD6505AD-EF9F-4160-9EE4-8CA9C347D0E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22141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9EFDE-3931-4916-A185-632897AC7FC4}" type="slidenum">
              <a:rPr lang="pt-BR" smtClean="0"/>
              <a:pPr/>
              <a:t>1</a:t>
            </a:fld>
            <a:endParaRPr lang="pt-BR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6505AD-EF9F-4160-9EE4-8CA9C347D0EC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511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6505AD-EF9F-4160-9EE4-8CA9C347D0EC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511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DC69F-7293-485C-80CD-25A5DFF12F0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1E416-5396-4697-AD82-70455F975BF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FBEF7-9F06-4F04-9182-51059825D9E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8FBD3-EDC6-4596-BF0E-3391FF96DF9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57C94-89DE-4F3B-970A-E488019B516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C3E4C-3459-44C6-867E-F359C6C4C6E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040C3-A7E2-400C-9A7A-9324756E618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C151B-6F89-4A7D-A76F-1B11F4293C8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0C293-8EC1-4DD2-A8AA-1683A1C1703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7C4A2-ABF9-49E1-8BA4-7EFE6509BAB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86D4F-0934-4CE1-AF72-3D2FA692035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297EC053-F9ED-4D9A-97E6-00EA43FC395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eclipse.gsfc.nasa.gov/SEhistory/SEhistory.html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sobral.ce.gov.br/comunicacao/novo2/?pagina=cidade/museu-eclipse.php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1/1c/Solar_eclipse_1999_4_N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6768752" cy="667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0" y="6596063"/>
            <a:ext cx="9144000" cy="26193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sz="1100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Imagem de fundo: céu de São Carlos na data de fundação do observatório Dietrich </a:t>
            </a:r>
            <a:r>
              <a:rPr lang="pt-BR" sz="1100" dirty="0" err="1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Schiel</a:t>
            </a:r>
            <a:r>
              <a:rPr lang="pt-BR" sz="1100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 (10/04/86, 20:00 TL) crédito: </a:t>
            </a:r>
            <a:r>
              <a:rPr lang="pt-BR" sz="1100" dirty="0" err="1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Stellarium</a:t>
            </a:r>
            <a:endParaRPr lang="pt-BR" sz="1100" dirty="0">
              <a:solidFill>
                <a:schemeClr val="accent5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076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7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8" name="AutoShape 13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16" y="6652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4624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5701362" y="1213302"/>
            <a:ext cx="405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Centro de Divulgação da Astronomia</a:t>
            </a:r>
          </a:p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Observatório Dietrich </a:t>
            </a:r>
            <a:r>
              <a:rPr lang="pt-BR" sz="1050" b="1" dirty="0" err="1" smtClean="0">
                <a:solidFill>
                  <a:schemeClr val="bg1"/>
                </a:solidFill>
                <a:latin typeface="Century Gothic" pitchFamily="34" charset="0"/>
              </a:rPr>
              <a:t>Schiel</a:t>
            </a:r>
            <a:endParaRPr lang="pt-BR" sz="1050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Subtítulo 3"/>
          <p:cNvSpPr txBox="1">
            <a:spLocks/>
          </p:cNvSpPr>
          <p:nvPr/>
        </p:nvSpPr>
        <p:spPr bwMode="auto">
          <a:xfrm>
            <a:off x="395536" y="2996952"/>
            <a:ext cx="82153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6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Eclipses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 bwMode="auto">
          <a:xfrm>
            <a:off x="1115616" y="44624"/>
            <a:ext cx="7048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MITOLOGIA HINDU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424506" y="1052736"/>
            <a:ext cx="842493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 dirty="0" smtClean="0">
                <a:solidFill>
                  <a:schemeClr val="bg1"/>
                </a:solidFill>
                <a:latin typeface="Century Gothic"/>
              </a:rPr>
              <a:t>O Sol e a Lua avistam </a:t>
            </a:r>
          </a:p>
          <a:p>
            <a:r>
              <a:rPr lang="pt-BR" sz="3600" dirty="0" smtClean="0">
                <a:solidFill>
                  <a:schemeClr val="bg1"/>
                </a:solidFill>
                <a:latin typeface="Century Gothic"/>
              </a:rPr>
              <a:t>o demônio Svarbhānu roubando </a:t>
            </a:r>
          </a:p>
          <a:p>
            <a:r>
              <a:rPr lang="pt-BR" sz="3600" dirty="0" smtClean="0">
                <a:solidFill>
                  <a:schemeClr val="bg1"/>
                </a:solidFill>
                <a:latin typeface="Century Gothic"/>
              </a:rPr>
              <a:t>do néctar divino, e avisam Vishnu, que corta sua cabeça.</a:t>
            </a:r>
          </a:p>
          <a:p>
            <a:endParaRPr lang="pt-BR" sz="3600" dirty="0">
              <a:solidFill>
                <a:schemeClr val="bg1"/>
              </a:solidFill>
              <a:latin typeface="Century Gothic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Century Gothic"/>
              </a:rPr>
              <a:t>Rahu (a cabeça) </a:t>
            </a:r>
            <a:r>
              <a:rPr lang="en-US" sz="3600" dirty="0" err="1" smtClean="0">
                <a:solidFill>
                  <a:schemeClr val="bg1"/>
                </a:solidFill>
                <a:latin typeface="Century Gothic"/>
              </a:rPr>
              <a:t>devora</a:t>
            </a:r>
            <a:r>
              <a:rPr lang="en-US" sz="3600" dirty="0" smtClean="0">
                <a:solidFill>
                  <a:schemeClr val="bg1"/>
                </a:solidFill>
                <a:latin typeface="Century Gothic"/>
              </a:rPr>
              <a:t> o Sol,</a:t>
            </a:r>
          </a:p>
          <a:p>
            <a:r>
              <a:rPr lang="en-US" sz="3600" dirty="0" err="1" smtClean="0">
                <a:solidFill>
                  <a:schemeClr val="bg1"/>
                </a:solidFill>
                <a:latin typeface="Century Gothic"/>
              </a:rPr>
              <a:t>Ketu</a:t>
            </a:r>
            <a:r>
              <a:rPr lang="en-US" sz="3600" dirty="0" smtClean="0">
                <a:solidFill>
                  <a:schemeClr val="bg1"/>
                </a:solidFill>
                <a:latin typeface="Century Gothic"/>
              </a:rPr>
              <a:t> (corpo) </a:t>
            </a:r>
            <a:r>
              <a:rPr lang="en-US" sz="3600" dirty="0" err="1" smtClean="0">
                <a:solidFill>
                  <a:schemeClr val="bg1"/>
                </a:solidFill>
                <a:latin typeface="Century Gothic"/>
              </a:rPr>
              <a:t>persegue</a:t>
            </a:r>
            <a:r>
              <a:rPr lang="en-US" sz="3600" dirty="0" smtClean="0">
                <a:solidFill>
                  <a:schemeClr val="bg1"/>
                </a:solidFill>
                <a:latin typeface="Century Gothic"/>
              </a:rPr>
              <a:t> a Lua.</a:t>
            </a:r>
          </a:p>
        </p:txBody>
      </p:sp>
    </p:spTree>
    <p:extLst>
      <p:ext uri="{BB962C8B-B14F-4D97-AF65-F5344CB8AC3E}">
        <p14:creationId xmlns:p14="http://schemas.microsoft.com/office/powerpoint/2010/main" val="1394170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thumb/9/9a/God_Vishnu_cut_the_head_of_Rahu_with_disk.jpg/800px-God_Vishnu_cut_the_head_of_Rahu_with_dis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52735"/>
            <a:ext cx="4176464" cy="566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 txBox="1">
            <a:spLocks/>
          </p:cNvSpPr>
          <p:nvPr/>
        </p:nvSpPr>
        <p:spPr bwMode="auto">
          <a:xfrm>
            <a:off x="1115616" y="44624"/>
            <a:ext cx="7048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MITOLOGIA HINDU</a:t>
            </a:r>
          </a:p>
        </p:txBody>
      </p:sp>
    </p:spTree>
    <p:extLst>
      <p:ext uri="{BB962C8B-B14F-4D97-AF65-F5344CB8AC3E}">
        <p14:creationId xmlns:p14="http://schemas.microsoft.com/office/powerpoint/2010/main" val="2086474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 bwMode="auto">
          <a:xfrm>
            <a:off x="1115616" y="44624"/>
            <a:ext cx="7048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MITOLOGIA HINDU</a:t>
            </a:r>
          </a:p>
        </p:txBody>
      </p:sp>
      <p:pic>
        <p:nvPicPr>
          <p:cNvPr id="6146" name="Picture 2" descr="http://c.tadst.com/gfx/750x500/hindu-god-rahu.jpg?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88840"/>
            <a:ext cx="518457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ashevillevedicastrology.files.wordpress.com/2011/01/ashevillevedicastrologyket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8" b="2869"/>
          <a:stretch/>
        </p:blipFill>
        <p:spPr bwMode="auto">
          <a:xfrm>
            <a:off x="5841058" y="1223004"/>
            <a:ext cx="3051422" cy="538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992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 bwMode="auto">
          <a:xfrm>
            <a:off x="1115616" y="44624"/>
            <a:ext cx="7048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TUPI GUARANI</a:t>
            </a:r>
          </a:p>
        </p:txBody>
      </p:sp>
      <p:sp>
        <p:nvSpPr>
          <p:cNvPr id="4" name="Título 3"/>
          <p:cNvSpPr txBox="1">
            <a:spLocks/>
          </p:cNvSpPr>
          <p:nvPr/>
        </p:nvSpPr>
        <p:spPr bwMode="auto">
          <a:xfrm>
            <a:off x="335565" y="1180181"/>
            <a:ext cx="8608502" cy="340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40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l"/>
            <a:endParaRPr lang="en-US" sz="40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/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Xivi persegue</a:t>
            </a:r>
          </a:p>
          <a:p>
            <a:pPr algn="l"/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os irmãos</a:t>
            </a:r>
          </a:p>
          <a:p>
            <a:pPr algn="l"/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Sol e Lua.</a:t>
            </a:r>
          </a:p>
          <a:p>
            <a:pPr algn="l"/>
            <a:endParaRPr lang="en-US" sz="40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en-US" sz="40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9218" name="Picture 2" descr="http://media1.santabanta.com/full1/Animals/Jaguars/jaguars-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1340768"/>
            <a:ext cx="4468297" cy="3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5565" y="4693319"/>
            <a:ext cx="86085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pitchFamily="34" charset="0"/>
              </a:rPr>
              <a:t>O mundo acaba quando a onça devorar os astros e deixar a Terra</a:t>
            </a:r>
          </a:p>
          <a:p>
            <a:r>
              <a:rPr lang="en-US" sz="4000" dirty="0">
                <a:solidFill>
                  <a:schemeClr val="bg1"/>
                </a:solidFill>
                <a:latin typeface="Century Gothic" pitchFamily="34" charset="0"/>
              </a:rPr>
              <a:t>na completa escuridão.</a:t>
            </a:r>
          </a:p>
        </p:txBody>
      </p:sp>
    </p:spTree>
    <p:extLst>
      <p:ext uri="{BB962C8B-B14F-4D97-AF65-F5344CB8AC3E}">
        <p14:creationId xmlns:p14="http://schemas.microsoft.com/office/powerpoint/2010/main" val="2027032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ver of the book: Cosmos and Psych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0930"/>
            <a:ext cx="5256584" cy="662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740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 bwMode="auto">
          <a:xfrm>
            <a:off x="985715" y="44624"/>
            <a:ext cx="7048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Outros folclores...</a:t>
            </a:r>
          </a:p>
        </p:txBody>
      </p:sp>
      <p:sp>
        <p:nvSpPr>
          <p:cNvPr id="4" name="Título 3"/>
          <p:cNvSpPr txBox="1">
            <a:spLocks/>
          </p:cNvSpPr>
          <p:nvPr/>
        </p:nvSpPr>
        <p:spPr bwMode="auto">
          <a:xfrm>
            <a:off x="107504" y="908720"/>
            <a:ext cx="8836563" cy="145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l"/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Coreia: 	rei das trevas envia seus 			cães para roubar os astros.</a:t>
            </a:r>
          </a:p>
          <a:p>
            <a:endParaRPr lang="pt-BR" sz="36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107504" y="2564904"/>
            <a:ext cx="8836563" cy="72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Grécia: 	fúria dos deuses, 					catástrofes iminentes.</a:t>
            </a:r>
            <a:endParaRPr lang="pt-BR" sz="36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 bwMode="auto">
          <a:xfrm>
            <a:off x="91634" y="3789040"/>
            <a:ext cx="8836563" cy="145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l"/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África: 	Sol e Lua estão brigando.</a:t>
            </a:r>
          </a:p>
          <a:p>
            <a:pPr algn="l"/>
            <a:r>
              <a:rPr lang="en-US" sz="3600" dirty="0">
                <a:solidFill>
                  <a:schemeClr val="bg1"/>
                </a:solidFill>
                <a:latin typeface="Century Gothic" pitchFamily="34" charset="0"/>
              </a:rPr>
              <a:t>	</a:t>
            </a:r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	Os povos da Terra devem 			resolver suas diferenças.</a:t>
            </a:r>
          </a:p>
          <a:p>
            <a:endParaRPr lang="pt-BR" sz="36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 bwMode="auto">
          <a:xfrm>
            <a:off x="125723" y="5356645"/>
            <a:ext cx="8836563" cy="145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Itália: 	flores plantadas no eclipse 		   	crescerão mais bonitas.</a:t>
            </a:r>
          </a:p>
        </p:txBody>
      </p:sp>
    </p:spTree>
    <p:extLst>
      <p:ext uri="{BB962C8B-B14F-4D97-AF65-F5344CB8AC3E}">
        <p14:creationId xmlns:p14="http://schemas.microsoft.com/office/powerpoint/2010/main" val="42413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 bwMode="auto">
          <a:xfrm>
            <a:off x="395536" y="2132856"/>
            <a:ext cx="84969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ECLIPSES NA HISTÓRIA</a:t>
            </a:r>
            <a:endParaRPr lang="pt-BR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8800" y="3979803"/>
            <a:ext cx="60304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2"/>
              </a:rPr>
              <a:t>http://eclipse.gsfc.nasa.gov/SEhistory/SEhistory.html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029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 bwMode="auto">
          <a:xfrm>
            <a:off x="323528" y="188640"/>
            <a:ext cx="84969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BATALHA DE HÁLIS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Century Gothic" pitchFamily="34" charset="0"/>
              </a:rPr>
              <a:t>600 </a:t>
            </a:r>
            <a:r>
              <a:rPr lang="en-US" sz="3200" dirty="0" err="1" smtClean="0">
                <a:solidFill>
                  <a:schemeClr val="bg1"/>
                </a:solidFill>
                <a:latin typeface="Century Gothic" pitchFamily="34" charset="0"/>
              </a:rPr>
              <a:t>a.C</a:t>
            </a:r>
            <a:r>
              <a:rPr lang="en-US" sz="3200" dirty="0" smtClean="0">
                <a:solidFill>
                  <a:schemeClr val="bg1"/>
                </a:solidFill>
                <a:latin typeface="Century Gothic" pitchFamily="34" charset="0"/>
              </a:rPr>
              <a:t>. </a:t>
            </a:r>
            <a:r>
              <a:rPr lang="en-US" sz="3200" dirty="0" err="1" smtClean="0">
                <a:solidFill>
                  <a:schemeClr val="bg1"/>
                </a:solidFill>
                <a:latin typeface="Century Gothic" pitchFamily="34" charset="0"/>
              </a:rPr>
              <a:t>às</a:t>
            </a:r>
            <a:r>
              <a:rPr lang="en-US" sz="32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entury Gothic" pitchFamily="34" charset="0"/>
              </a:rPr>
              <a:t>margens</a:t>
            </a:r>
            <a:r>
              <a:rPr lang="en-US" sz="3200" dirty="0" smtClean="0">
                <a:solidFill>
                  <a:schemeClr val="bg1"/>
                </a:solidFill>
                <a:latin typeface="Century Gothic" pitchFamily="34" charset="0"/>
              </a:rPr>
              <a:t> do </a:t>
            </a:r>
            <a:r>
              <a:rPr lang="en-US" sz="3200" dirty="0" err="1" smtClean="0">
                <a:solidFill>
                  <a:schemeClr val="bg1"/>
                </a:solidFill>
                <a:latin typeface="Century Gothic" pitchFamily="34" charset="0"/>
              </a:rPr>
              <a:t>rio</a:t>
            </a:r>
            <a:r>
              <a:rPr lang="en-US" sz="32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entury Gothic" pitchFamily="34" charset="0"/>
              </a:rPr>
              <a:t>Hális</a:t>
            </a:r>
            <a:r>
              <a:rPr lang="en-US" sz="3200" dirty="0" smtClean="0">
                <a:solidFill>
                  <a:schemeClr val="bg1"/>
                </a:solidFill>
                <a:latin typeface="Century Gothic" pitchFamily="34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Century Gothic" pitchFamily="34" charset="0"/>
              </a:rPr>
              <a:t>Turquia</a:t>
            </a:r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Título 3"/>
          <p:cNvSpPr txBox="1">
            <a:spLocks/>
          </p:cNvSpPr>
          <p:nvPr/>
        </p:nvSpPr>
        <p:spPr bwMode="auto">
          <a:xfrm>
            <a:off x="107504" y="2646040"/>
            <a:ext cx="8928992" cy="330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 i="1" dirty="0" smtClean="0">
                <a:solidFill>
                  <a:schemeClr val="bg1"/>
                </a:solidFill>
                <a:latin typeface="Century Gothic"/>
              </a:rPr>
              <a:t>No sexto ano de guerra, travou-se uma batalha e, quando a luta havia começado, o dia transformou-se em noite. (...) Lídios e Medas, quando viram que a noite substituiria o dia, cessaram sua luta, ansiosos de que a paz se estabelecesse entre eles.</a:t>
            </a:r>
          </a:p>
          <a:p>
            <a:endParaRPr lang="en-US" sz="3600" dirty="0">
              <a:solidFill>
                <a:schemeClr val="bg1"/>
              </a:solidFill>
              <a:latin typeface="Century Gothic"/>
            </a:endParaRPr>
          </a:p>
          <a:p>
            <a:pPr algn="r"/>
            <a:r>
              <a:rPr lang="pt-BR" sz="3200" dirty="0" smtClean="0">
                <a:solidFill>
                  <a:schemeClr val="bg1"/>
                </a:solidFill>
                <a:latin typeface="Century Gothic"/>
              </a:rPr>
              <a:t>Heródoto (1.74)</a:t>
            </a:r>
          </a:p>
        </p:txBody>
      </p:sp>
    </p:spTree>
    <p:extLst>
      <p:ext uri="{BB962C8B-B14F-4D97-AF65-F5344CB8AC3E}">
        <p14:creationId xmlns:p14="http://schemas.microsoft.com/office/powerpoint/2010/main" val="298816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 bwMode="auto">
          <a:xfrm>
            <a:off x="323528" y="188640"/>
            <a:ext cx="84969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GUERRA DO PELOPONESO</a:t>
            </a:r>
          </a:p>
          <a:p>
            <a:r>
              <a:rPr lang="en-US" sz="3200" dirty="0" err="1" smtClean="0">
                <a:solidFill>
                  <a:schemeClr val="bg1"/>
                </a:solidFill>
                <a:latin typeface="Century Gothic" pitchFamily="34" charset="0"/>
              </a:rPr>
              <a:t>Atenas</a:t>
            </a:r>
            <a:r>
              <a:rPr lang="en-US" sz="3200" dirty="0" smtClean="0">
                <a:solidFill>
                  <a:schemeClr val="bg1"/>
                </a:solidFill>
                <a:latin typeface="Century Gothic" pitchFamily="34" charset="0"/>
              </a:rPr>
              <a:t> x Esparta (413 </a:t>
            </a:r>
            <a:r>
              <a:rPr lang="en-US" sz="3200" dirty="0" err="1" smtClean="0">
                <a:solidFill>
                  <a:schemeClr val="bg1"/>
                </a:solidFill>
                <a:latin typeface="Century Gothic" pitchFamily="34" charset="0"/>
              </a:rPr>
              <a:t>a.C</a:t>
            </a:r>
            <a:r>
              <a:rPr lang="en-US" sz="3200" dirty="0" smtClean="0">
                <a:solidFill>
                  <a:schemeClr val="bg1"/>
                </a:solidFill>
                <a:latin typeface="Century Gothic" pitchFamily="34" charset="0"/>
              </a:rPr>
              <a:t>.)</a:t>
            </a:r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2488828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Century Gothic" pitchFamily="34" charset="0"/>
              </a:rPr>
              <a:t>Nícias</a:t>
            </a:r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 (general e </a:t>
            </a:r>
            <a:r>
              <a:rPr lang="en-US" sz="3600" dirty="0" err="1" smtClean="0">
                <a:solidFill>
                  <a:schemeClr val="bg1"/>
                </a:solidFill>
                <a:latin typeface="Century Gothic" pitchFamily="34" charset="0"/>
              </a:rPr>
              <a:t>político</a:t>
            </a:r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 de </a:t>
            </a:r>
            <a:r>
              <a:rPr lang="en-US" sz="3600" dirty="0" err="1" smtClean="0">
                <a:solidFill>
                  <a:schemeClr val="bg1"/>
                </a:solidFill>
                <a:latin typeface="Century Gothic" pitchFamily="34" charset="0"/>
              </a:rPr>
              <a:t>Atenas</a:t>
            </a:r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),</a:t>
            </a:r>
          </a:p>
          <a:p>
            <a:r>
              <a:rPr lang="en-US" sz="3600" dirty="0" err="1" smtClean="0">
                <a:solidFill>
                  <a:schemeClr val="bg1"/>
                </a:solidFill>
                <a:latin typeface="Century Gothic" pitchFamily="34" charset="0"/>
              </a:rPr>
              <a:t>atrasou</a:t>
            </a:r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 a </a:t>
            </a:r>
            <a:r>
              <a:rPr lang="en-US" sz="3600" dirty="0" err="1" smtClean="0">
                <a:solidFill>
                  <a:schemeClr val="bg1"/>
                </a:solidFill>
                <a:latin typeface="Century Gothic" pitchFamily="34" charset="0"/>
              </a:rPr>
              <a:t>saída</a:t>
            </a:r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 de </a:t>
            </a:r>
            <a:r>
              <a:rPr lang="en-US" sz="3600" dirty="0" err="1" smtClean="0">
                <a:solidFill>
                  <a:schemeClr val="bg1"/>
                </a:solidFill>
                <a:latin typeface="Century Gothic" pitchFamily="34" charset="0"/>
              </a:rPr>
              <a:t>sua</a:t>
            </a:r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entury Gothic" pitchFamily="34" charset="0"/>
              </a:rPr>
              <a:t>tropa</a:t>
            </a:r>
            <a:endParaRPr lang="en-US" sz="36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en-US" sz="3600" dirty="0" err="1" smtClean="0">
                <a:solidFill>
                  <a:schemeClr val="bg1"/>
                </a:solidFill>
                <a:latin typeface="Century Gothic" pitchFamily="34" charset="0"/>
              </a:rPr>
              <a:t>da</a:t>
            </a:r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entury Gothic" pitchFamily="34" charset="0"/>
              </a:rPr>
              <a:t>baía</a:t>
            </a:r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 de </a:t>
            </a:r>
            <a:r>
              <a:rPr lang="en-US" sz="3600" dirty="0" err="1" smtClean="0">
                <a:solidFill>
                  <a:schemeClr val="bg1"/>
                </a:solidFill>
                <a:latin typeface="Century Gothic" pitchFamily="34" charset="0"/>
              </a:rPr>
              <a:t>Siracusa</a:t>
            </a:r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 (</a:t>
            </a:r>
            <a:r>
              <a:rPr lang="en-US" sz="3600" dirty="0" err="1" smtClean="0">
                <a:solidFill>
                  <a:schemeClr val="bg1"/>
                </a:solidFill>
                <a:latin typeface="Century Gothic" pitchFamily="34" charset="0"/>
              </a:rPr>
              <a:t>Itália</a:t>
            </a:r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)</a:t>
            </a:r>
          </a:p>
          <a:p>
            <a:r>
              <a:rPr lang="en-US" sz="3600" dirty="0" err="1" smtClean="0">
                <a:solidFill>
                  <a:schemeClr val="bg1"/>
                </a:solidFill>
                <a:latin typeface="Century Gothic" pitchFamily="34" charset="0"/>
              </a:rPr>
              <a:t>por</a:t>
            </a:r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entury Gothic" pitchFamily="34" charset="0"/>
              </a:rPr>
              <a:t>causa</a:t>
            </a:r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 de um eclipse Lunar. </a:t>
            </a:r>
            <a:endParaRPr lang="pt-BR" sz="36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16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694287" y="2420888"/>
            <a:ext cx="8126185" cy="3744416"/>
          </a:xfrm>
          <a:prstGeom prst="rect">
            <a:avLst/>
          </a:prstGeom>
          <a:solidFill>
            <a:srgbClr val="BABABA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pic>
        <p:nvPicPr>
          <p:cNvPr id="4" name="Picture 2" descr="https://upload.wikimedia.org/wikipedia/commons/thumb/0/0d/Umbra01.svg/616px-Umbra01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5" y="2420888"/>
            <a:ext cx="838749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476672"/>
            <a:ext cx="82809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Century Gothic" pitchFamily="34" charset="0"/>
              </a:rPr>
              <a:t>MECANISMO</a:t>
            </a:r>
          </a:p>
          <a:p>
            <a:r>
              <a:rPr lang="en-US" sz="4400" dirty="0" smtClean="0">
                <a:solidFill>
                  <a:schemeClr val="bg1"/>
                </a:solidFill>
                <a:latin typeface="Century Gothic" pitchFamily="34" charset="0"/>
              </a:rPr>
              <a:t>DE UM ECLIPSE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22556829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7992888" cy="1143000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Observação do céu:</a:t>
            </a:r>
            <a:b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presente em todas as culturas.</a:t>
            </a:r>
          </a:p>
        </p:txBody>
      </p:sp>
      <p:sp>
        <p:nvSpPr>
          <p:cNvPr id="11" name="Título 3"/>
          <p:cNvSpPr txBox="1">
            <a:spLocks/>
          </p:cNvSpPr>
          <p:nvPr/>
        </p:nvSpPr>
        <p:spPr bwMode="auto">
          <a:xfrm>
            <a:off x="755576" y="3222104"/>
            <a:ext cx="79928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571500" indent="-571500" algn="l"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Dia e noite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Fases da Lua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Estações do ano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Constelações </a:t>
            </a:r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sazonais</a:t>
            </a:r>
            <a:endParaRPr lang="en-US" sz="40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 bwMode="auto">
          <a:xfrm>
            <a:off x="323528" y="188640"/>
            <a:ext cx="84969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Eclipse solar de 29/05/1919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Sobral, Ceará</a:t>
            </a:r>
            <a:endParaRPr lang="pt-BR" sz="40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51520" y="1604646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ury Gothic" pitchFamily="34" charset="0"/>
              </a:rPr>
              <a:t>Constatação experimental da teoria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Century Gothic" pitchFamily="34" charset="0"/>
              </a:rPr>
              <a:t>da Relatividade Geral de Einstein.</a:t>
            </a:r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030" name="Picture 6" descr="https://upload.wikimedia.org/wikipedia/commons/3/37/1919_eclipse_posit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2681864"/>
            <a:ext cx="29146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358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 bwMode="auto">
          <a:xfrm>
            <a:off x="323528" y="188640"/>
            <a:ext cx="84969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MUSEU DO ECLIPSE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Sobral, Ceará (29/05/99)</a:t>
            </a:r>
            <a:endParaRPr lang="pt-BR" sz="40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028" name="Picture 4" descr="http://eternosaprendizes.com/wp-content/uploads/2010/05/museu_eclips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6"/>
          <a:stretch/>
        </p:blipFill>
        <p:spPr bwMode="auto">
          <a:xfrm>
            <a:off x="179512" y="1628800"/>
            <a:ext cx="5040560" cy="37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obral.ce.gov.br/comunicacao/novo2/img/cidade/museu-eclipse-inter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352" y="2996952"/>
            <a:ext cx="4541331" cy="306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5516" y="6333547"/>
            <a:ext cx="8712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4"/>
              </a:rPr>
              <a:t>http://www.sobral.ce.gov.br/comunicacao/novo2/?pagina=cidade/museu-eclipse.php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97794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6324" y="2358987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Century Gothic" pitchFamily="34" charset="0"/>
              </a:rPr>
              <a:t>Eclipses pelo Sistema Solar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1725150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7368" y="67271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Jupiter e Io</a:t>
            </a:r>
            <a:endParaRPr lang="pt-BR" sz="3600" dirty="0"/>
          </a:p>
        </p:txBody>
      </p:sp>
      <p:pic>
        <p:nvPicPr>
          <p:cNvPr id="3074" name="Picture 2" descr="Rare Hubble Portrait of Io and Jupi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17665"/>
            <a:ext cx="6457800" cy="53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1886" y="6200844"/>
            <a:ext cx="9361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bg1"/>
                </a:solidFill>
                <a:latin typeface="Century Gothic"/>
              </a:rPr>
              <a:t>J. Spencer (Lowell </a:t>
            </a:r>
            <a:r>
              <a:rPr lang="pt-BR" sz="1800" i="1" dirty="0" smtClean="0">
                <a:solidFill>
                  <a:schemeClr val="bg1"/>
                </a:solidFill>
                <a:latin typeface="Century Gothic"/>
              </a:rPr>
              <a:t>Observatory)</a:t>
            </a:r>
          </a:p>
          <a:p>
            <a:r>
              <a:rPr lang="en-US" sz="1800" i="1" dirty="0" smtClean="0">
                <a:solidFill>
                  <a:schemeClr val="bg1"/>
                </a:solidFill>
                <a:latin typeface="Century Gothic"/>
              </a:rPr>
              <a:t>Hubble – 04/10/1996</a:t>
            </a:r>
            <a:endParaRPr lang="pt-BR" sz="1800" i="1" dirty="0">
              <a:solidFill>
                <a:schemeClr val="bg1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460613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8/8d/Quadruple_Saturn_moon_transit.jpg/800px-Quadruple_Saturn_moon_transi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6801" r="-226" b="9849"/>
          <a:stretch/>
        </p:blipFill>
        <p:spPr bwMode="auto">
          <a:xfrm>
            <a:off x="1610370" y="1267600"/>
            <a:ext cx="6140299" cy="511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504" y="67271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Saturno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Enceladus, Dione, Titan e Mimas</a:t>
            </a:r>
            <a:endParaRPr lang="pt-BR" sz="3600" dirty="0"/>
          </a:p>
        </p:txBody>
      </p:sp>
      <p:sp>
        <p:nvSpPr>
          <p:cNvPr id="2" name="Rectangle 1"/>
          <p:cNvSpPr/>
          <p:nvPr/>
        </p:nvSpPr>
        <p:spPr>
          <a:xfrm>
            <a:off x="0" y="6385510"/>
            <a:ext cx="9361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smtClean="0">
                <a:solidFill>
                  <a:schemeClr val="bg1"/>
                </a:solidFill>
                <a:latin typeface="Century Gothic"/>
              </a:rPr>
              <a:t>Hubble – 17/03/2009</a:t>
            </a:r>
            <a:endParaRPr lang="pt-BR" sz="1800" i="1" dirty="0">
              <a:solidFill>
                <a:schemeClr val="bg1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17998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04" y="390436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Saturno</a:t>
            </a:r>
            <a:endParaRPr lang="pt-BR" sz="3600" dirty="0"/>
          </a:p>
        </p:txBody>
      </p:sp>
      <p:sp>
        <p:nvSpPr>
          <p:cNvPr id="2" name="Rectangle 1"/>
          <p:cNvSpPr/>
          <p:nvPr/>
        </p:nvSpPr>
        <p:spPr>
          <a:xfrm>
            <a:off x="16695" y="5589240"/>
            <a:ext cx="9361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smtClean="0">
                <a:solidFill>
                  <a:schemeClr val="bg1"/>
                </a:solidFill>
                <a:latin typeface="Century Gothic"/>
              </a:rPr>
              <a:t>Sonda Cassini - 2006</a:t>
            </a:r>
            <a:endParaRPr lang="pt-BR" sz="1800" i="1" dirty="0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6146" name="Picture 2" descr="http://photojournal.jpl.nasa.gov/figures/PIA08329_fig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39" y="1268760"/>
            <a:ext cx="8414122" cy="415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553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695" y="118373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Urano e Ariel</a:t>
            </a:r>
            <a:endParaRPr lang="pt-BR" sz="3600" dirty="0"/>
          </a:p>
        </p:txBody>
      </p:sp>
      <p:sp>
        <p:nvSpPr>
          <p:cNvPr id="2" name="Rectangle 1"/>
          <p:cNvSpPr/>
          <p:nvPr/>
        </p:nvSpPr>
        <p:spPr>
          <a:xfrm>
            <a:off x="-199329" y="6381328"/>
            <a:ext cx="9361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smtClean="0">
                <a:solidFill>
                  <a:schemeClr val="bg1"/>
                </a:solidFill>
                <a:latin typeface="Century Gothic"/>
              </a:rPr>
              <a:t>Hubble - 2006</a:t>
            </a:r>
            <a:endParaRPr lang="pt-BR" sz="1800" i="1" dirty="0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7170" name="Picture 2" descr="http://imgsrc.hubblesite.org/hu/db/images/hs-2006-42-c-web_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702" y="836712"/>
            <a:ext cx="540735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5857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695" y="118373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Eclipse Lunar</a:t>
            </a:r>
            <a:endParaRPr lang="pt-BR" sz="3600" dirty="0"/>
          </a:p>
        </p:txBody>
      </p:sp>
      <p:sp>
        <p:nvSpPr>
          <p:cNvPr id="2" name="Rectangle 1"/>
          <p:cNvSpPr/>
          <p:nvPr/>
        </p:nvSpPr>
        <p:spPr>
          <a:xfrm>
            <a:off x="-199329" y="6381328"/>
            <a:ext cx="9361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smtClean="0">
                <a:solidFill>
                  <a:schemeClr val="bg1"/>
                </a:solidFill>
                <a:latin typeface="Century Gothic"/>
              </a:rPr>
              <a:t>Dan Long (Apache Point Observatory) – 15/04/2014</a:t>
            </a:r>
            <a:endParaRPr lang="pt-BR" sz="1800" i="1" dirty="0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12290" name="Picture 2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75003"/>
            <a:ext cx="852215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893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695" y="118373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Sol e Lua</a:t>
            </a:r>
            <a:endParaRPr lang="pt-BR" sz="3600" dirty="0"/>
          </a:p>
        </p:txBody>
      </p:sp>
      <p:pic>
        <p:nvPicPr>
          <p:cNvPr id="3" name="2006 Total Solar Eclipse (480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1052736"/>
            <a:ext cx="7128792" cy="534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80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695" y="404664"/>
            <a:ext cx="8928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Century Gothic" pitchFamily="34" charset="0"/>
              </a:rPr>
              <a:t>Qual é a periodicidade</a:t>
            </a:r>
          </a:p>
          <a:p>
            <a:r>
              <a:rPr lang="en-US" sz="4400" dirty="0" smtClean="0">
                <a:solidFill>
                  <a:schemeClr val="bg1"/>
                </a:solidFill>
                <a:latin typeface="Century Gothic" pitchFamily="34" charset="0"/>
              </a:rPr>
              <a:t>dos eclipses?</a:t>
            </a:r>
            <a:endParaRPr lang="pt-BR" sz="4400" dirty="0"/>
          </a:p>
        </p:txBody>
      </p:sp>
      <p:sp>
        <p:nvSpPr>
          <p:cNvPr id="4" name="Rectangle 3"/>
          <p:cNvSpPr/>
          <p:nvPr/>
        </p:nvSpPr>
        <p:spPr>
          <a:xfrm>
            <a:off x="106959" y="2924944"/>
            <a:ext cx="87484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Mínimo: 2 eclipses solares / ano</a:t>
            </a:r>
          </a:p>
          <a:p>
            <a:pPr marL="571500" indent="-571500" algn="l">
              <a:buFont typeface="Arial" pitchFamily="34" charset="0"/>
              <a:buChar char="•"/>
            </a:pPr>
            <a:endParaRPr lang="en-US" sz="40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marL="571500" indent="-571500" algn="l"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Máximo: 7 eclipses / ano</a:t>
            </a:r>
            <a:endParaRPr lang="pt-BR" sz="4000" dirty="0" smtClean="0"/>
          </a:p>
          <a:p>
            <a:pPr algn="l"/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			2 lunares + 5 solares</a:t>
            </a:r>
          </a:p>
          <a:p>
            <a:pPr algn="l"/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			3 lunares + 4 solares</a:t>
            </a:r>
          </a:p>
        </p:txBody>
      </p:sp>
    </p:spTree>
    <p:extLst>
      <p:ext uri="{BB962C8B-B14F-4D97-AF65-F5344CB8AC3E}">
        <p14:creationId xmlns:p14="http://schemas.microsoft.com/office/powerpoint/2010/main" val="2365703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 bwMode="auto">
          <a:xfrm>
            <a:off x="971600" y="116632"/>
            <a:ext cx="7048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ECLIPSE?</a:t>
            </a:r>
            <a:endParaRPr lang="pt-BR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26713" y="1412776"/>
            <a:ext cx="885698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Do grego antigo: “abandonar”</a:t>
            </a:r>
          </a:p>
          <a:p>
            <a:endParaRPr lang="pt-BR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75565" y="2544198"/>
            <a:ext cx="9036496" cy="1143000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Eventos </a:t>
            </a:r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que </a:t>
            </a:r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interferem na ordem</a:t>
            </a:r>
            <a:b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de repetição do </a:t>
            </a:r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Cosmos</a:t>
            </a:r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.</a:t>
            </a:r>
            <a:endParaRPr lang="pt-BR" sz="40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Título 3"/>
          <p:cNvSpPr txBox="1">
            <a:spLocks/>
          </p:cNvSpPr>
          <p:nvPr/>
        </p:nvSpPr>
        <p:spPr bwMode="auto">
          <a:xfrm>
            <a:off x="705015" y="5373216"/>
            <a:ext cx="79928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Mau sinal.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553" y="4049777"/>
            <a:ext cx="81583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Century Gothic" pitchFamily="34" charset="0"/>
              </a:rPr>
              <a:t>O Sol e a Lua </a:t>
            </a:r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se transformam</a:t>
            </a:r>
            <a:r>
              <a:rPr lang="pt-BR" sz="4000" dirty="0">
                <a:solidFill>
                  <a:schemeClr val="bg1"/>
                </a:solidFill>
                <a:latin typeface="Century Gothic" pitchFamily="34" charset="0"/>
              </a:rPr>
              <a:t>. </a:t>
            </a:r>
            <a:br>
              <a:rPr lang="pt-BR" sz="40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4000" dirty="0">
                <a:solidFill>
                  <a:schemeClr val="bg1"/>
                </a:solidFill>
                <a:latin typeface="Century Gothic" pitchFamily="34" charset="0"/>
              </a:rPr>
              <a:t>O dia vira noite.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4289675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695" y="404664"/>
            <a:ext cx="89289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Century Gothic" pitchFamily="34" charset="0"/>
              </a:rPr>
              <a:t>Quando é o próximo eclipse?</a:t>
            </a:r>
            <a:endParaRPr lang="pt-BR" sz="4400" dirty="0"/>
          </a:p>
        </p:txBody>
      </p:sp>
      <p:sp>
        <p:nvSpPr>
          <p:cNvPr id="6" name="Rectangle 5"/>
          <p:cNvSpPr/>
          <p:nvPr/>
        </p:nvSpPr>
        <p:spPr>
          <a:xfrm>
            <a:off x="0" y="1556792"/>
            <a:ext cx="89289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u="sng" dirty="0" smtClean="0">
                <a:solidFill>
                  <a:schemeClr val="bg1"/>
                </a:solidFill>
                <a:latin typeface="Century Gothic" pitchFamily="34" charset="0"/>
              </a:rPr>
              <a:t>Solar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13 de Setembro de 2015</a:t>
            </a:r>
            <a:endParaRPr lang="pt-BR" sz="4000" dirty="0"/>
          </a:p>
        </p:txBody>
      </p:sp>
      <p:sp>
        <p:nvSpPr>
          <p:cNvPr id="7" name="Rectangle 6"/>
          <p:cNvSpPr/>
          <p:nvPr/>
        </p:nvSpPr>
        <p:spPr>
          <a:xfrm>
            <a:off x="16695" y="2996952"/>
            <a:ext cx="892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Visível apenas da Antártida </a:t>
            </a:r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  <a:sym typeface="Wingdings" pitchFamily="2" charset="2"/>
              </a:rPr>
              <a:t></a:t>
            </a:r>
            <a:endParaRPr lang="pt-BR" sz="4000" dirty="0"/>
          </a:p>
        </p:txBody>
      </p:sp>
      <p:sp>
        <p:nvSpPr>
          <p:cNvPr id="8" name="Rectangle 7"/>
          <p:cNvSpPr/>
          <p:nvPr/>
        </p:nvSpPr>
        <p:spPr>
          <a:xfrm>
            <a:off x="123873" y="4293096"/>
            <a:ext cx="89289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u="sng" dirty="0" smtClean="0">
                <a:solidFill>
                  <a:schemeClr val="bg1"/>
                </a:solidFill>
                <a:latin typeface="Century Gothic" pitchFamily="34" charset="0"/>
              </a:rPr>
              <a:t>Lunar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27 de Setembro de 2015</a:t>
            </a:r>
            <a:endParaRPr lang="pt-BR" sz="4000" dirty="0"/>
          </a:p>
        </p:txBody>
      </p:sp>
      <p:sp>
        <p:nvSpPr>
          <p:cNvPr id="9" name="Rectangle 8"/>
          <p:cNvSpPr/>
          <p:nvPr/>
        </p:nvSpPr>
        <p:spPr>
          <a:xfrm>
            <a:off x="138863" y="5678091"/>
            <a:ext cx="892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Visível do Brasil!!! :D </a:t>
            </a:r>
          </a:p>
        </p:txBody>
      </p:sp>
    </p:spTree>
    <p:extLst>
      <p:ext uri="{BB962C8B-B14F-4D97-AF65-F5344CB8AC3E}">
        <p14:creationId xmlns:p14="http://schemas.microsoft.com/office/powerpoint/2010/main" val="3248068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695" y="404664"/>
            <a:ext cx="89289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itchFamily="34" charset="0"/>
              </a:rPr>
              <a:t>CONVITE</a:t>
            </a:r>
            <a:endParaRPr lang="pt-BR" sz="4400" u="sng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5272" y="2276872"/>
            <a:ext cx="892899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u="sng" dirty="0" smtClean="0">
                <a:solidFill>
                  <a:schemeClr val="bg1"/>
                </a:solidFill>
                <a:latin typeface="Century Gothic" pitchFamily="34" charset="0"/>
              </a:rPr>
              <a:t>Eclipse Lunar</a:t>
            </a:r>
          </a:p>
          <a:p>
            <a:endParaRPr lang="en-US" sz="4400" u="sng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27 de Setembro de 2015</a:t>
            </a:r>
            <a:endParaRPr lang="pt-BR" sz="4000" dirty="0" smtClean="0"/>
          </a:p>
          <a:p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Observatório Prof. Dietrich Schiel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22h – 1h30</a:t>
            </a:r>
          </a:p>
        </p:txBody>
      </p:sp>
    </p:spTree>
    <p:extLst>
      <p:ext uri="{BB962C8B-B14F-4D97-AF65-F5344CB8AC3E}">
        <p14:creationId xmlns:p14="http://schemas.microsoft.com/office/powerpoint/2010/main" val="2426876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8113" y="1122710"/>
            <a:ext cx="892899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u="sng" dirty="0" smtClean="0">
                <a:solidFill>
                  <a:schemeClr val="bg1"/>
                </a:solidFill>
                <a:latin typeface="Century Gothic" pitchFamily="34" charset="0"/>
              </a:rPr>
              <a:t>Obrigada!</a:t>
            </a:r>
          </a:p>
          <a:p>
            <a:endParaRPr lang="en-US" sz="4800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Century Gothic" pitchFamily="34" charset="0"/>
              </a:rPr>
              <a:t>Até dia 27 </a:t>
            </a:r>
            <a:r>
              <a:rPr lang="en-US" sz="4800" dirty="0" smtClean="0">
                <a:solidFill>
                  <a:schemeClr val="bg1"/>
                </a:solidFill>
                <a:latin typeface="Century Gothic" pitchFamily="34" charset="0"/>
                <a:sym typeface="Wingdings" pitchFamily="2" charset="2"/>
              </a:rPr>
              <a:t></a:t>
            </a:r>
            <a:endParaRPr lang="en-US" sz="48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6371" y="5589240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Century Gothic" pitchFamily="34" charset="0"/>
              </a:rPr>
              <a:t>natalia.palivanas@usp.br</a:t>
            </a:r>
          </a:p>
        </p:txBody>
      </p:sp>
    </p:spTree>
    <p:extLst>
      <p:ext uri="{BB962C8B-B14F-4D97-AF65-F5344CB8AC3E}">
        <p14:creationId xmlns:p14="http://schemas.microsoft.com/office/powerpoint/2010/main" val="2897649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3"/>
          <p:cNvSpPr>
            <a:spLocks noGrp="1"/>
          </p:cNvSpPr>
          <p:nvPr>
            <p:ph type="title"/>
          </p:nvPr>
        </p:nvSpPr>
        <p:spPr>
          <a:xfrm>
            <a:off x="395536" y="1719064"/>
            <a:ext cx="5688632" cy="1143000"/>
          </a:xfrm>
        </p:spPr>
        <p:txBody>
          <a:bodyPr/>
          <a:lstStyle/>
          <a:p>
            <a:pPr marL="571500" indent="-571500" algn="l">
              <a:buFont typeface="Arial" pitchFamily="34" charset="0"/>
              <a:buChar char="•"/>
            </a:pPr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Lobos celestiais</a:t>
            </a:r>
          </a:p>
        </p:txBody>
      </p:sp>
      <p:sp>
        <p:nvSpPr>
          <p:cNvPr id="6" name="Título 3"/>
          <p:cNvSpPr txBox="1">
            <a:spLocks/>
          </p:cNvSpPr>
          <p:nvPr/>
        </p:nvSpPr>
        <p:spPr bwMode="auto">
          <a:xfrm>
            <a:off x="395536" y="2655168"/>
            <a:ext cx="770485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571500" indent="-571500" algn="l"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Cães de fogo coreanos</a:t>
            </a:r>
            <a:endParaRPr lang="pt-BR" sz="40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 bwMode="auto">
          <a:xfrm>
            <a:off x="395536" y="4527376"/>
            <a:ext cx="770485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571500" indent="-571500" algn="l"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Demônios famintos</a:t>
            </a:r>
            <a:endParaRPr lang="pt-BR" sz="40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Título 3"/>
          <p:cNvSpPr txBox="1">
            <a:spLocks/>
          </p:cNvSpPr>
          <p:nvPr/>
        </p:nvSpPr>
        <p:spPr bwMode="auto">
          <a:xfrm>
            <a:off x="395536" y="3591272"/>
            <a:ext cx="770485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571500" indent="-571500" algn="l"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Sol raivoso</a:t>
            </a:r>
            <a:endParaRPr lang="pt-BR" sz="40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9" name="Título 3"/>
          <p:cNvSpPr txBox="1">
            <a:spLocks/>
          </p:cNvSpPr>
          <p:nvPr/>
        </p:nvSpPr>
        <p:spPr bwMode="auto">
          <a:xfrm>
            <a:off x="395536" y="5382344"/>
            <a:ext cx="770485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571500" indent="-571500" algn="l"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Onças vorazes</a:t>
            </a:r>
            <a:endParaRPr lang="pt-BR" sz="40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" name="Título 3"/>
          <p:cNvSpPr txBox="1">
            <a:spLocks/>
          </p:cNvSpPr>
          <p:nvPr/>
        </p:nvSpPr>
        <p:spPr bwMode="auto">
          <a:xfrm>
            <a:off x="867780" y="332656"/>
            <a:ext cx="7048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Falaremos hoje sobre...</a:t>
            </a:r>
            <a:endParaRPr lang="pt-BR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801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 bwMode="auto">
          <a:xfrm>
            <a:off x="1187624" y="2492896"/>
            <a:ext cx="7048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Abstraindo...</a:t>
            </a:r>
            <a:endParaRPr lang="pt-BR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795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 bwMode="auto">
          <a:xfrm>
            <a:off x="1115616" y="44624"/>
            <a:ext cx="7048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CHINA ANTIGA</a:t>
            </a:r>
            <a:endParaRPr lang="pt-BR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 bwMode="auto">
          <a:xfrm>
            <a:off x="107504" y="1844824"/>
            <a:ext cx="89289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Astrólogo = cargo </a:t>
            </a:r>
            <a:r>
              <a:rPr lang="en-US" sz="4000" dirty="0" err="1" smtClean="0">
                <a:solidFill>
                  <a:schemeClr val="bg1"/>
                </a:solidFill>
                <a:latin typeface="Century Gothic" pitchFamily="34" charset="0"/>
              </a:rPr>
              <a:t>governamental</a:t>
            </a:r>
            <a:endParaRPr lang="pt-BR" sz="40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Título 3"/>
          <p:cNvSpPr txBox="1">
            <a:spLocks/>
          </p:cNvSpPr>
          <p:nvPr/>
        </p:nvSpPr>
        <p:spPr bwMode="auto">
          <a:xfrm>
            <a:off x="427348" y="3140968"/>
            <a:ext cx="842493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err="1" smtClean="0">
                <a:solidFill>
                  <a:schemeClr val="bg1"/>
                </a:solidFill>
                <a:latin typeface="Century Gothic" pitchFamily="34" charset="0"/>
              </a:rPr>
              <a:t>Prever</a:t>
            </a:r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 e </a:t>
            </a:r>
            <a:r>
              <a:rPr lang="en-US" sz="4000" dirty="0" err="1" smtClean="0">
                <a:solidFill>
                  <a:schemeClr val="bg1"/>
                </a:solidFill>
                <a:latin typeface="Century Gothic" pitchFamily="34" charset="0"/>
              </a:rPr>
              <a:t>interpretar</a:t>
            </a:r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 eclipses</a:t>
            </a:r>
          </a:p>
          <a:p>
            <a:r>
              <a:rPr lang="en-US" sz="4000" dirty="0" err="1" smtClean="0">
                <a:solidFill>
                  <a:schemeClr val="bg1"/>
                </a:solidFill>
                <a:latin typeface="Century Gothic" pitchFamily="34" charset="0"/>
              </a:rPr>
              <a:t>em</a:t>
            </a:r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 relação ao futuro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do Imperador.</a:t>
            </a:r>
            <a:endParaRPr lang="pt-BR" sz="40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463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 bwMode="auto">
          <a:xfrm>
            <a:off x="1115616" y="44624"/>
            <a:ext cx="7048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CHINA ANTIGA</a:t>
            </a:r>
            <a:endParaRPr lang="pt-BR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3074" name="Picture 2" descr="http://guardianlv.com/wp-content/uploads/2014/04/Solar-Eclipse-and-Superstitions1-650x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46" y="1187624"/>
            <a:ext cx="7960939" cy="530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877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 bwMode="auto">
          <a:xfrm>
            <a:off x="1115616" y="44624"/>
            <a:ext cx="7048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MITOLOGIA NÓRDICA</a:t>
            </a:r>
          </a:p>
        </p:txBody>
      </p:sp>
      <p:sp>
        <p:nvSpPr>
          <p:cNvPr id="8" name="Título 3"/>
          <p:cNvSpPr txBox="1">
            <a:spLocks/>
          </p:cNvSpPr>
          <p:nvPr/>
        </p:nvSpPr>
        <p:spPr bwMode="auto">
          <a:xfrm>
            <a:off x="107504" y="1988840"/>
            <a:ext cx="8928992" cy="330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t-BR" sz="3600" i="1" dirty="0" smtClean="0">
                <a:solidFill>
                  <a:schemeClr val="bg1"/>
                </a:solidFill>
                <a:latin typeface="Century Gothic"/>
              </a:rPr>
              <a:t>Skoll </a:t>
            </a:r>
            <a:r>
              <a:rPr lang="pt-BR" sz="3600" i="1" dirty="0">
                <a:solidFill>
                  <a:schemeClr val="bg1"/>
                </a:solidFill>
                <a:latin typeface="Century Gothic"/>
              </a:rPr>
              <a:t>the wolf who shall scare the Moon</a:t>
            </a:r>
            <a:br>
              <a:rPr lang="pt-BR" sz="3600" i="1" dirty="0">
                <a:solidFill>
                  <a:schemeClr val="bg1"/>
                </a:solidFill>
                <a:latin typeface="Century Gothic"/>
              </a:rPr>
            </a:br>
            <a:r>
              <a:rPr lang="pt-BR" sz="3600" i="1" dirty="0">
                <a:solidFill>
                  <a:schemeClr val="bg1"/>
                </a:solidFill>
                <a:latin typeface="Century Gothic"/>
              </a:rPr>
              <a:t>Till he flies to the Wood-of-Woe:</a:t>
            </a:r>
            <a:br>
              <a:rPr lang="pt-BR" sz="3600" i="1" dirty="0">
                <a:solidFill>
                  <a:schemeClr val="bg1"/>
                </a:solidFill>
                <a:latin typeface="Century Gothic"/>
              </a:rPr>
            </a:br>
            <a:r>
              <a:rPr lang="pt-BR" sz="3600" i="1" dirty="0">
                <a:solidFill>
                  <a:schemeClr val="bg1"/>
                </a:solidFill>
                <a:latin typeface="Century Gothic"/>
              </a:rPr>
              <a:t>Hati the wolf, Hridvitnir’s kin,</a:t>
            </a:r>
            <a:br>
              <a:rPr lang="pt-BR" sz="3600" i="1" dirty="0">
                <a:solidFill>
                  <a:schemeClr val="bg1"/>
                </a:solidFill>
                <a:latin typeface="Century Gothic"/>
              </a:rPr>
            </a:br>
            <a:r>
              <a:rPr lang="pt-BR" sz="3600" i="1" dirty="0">
                <a:solidFill>
                  <a:schemeClr val="bg1"/>
                </a:solidFill>
                <a:latin typeface="Century Gothic"/>
              </a:rPr>
              <a:t>Who shall pursue the sun</a:t>
            </a:r>
            <a:r>
              <a:rPr lang="pt-BR" sz="3600" i="1" dirty="0" smtClean="0">
                <a:solidFill>
                  <a:schemeClr val="bg1"/>
                </a:solidFill>
                <a:latin typeface="Century Gothic"/>
              </a:rPr>
              <a:t>.</a:t>
            </a:r>
          </a:p>
          <a:p>
            <a:endParaRPr lang="en-US" sz="3600" dirty="0">
              <a:solidFill>
                <a:schemeClr val="bg1"/>
              </a:solidFill>
              <a:latin typeface="Century Gothic"/>
            </a:endParaRPr>
          </a:p>
          <a:p>
            <a:pPr algn="r"/>
            <a:r>
              <a:rPr lang="pt-BR" sz="3200" dirty="0" smtClean="0">
                <a:solidFill>
                  <a:schemeClr val="bg1"/>
                </a:solidFill>
                <a:latin typeface="Century Gothic"/>
              </a:rPr>
              <a:t>Grímnismál</a:t>
            </a:r>
            <a:r>
              <a:rPr lang="pt-BR" sz="3200" dirty="0">
                <a:solidFill>
                  <a:schemeClr val="bg1"/>
                </a:solidFill>
                <a:latin typeface="Century Gothic"/>
              </a:rPr>
              <a:t>, The Elder Edda </a:t>
            </a:r>
            <a:endParaRPr lang="pt-BR" sz="3200" dirty="0" smtClean="0">
              <a:solidFill>
                <a:schemeClr val="bg1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61236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 bwMode="auto">
          <a:xfrm>
            <a:off x="1115616" y="44624"/>
            <a:ext cx="7048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MITOLOGIA NÓRDICA</a:t>
            </a:r>
          </a:p>
        </p:txBody>
      </p:sp>
      <p:pic>
        <p:nvPicPr>
          <p:cNvPr id="4098" name="Picture 2" descr="https://upload.wikimedia.org/wikipedia/commons/thumb/5/51/The_Wolves_Pursuing_Sol_and_Mani.jpg/1024px-The_Wolves_Pursuing_Sol_and_M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03" y="1262210"/>
            <a:ext cx="7667625" cy="519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900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8491</TotalTime>
  <Words>482</Words>
  <Application>Microsoft Office PowerPoint</Application>
  <PresentationFormat>On-screen Show (4:3)</PresentationFormat>
  <Paragraphs>121</Paragraphs>
  <Slides>32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Blank Presentation</vt:lpstr>
      <vt:lpstr>PowerPoint Presentation</vt:lpstr>
      <vt:lpstr>Observação do céu: presente em todas as culturas.</vt:lpstr>
      <vt:lpstr>Eventos que interferem na ordem de repetição do Cosmos.</vt:lpstr>
      <vt:lpstr>Lobos celestiais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Natália</cp:lastModifiedBy>
  <cp:revision>445</cp:revision>
  <cp:lastPrinted>2000-05-01T12:23:36Z</cp:lastPrinted>
  <dcterms:created xsi:type="dcterms:W3CDTF">1995-06-17T23:31:02Z</dcterms:created>
  <dcterms:modified xsi:type="dcterms:W3CDTF">2015-09-12T06:10:19Z</dcterms:modified>
</cp:coreProperties>
</file>